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3.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0"/>
  </p:notesMasterIdLst>
  <p:handoutMasterIdLst>
    <p:handoutMasterId r:id="rId71"/>
  </p:handoutMasterIdLst>
  <p:sldIdLst>
    <p:sldId id="271" r:id="rId2"/>
    <p:sldId id="280" r:id="rId3"/>
    <p:sldId id="281" r:id="rId4"/>
    <p:sldId id="312" r:id="rId5"/>
    <p:sldId id="313" r:id="rId6"/>
    <p:sldId id="297" r:id="rId7"/>
    <p:sldId id="311" r:id="rId8"/>
    <p:sldId id="303" r:id="rId9"/>
    <p:sldId id="315" r:id="rId10"/>
    <p:sldId id="316" r:id="rId11"/>
    <p:sldId id="317" r:id="rId12"/>
    <p:sldId id="318" r:id="rId13"/>
    <p:sldId id="319" r:id="rId14"/>
    <p:sldId id="320" r:id="rId15"/>
    <p:sldId id="321" r:id="rId16"/>
    <p:sldId id="322" r:id="rId17"/>
    <p:sldId id="323" r:id="rId18"/>
    <p:sldId id="324"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2" r:id="rId33"/>
    <p:sldId id="343" r:id="rId34"/>
    <p:sldId id="344" r:id="rId35"/>
    <p:sldId id="345" r:id="rId36"/>
    <p:sldId id="346" r:id="rId37"/>
    <p:sldId id="347" r:id="rId38"/>
    <p:sldId id="348" r:id="rId39"/>
    <p:sldId id="349" r:id="rId40"/>
    <p:sldId id="350" r:id="rId41"/>
    <p:sldId id="353" r:id="rId42"/>
    <p:sldId id="354" r:id="rId43"/>
    <p:sldId id="355" r:id="rId44"/>
    <p:sldId id="356" r:id="rId45"/>
    <p:sldId id="357" r:id="rId46"/>
    <p:sldId id="360" r:id="rId47"/>
    <p:sldId id="361" r:id="rId48"/>
    <p:sldId id="362" r:id="rId49"/>
    <p:sldId id="363" r:id="rId50"/>
    <p:sldId id="364" r:id="rId51"/>
    <p:sldId id="365" r:id="rId52"/>
    <p:sldId id="366" r:id="rId53"/>
    <p:sldId id="367" r:id="rId54"/>
    <p:sldId id="370" r:id="rId55"/>
    <p:sldId id="371" r:id="rId56"/>
    <p:sldId id="372" r:id="rId57"/>
    <p:sldId id="373" r:id="rId58"/>
    <p:sldId id="374" r:id="rId59"/>
    <p:sldId id="375" r:id="rId60"/>
    <p:sldId id="376" r:id="rId61"/>
    <p:sldId id="379" r:id="rId62"/>
    <p:sldId id="380" r:id="rId63"/>
    <p:sldId id="381" r:id="rId64"/>
    <p:sldId id="382" r:id="rId65"/>
    <p:sldId id="383" r:id="rId66"/>
    <p:sldId id="384" r:id="rId67"/>
    <p:sldId id="385" r:id="rId68"/>
    <p:sldId id="386" r:id="rId69"/>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98">
          <p15:clr>
            <a:srgbClr val="A4A3A4"/>
          </p15:clr>
        </p15:guide>
        <p15:guide id="2" pos="7282">
          <p15:clr>
            <a:srgbClr val="A4A3A4"/>
          </p15:clr>
        </p15:guide>
        <p15:guide id="3" orient="horz" pos="421">
          <p15:clr>
            <a:srgbClr val="A4A3A4"/>
          </p15:clr>
        </p15:guide>
        <p15:guide id="4" orient="horz" pos="380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4" clrIdx="0">
    <p:extLst>
      <p:ext uri="{19B8F6BF-5375-455C-9EA6-DF929625EA0E}">
        <p15:presenceInfo xmlns:p15="http://schemas.microsoft.com/office/powerpoint/2012/main" userId="e0ce811aa4a35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89EF96-8CEA-46FF-86C4-4CE0E7609802}"/>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02" autoAdjust="0"/>
    <p:restoredTop sz="66106" autoAdjust="0"/>
  </p:normalViewPr>
  <p:slideViewPr>
    <p:cSldViewPr snapToGrid="0">
      <p:cViewPr varScale="1">
        <p:scale>
          <a:sx n="76" d="100"/>
          <a:sy n="76" d="100"/>
        </p:scale>
        <p:origin x="1496" y="37"/>
      </p:cViewPr>
      <p:guideLst>
        <p:guide pos="298"/>
        <p:guide pos="7282"/>
        <p:guide orient="horz" pos="421"/>
        <p:guide orient="horz" pos="3805"/>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18876"/>
    </p:cViewPr>
  </p:sorter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0T10:30:35.646" idx="2">
    <p:pos x="5330" y="1404"/>
    <p:text>之前先加一页提纲？</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10T10:29:39.768" idx="1">
    <p:pos x="857" y="26"/>
    <p:text>V模型在测试那里讲？</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10T10:31:54.064" idx="3">
    <p:pos x="672" y="26"/>
    <p:text>喷泉模型砍掉？</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10T10:35:06.156" idx="4">
    <p:pos x="2801" y="2460"/>
    <p:text>之前加上本章小结？</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2020年4月18日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t>2020年4月18日</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panose="020B0604020202020204" pitchFamily="34" charset="0"/>
                <a:ea typeface="宋体" panose="02010600030101010101" pitchFamily="2" charset="-122"/>
              </a:rPr>
              <a:t>1</a:t>
            </a:fld>
            <a:endParaRPr kumimoji="0" lang="en-US" altLang="zh-CN" sz="1200" b="0">
              <a:latin typeface="Arial" panose="020B0604020202020204" pitchFamily="34" charset="0"/>
              <a:ea typeface="宋体" panose="02010600030101010101"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瀑布模型，英文称之为</a:t>
            </a:r>
            <a:r>
              <a:rPr lang="en-US" altLang="zh-CN"/>
              <a:t>waterfall model</a:t>
            </a:r>
            <a:r>
              <a:rPr lang="zh-CN" altLang="en-US"/>
              <a:t>，是第一个软件过程模型，也是极其重要的一个软件过程模型，由</a:t>
            </a:r>
            <a:r>
              <a:rPr lang="zh-CN" altLang="en-US" dirty="0">
                <a:latin typeface="+mn-ea"/>
                <a:cs typeface="+mn-ea"/>
                <a:sym typeface="+mn-ea"/>
              </a:rPr>
              <a:t>Winston Royce于</a:t>
            </a:r>
            <a:r>
              <a:rPr lang="en-US" altLang="zh-CN" dirty="0">
                <a:latin typeface="+mn-ea"/>
                <a:cs typeface="+mn-ea"/>
                <a:sym typeface="+mn-ea"/>
              </a:rPr>
              <a:t>1970</a:t>
            </a:r>
            <a:r>
              <a:rPr lang="zh-CN" altLang="en-US" dirty="0">
                <a:latin typeface="+mn-ea"/>
                <a:cs typeface="+mn-ea"/>
                <a:sym typeface="+mn-ea"/>
              </a:rPr>
              <a:t>年提出。瀑布模型规定了软件工程包括可行性研究、需求分析、总体设计、详细设计、编码、单元测试、系统测试、验收测试、运行与维护等活动，这些活动自上而下、相互衔接、次序固定，如同瀑布流水逐级下落，因此称为瀑布模型。由于瀑布模型规定的软件开发过程与软件生命周期一致，因此瀑布模型也称为经典生命周期模型。</a:t>
            </a:r>
            <a:endParaRPr lang="en-US" altLang="zh-CN" dirty="0">
              <a:latin typeface="+mn-ea"/>
              <a:cs typeface="+mn-ea"/>
              <a:sym typeface="+mn-ea"/>
            </a:endParaRPr>
          </a:p>
        </p:txBody>
      </p:sp>
    </p:spTree>
    <p:extLst>
      <p:ext uri="{BB962C8B-B14F-4D97-AF65-F5344CB8AC3E}">
        <p14:creationId xmlns:p14="http://schemas.microsoft.com/office/powerpoint/2010/main" val="343711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eaLnBrk="1" hangingPunct="1">
              <a:lnSpc>
                <a:spcPct val="110000"/>
              </a:lnSpc>
              <a:buFont typeface="Arial" panose="020B0604020202020204" pitchFamily="34" charset="0"/>
              <a:buNone/>
            </a:pPr>
            <a:r>
              <a:rPr lang="zh-CN" altLang="en-US"/>
              <a:t>瀑布模型是一种</a:t>
            </a:r>
            <a:r>
              <a:rPr lang="zh-CN" altLang="en-US" dirty="0">
                <a:effectLst/>
                <a:latin typeface="+mn-ea"/>
                <a:cs typeface="+mn-ea"/>
                <a:sym typeface="+mn-ea"/>
              </a:rPr>
              <a:t>线性模型，各个阶段按照顺序依次进行，下一阶段依赖于上一阶段的结果。编码处于软件开发的中后期，体现了</a:t>
            </a:r>
            <a:r>
              <a:rPr lang="zh-CN" altLang="en-US" dirty="0">
                <a:solidFill>
                  <a:srgbClr val="FF0000"/>
                </a:solidFill>
                <a:effectLst/>
                <a:latin typeface="+mn-ea"/>
                <a:cs typeface="+mn-ea"/>
                <a:sym typeface="+mn-ea"/>
              </a:rPr>
              <a:t>推迟实现</a:t>
            </a:r>
            <a:r>
              <a:rPr lang="zh-CN" altLang="en-US" dirty="0">
                <a:effectLst/>
                <a:latin typeface="+mn-ea"/>
                <a:cs typeface="+mn-ea"/>
                <a:sym typeface="+mn-ea"/>
              </a:rPr>
              <a:t>的观点，</a:t>
            </a:r>
            <a:r>
              <a:rPr lang="zh-CN" altLang="en-US" dirty="0">
                <a:solidFill>
                  <a:srgbClr val="FF0000"/>
                </a:solidFill>
                <a:effectLst/>
                <a:latin typeface="+mn-ea"/>
                <a:cs typeface="+mn-ea"/>
                <a:sym typeface="+mn-ea"/>
              </a:rPr>
              <a:t>强调需求分析和</a:t>
            </a:r>
            <a:r>
              <a:rPr lang="zh-CN" altLang="en-US" dirty="0">
                <a:effectLst/>
                <a:latin typeface="+mn-ea"/>
                <a:cs typeface="+mn-ea"/>
                <a:sym typeface="+mn-ea"/>
              </a:rPr>
              <a:t>系统设计的重要性。</a:t>
            </a:r>
          </a:p>
          <a:p>
            <a:pPr indent="0" eaLnBrk="1" hangingPunct="1">
              <a:lnSpc>
                <a:spcPct val="110000"/>
              </a:lnSpc>
              <a:buFont typeface="Arial" panose="020B0604020202020204" pitchFamily="34" charset="0"/>
              <a:buNone/>
            </a:pPr>
            <a:r>
              <a:rPr lang="zh-CN" altLang="en-US" dirty="0">
                <a:effectLst/>
                <a:latin typeface="+mn-ea"/>
                <a:cs typeface="+mn-ea"/>
                <a:sym typeface="+mn-ea"/>
              </a:rPr>
              <a:t>从</a:t>
            </a:r>
            <a:r>
              <a:rPr lang="en-US" altLang="zh-CN" dirty="0">
                <a:effectLst/>
                <a:latin typeface="+mn-ea"/>
                <a:cs typeface="+mn-ea"/>
                <a:sym typeface="+mn-ea"/>
              </a:rPr>
              <a:t>1970</a:t>
            </a:r>
            <a:r>
              <a:rPr lang="zh-CN" altLang="en-US" dirty="0">
                <a:effectLst/>
                <a:latin typeface="+mn-ea"/>
                <a:cs typeface="+mn-ea"/>
                <a:sym typeface="+mn-ea"/>
              </a:rPr>
              <a:t>年模型提出，</a:t>
            </a:r>
            <a:r>
              <a:rPr lang="zh-CN" altLang="en-US" dirty="0">
                <a:solidFill>
                  <a:srgbClr val="FF0000"/>
                </a:solidFill>
                <a:effectLst/>
                <a:latin typeface="+mn-ea"/>
                <a:cs typeface="+mn-ea"/>
                <a:sym typeface="+mn-ea"/>
              </a:rPr>
              <a:t>瀑布模型一直被</a:t>
            </a:r>
            <a:r>
              <a:rPr lang="zh-CN" altLang="en-US" dirty="0">
                <a:solidFill>
                  <a:srgbClr val="FF0000"/>
                </a:solidFill>
                <a:effectLst/>
                <a:latin typeface="+mn-lt"/>
                <a:ea typeface="+mn-ea"/>
                <a:cs typeface="+mn-ea"/>
                <a:sym typeface="+mn-lt"/>
              </a:rPr>
              <a:t>广泛使用</a:t>
            </a:r>
            <a:r>
              <a:rPr lang="zh-CN" altLang="en-US" dirty="0">
                <a:effectLst/>
                <a:latin typeface="+mn-lt"/>
                <a:ea typeface="+mn-ea"/>
                <a:cs typeface="+mn-ea"/>
                <a:sym typeface="+mn-lt"/>
              </a:rPr>
              <a:t>。瀑布模型以文档为驱动，</a:t>
            </a:r>
            <a:r>
              <a:rPr lang="zh-CN" altLang="en-US" dirty="0">
                <a:effectLst/>
                <a:cs typeface="+mn-ea"/>
                <a:sym typeface="+mn-lt"/>
              </a:rPr>
              <a:t>每个阶段都有与其相关联的里程碑和可交付产品。</a:t>
            </a:r>
            <a:r>
              <a:rPr lang="zh-CN" altLang="en-US">
                <a:sym typeface="+mn-ea"/>
              </a:rPr>
              <a:t>可行性研究阶段产生可行性研究报告，需求分析阶段产生需求规格说明书，总体设计和详细设计阶段分别产生总体设计说明书和详细设计说明书，编码阶段产生源程序，测试阶段产生软件测试报告，运行和维护阶段则产生软件维护说明。</a:t>
            </a:r>
            <a:r>
              <a:rPr lang="zh-CN" altLang="en-US" dirty="0">
                <a:effectLst/>
                <a:cs typeface="+mn-ea"/>
                <a:sym typeface="+mn-lt"/>
              </a:rPr>
              <a:t>每个阶段结束前都会进行文档审查，及早改正错误。</a:t>
            </a:r>
          </a:p>
          <a:p>
            <a:pPr indent="0" eaLnBrk="1" hangingPunct="1">
              <a:lnSpc>
                <a:spcPct val="110000"/>
              </a:lnSpc>
              <a:buFont typeface="Arial" panose="020B0604020202020204" pitchFamily="34" charset="0"/>
              <a:buNone/>
            </a:pPr>
            <a:r>
              <a:rPr lang="zh-CN" altLang="en-US" dirty="0">
                <a:effectLst/>
                <a:latin typeface="+mn-lt"/>
                <a:ea typeface="+mn-ea"/>
                <a:cs typeface="+mn-ea"/>
                <a:sym typeface="+mn-lt"/>
              </a:rPr>
              <a:t>瀑布模型一直被用来规范软件开发活动，很多后续其它模型都是在瀑布模型基础上的改进。</a:t>
            </a:r>
            <a:endParaRPr lang="zh-CN" altLang="en-US"/>
          </a:p>
        </p:txBody>
      </p:sp>
    </p:spTree>
    <p:extLst>
      <p:ext uri="{BB962C8B-B14F-4D97-AF65-F5344CB8AC3E}">
        <p14:creationId xmlns:p14="http://schemas.microsoft.com/office/powerpoint/2010/main" val="2777088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l">
              <a:buFont typeface="Arial" panose="020B0604020202020204" pitchFamily="34" charset="0"/>
              <a:buNone/>
            </a:pPr>
            <a:r>
              <a:rPr lang="zh-CN" altLang="en-US"/>
              <a:t>实际使用的瀑布模型是带反馈的瀑布模型。</a:t>
            </a:r>
            <a:r>
              <a:rPr lang="zh-CN" altLang="en-US" dirty="0">
                <a:effectLst/>
                <a:latin typeface="+mn-lt"/>
                <a:ea typeface="+mn-ea"/>
                <a:cs typeface="+mn-ea"/>
                <a:sym typeface="+mn-lt"/>
              </a:rPr>
              <a:t>当后面阶段发现前面阶段的错误时，则沿反馈线返回并修正。例如，总体设计阶段发现需求错误，则反馈到需求分析阶段；详细设计阶段发现总体设计错误，则反馈到总体设计阶段。</a:t>
            </a:r>
          </a:p>
          <a:p>
            <a:pPr indent="0" algn="l">
              <a:buFont typeface="Arial" panose="020B0604020202020204" pitchFamily="34" charset="0"/>
              <a:buNone/>
            </a:pPr>
            <a:r>
              <a:rPr lang="zh-CN" altLang="en-US" dirty="0">
                <a:effectLst/>
                <a:latin typeface="+mn-lt"/>
                <a:ea typeface="+mn-ea"/>
                <a:cs typeface="+mn-ea"/>
                <a:sym typeface="+mn-lt"/>
              </a:rPr>
              <a:t>如果是对软件的维护，则根据错误的原因，反馈到相应的阶段。如果错误原因在于编码，则反馈到编码阶段；如果错误原因在于设计，则反馈到设计阶段；如果错误原因在于需求，则反馈到需求分析阶段。</a:t>
            </a:r>
            <a:endParaRPr lang="zh-CN" altLang="en-US"/>
          </a:p>
        </p:txBody>
      </p:sp>
    </p:spTree>
    <p:extLst>
      <p:ext uri="{BB962C8B-B14F-4D97-AF65-F5344CB8AC3E}">
        <p14:creationId xmlns:p14="http://schemas.microsoft.com/office/powerpoint/2010/main" val="1585206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在软件工程的早期实践中，瀑布模型对于规范软件开发行为、提高软件质量功不可没。但是，随着现代软件工程的发展，瀑布模型逐渐暴露出一系列缺点：</a:t>
            </a:r>
          </a:p>
          <a:p>
            <a:r>
              <a:rPr lang="zh-CN" altLang="en-US" dirty="0">
                <a:sym typeface="+mn-ea"/>
              </a:rPr>
              <a:t>瀑布模型中，各个阶段的划分完全固定，阶段之间产生大量的文档，极大地增加了工作量；</a:t>
            </a:r>
          </a:p>
          <a:p>
            <a:r>
              <a:rPr lang="zh-CN" altLang="en-US" dirty="0">
                <a:sym typeface="+mn-ea"/>
              </a:rPr>
              <a:t>由于瀑布模型的开发过程是线性的，用户只有等到整个过程的末期，也就是编码和测试完成后，才能见到开发成果，增加了开发的风险；</a:t>
            </a:r>
          </a:p>
          <a:p>
            <a:r>
              <a:rPr lang="zh-CN" altLang="en-US" dirty="0">
                <a:sym typeface="+mn-ea"/>
              </a:rPr>
              <a:t>早期的错误，比如需求分析的错误或者总体设计的错误，可能要等到开发后期的测试阶段才能发现，进而带来严重的后果，导致修复错误代价的剧增，甚至无法修复；</a:t>
            </a:r>
          </a:p>
          <a:p>
            <a:r>
              <a:rPr lang="zh-CN" altLang="en-US" dirty="0">
                <a:sym typeface="+mn-ea"/>
              </a:rPr>
              <a:t>现代软件开发通常需要迭代，而瀑布模型是线性模型，不支持迭代，无法适应软件开发中的变化；最严重的是，需求不明确和需求变化是软件开发中的客观事实，但由于瀑布模型的线性特征，无法应对需求不明确和需求变化带来的影响。</a:t>
            </a:r>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13</a:t>
            </a:fld>
            <a:endParaRPr lang="zh-CN" altLang="en-US" dirty="0"/>
          </a:p>
        </p:txBody>
      </p:sp>
    </p:spTree>
    <p:extLst>
      <p:ext uri="{BB962C8B-B14F-4D97-AF65-F5344CB8AC3E}">
        <p14:creationId xmlns:p14="http://schemas.microsoft.com/office/powerpoint/2010/main" val="216422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因此，瀑布模型适用于系统需求明确且稳定、技术成熟、工程管理较严格的场合，如军工、航天、医疗。其严格的软件工程管理，能够保证这些项目的顺利实施和高质量。</a:t>
            </a:r>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14</a:t>
            </a:fld>
            <a:endParaRPr lang="zh-CN" altLang="en-US" dirty="0"/>
          </a:p>
        </p:txBody>
      </p:sp>
    </p:spTree>
    <p:extLst>
      <p:ext uri="{BB962C8B-B14F-4D97-AF65-F5344CB8AC3E}">
        <p14:creationId xmlns:p14="http://schemas.microsoft.com/office/powerpoint/2010/main" val="2542570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瀑布模型有一个变种，</a:t>
            </a:r>
            <a:r>
              <a:rPr lang="en-US" altLang="zh-CN"/>
              <a:t>V</a:t>
            </a:r>
            <a:r>
              <a:rPr lang="zh-CN" altLang="en-US"/>
              <a:t>模型。在</a:t>
            </a:r>
            <a:r>
              <a:rPr lang="en-US" altLang="zh-CN"/>
              <a:t>V</a:t>
            </a:r>
            <a:r>
              <a:rPr lang="zh-CN" altLang="en-US"/>
              <a:t>模型中，处于顶端的是编码，左侧是分析设计阶段，右侧是测试运维阶段。该模型将测试的各个阶段和分析设计的各个阶段关联起来，单元测试验证详细设计，系统测试验证总体设计，验收测试验证需求分析。</a:t>
            </a:r>
            <a:endParaRPr lang="en-US" altLang="zh-CN"/>
          </a:p>
        </p:txBody>
      </p:sp>
    </p:spTree>
    <p:extLst>
      <p:ext uri="{BB962C8B-B14F-4D97-AF65-F5344CB8AC3E}">
        <p14:creationId xmlns:p14="http://schemas.microsoft.com/office/powerpoint/2010/main" val="4243888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如果在单元测试发现错误，则需要检查相应模块的详细设计，修改相应模块的代码，并重新进行单元测试。</a:t>
            </a:r>
          </a:p>
          <a:p>
            <a:endParaRPr lang="zh-CN" altLang="en-US"/>
          </a:p>
        </p:txBody>
      </p:sp>
    </p:spTree>
    <p:extLst>
      <p:ext uri="{BB962C8B-B14F-4D97-AF65-F5344CB8AC3E}">
        <p14:creationId xmlns:p14="http://schemas.microsoft.com/office/powerpoint/2010/main" val="508644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如果在系统测试中发现错误，则需要检查总体设计，检查可疑模块的详细设计，对错误模块进行代码修改，然后进行错误模块的单元测试，通过后再次进行系统测试。</a:t>
            </a:r>
            <a:endParaRPr lang="zh-CN" altLang="en-US"/>
          </a:p>
          <a:p>
            <a:endParaRPr lang="zh-CN" altLang="en-US"/>
          </a:p>
        </p:txBody>
      </p:sp>
    </p:spTree>
    <p:extLst>
      <p:ext uri="{BB962C8B-B14F-4D97-AF65-F5344CB8AC3E}">
        <p14:creationId xmlns:p14="http://schemas.microsoft.com/office/powerpoint/2010/main" val="4224485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如果在验收测试中发现问题，则需要检查系统需求，然后检查系统总体设计，然后检查可疑模块的详细设计，对错误模块进行代码修改，然后进行错误模块的单元测试，单元测试通过后再次进行系统测试，系统测试通过后再次进行验收测试。</a:t>
            </a:r>
            <a:endParaRPr lang="zh-CN" altLang="en-US"/>
          </a:p>
        </p:txBody>
      </p:sp>
    </p:spTree>
    <p:extLst>
      <p:ext uri="{BB962C8B-B14F-4D97-AF65-F5344CB8AC3E}">
        <p14:creationId xmlns:p14="http://schemas.microsoft.com/office/powerpoint/2010/main" val="3459811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sym typeface="+mn-ea"/>
              </a:rPr>
              <a:t>在本小节中，我们学习原型模型和增量模型。 </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19</a:t>
            </a:fld>
            <a:endParaRPr lang="en-US" altLang="zh-CN"/>
          </a:p>
        </p:txBody>
      </p:sp>
    </p:spTree>
    <p:extLst>
      <p:ext uri="{BB962C8B-B14F-4D97-AF65-F5344CB8AC3E}">
        <p14:creationId xmlns:p14="http://schemas.microsoft.com/office/powerpoint/2010/main" val="230015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在本小节中，我们从软件生命周期、软件过程、软件过程模型和能力成熟度模型</a:t>
            </a:r>
            <a:r>
              <a:rPr lang="en-US" altLang="zh-CN" dirty="0"/>
              <a:t>4</a:t>
            </a:r>
            <a:r>
              <a:rPr lang="zh-CN" altLang="en-US" dirty="0"/>
              <a:t>个方面来讲解软件过程的基本概念。 </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我们先来学习原型模型。原型模型也称为原型化模型或快速原型模型。这里涉及到一个重要概念，也是软件开发中常用的一个概念，原型。什么是原型呢？原型是一个部分开发的产品，也就是说，它不是一个完整的产品，它只是产品的一部分，通过这个部分开发的产品，客户和开发人员能够对计划开发的产品的相关方面进行检查，以明确需求或者确定方案的可行性。</a:t>
            </a:r>
          </a:p>
          <a:p>
            <a:r>
              <a:rPr lang="zh-CN" altLang="en-US"/>
              <a:t>例如，我们要开发一个图书借阅系统，我们可以先开发出系统的主要界面以明确需求，这些界面就组成了一个原型；</a:t>
            </a:r>
          </a:p>
          <a:p>
            <a:r>
              <a:rPr lang="zh-CN" altLang="en-US"/>
              <a:t>再例如，我们要开发一个智能家居系统，我们可以先开发出少量的室内信息监控和电器控制，以确定方案的可行性，这些</a:t>
            </a:r>
            <a:r>
              <a:rPr lang="zh-CN" altLang="en-US">
                <a:sym typeface="+mn-ea"/>
              </a:rPr>
              <a:t>少量的室内信息监控和电器控制就组成了一个原型。</a:t>
            </a:r>
          </a:p>
          <a:p>
            <a:r>
              <a:rPr lang="zh-CN" altLang="en-US"/>
              <a:t>原型化的目的主要有两点：</a:t>
            </a:r>
            <a:r>
              <a:rPr lang="en-US" altLang="zh-CN"/>
              <a:t>1. </a:t>
            </a:r>
            <a:r>
              <a:rPr lang="zh-CN" altLang="en-US"/>
              <a:t>明确并完善需求，通过演示原型实现，如图书借阅系统中的主要界面；</a:t>
            </a:r>
            <a:r>
              <a:rPr lang="en-US" altLang="zh-CN"/>
              <a:t>2. </a:t>
            </a:r>
            <a:r>
              <a:rPr lang="zh-CN" altLang="en-US"/>
              <a:t>研究技术选择方案，通过技术验证原型实现，如智能家居系统中的部分监视和控制。</a:t>
            </a:r>
          </a:p>
          <a:p>
            <a:r>
              <a:rPr lang="zh-CN" altLang="en-US"/>
              <a:t>根据原型质量和项目计划，可以选择抛弃原型或者把原型发展成最终产品。</a:t>
            </a:r>
          </a:p>
        </p:txBody>
      </p:sp>
      <p:sp>
        <p:nvSpPr>
          <p:cNvPr id="4" name="灯片编号占位符 3"/>
          <p:cNvSpPr>
            <a:spLocks noGrp="1"/>
          </p:cNvSpPr>
          <p:nvPr>
            <p:ph type="sldNum" sz="quarter" idx="10"/>
          </p:nvPr>
        </p:nvSpPr>
        <p:spPr/>
        <p:txBody>
          <a:bodyPr/>
          <a:lstStyle/>
          <a:p>
            <a:fld id="{D3290F24-971F-48E3-A885-C81073CC90E7}" type="slidenum">
              <a:rPr lang="zh-CN" altLang="en-US" smtClean="0"/>
              <a:t>20</a:t>
            </a:fld>
            <a:endParaRPr lang="zh-CN" altLang="en-US"/>
          </a:p>
        </p:txBody>
      </p:sp>
    </p:spTree>
    <p:extLst>
      <p:ext uri="{BB962C8B-B14F-4D97-AF65-F5344CB8AC3E}">
        <p14:creationId xmlns:p14="http://schemas.microsoft.com/office/powerpoint/2010/main" val="270192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原型模型包括两个大阶段，原型构建阶段和系统开发阶段。原型构建阶段开始于策划原型需求，然后构建原型系统，部署原型系统，基于原型系统和客户沟通，明确需求或验证方案。如果用户不满意，则修改原型需求，修改原型系统，重新部署原型系统，再次和客户沟通，经过多次迭代，直到用户满意。此时进入系统开发阶段，按照正常的开发过程进行需求分析，设计，实现，测试和维护。由于原型构建处于真正的系统开发之前，为了满足软件进度要求，要求原型构建过程要快，因此，原型模型也称为快速原型模型。</a:t>
            </a:r>
          </a:p>
        </p:txBody>
      </p:sp>
    </p:spTree>
    <p:extLst>
      <p:ext uri="{BB962C8B-B14F-4D97-AF65-F5344CB8AC3E}">
        <p14:creationId xmlns:p14="http://schemas.microsoft.com/office/powerpoint/2010/main" val="1859764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由于通过构建原型来明确需求，因此原型模型能够</a:t>
            </a:r>
            <a:r>
              <a:rPr lang="zh-CN" altLang="en-US" dirty="0">
                <a:solidFill>
                  <a:srgbClr val="C00000"/>
                </a:solidFill>
                <a:latin typeface="宋体" panose="02010600030101010101" pitchFamily="2" charset="-122"/>
                <a:sym typeface="+mn-ea"/>
              </a:rPr>
              <a:t>减少需求不明确带来的风险。</a:t>
            </a:r>
          </a:p>
          <a:p>
            <a:pPr indent="0" algn="l">
              <a:lnSpc>
                <a:spcPct val="120000"/>
              </a:lnSpc>
              <a:buFont typeface="Arial" panose="020B0604020202020204" pitchFamily="34" charset="0"/>
              <a:buNone/>
            </a:pPr>
            <a:r>
              <a:rPr lang="zh-CN" altLang="en-US" dirty="0">
                <a:solidFill>
                  <a:srgbClr val="C00000"/>
                </a:solidFill>
                <a:latin typeface="宋体" panose="02010600030101010101" pitchFamily="2" charset="-122"/>
                <a:sym typeface="+mn-ea"/>
              </a:rPr>
              <a:t>但是，由于构建原型要求快，因此</a:t>
            </a:r>
            <a:r>
              <a:rPr lang="zh-CN" altLang="en-US" dirty="0">
                <a:latin typeface="宋体" panose="02010600030101010101" pitchFamily="2" charset="-122"/>
                <a:sym typeface="+mn-ea"/>
              </a:rPr>
              <a:t>构造原型采用的技术和工具不一定主流，快速建立起来的原型系统加上连续的修改可能导致原型质量低下。如果抛弃原型，意味着开发时间的延长，如果将原型发展成最终产品，则系统可能会存在一些</a:t>
            </a:r>
            <a:r>
              <a:rPr lang="zh-CN" altLang="en-US" dirty="0">
                <a:latin typeface="宋体" panose="02010600030101010101" pitchFamily="2" charset="-122"/>
                <a:sym typeface="宋体" panose="02010600030101010101" pitchFamily="2" charset="-122"/>
              </a:rPr>
              <a:t>客户意识不到的质量问题。</a:t>
            </a:r>
            <a:r>
              <a:rPr lang="zh-CN" altLang="en-US" dirty="0">
                <a:latin typeface="宋体" panose="02010600030101010101" pitchFamily="2" charset="-122"/>
                <a:sym typeface="+mn-ea"/>
              </a:rPr>
              <a:t>设计者必须在质量和原型中进行折中。</a:t>
            </a:r>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22</a:t>
            </a:fld>
            <a:endParaRPr lang="zh-CN" altLang="en-US" dirty="0"/>
          </a:p>
        </p:txBody>
      </p:sp>
    </p:spTree>
    <p:extLst>
      <p:ext uri="{BB962C8B-B14F-4D97-AF65-F5344CB8AC3E}">
        <p14:creationId xmlns:p14="http://schemas.microsoft.com/office/powerpoint/2010/main" val="2390706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因此，当</a:t>
            </a:r>
            <a:r>
              <a:rPr kumimoji="1" lang="zh-CN" altLang="en-US" noProof="0" dirty="0" smtClean="0">
                <a:ln>
                  <a:noFill/>
                </a:ln>
                <a:uLnTx/>
                <a:uFillTx/>
                <a:latin typeface="+mn-ea"/>
                <a:sym typeface="+mn-ea"/>
              </a:rPr>
              <a:t>客户定义一个总体目标集，但是他们并不清楚系统的具体输入和输出，或者开发者不确定算法的效率、软件与操作系统是否兼容以及客户与计算机交互的方式等，此时，原型模型是很好的选择。</a:t>
            </a:r>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23</a:t>
            </a:fld>
            <a:endParaRPr lang="zh-CN" altLang="en-US" dirty="0"/>
          </a:p>
        </p:txBody>
      </p:sp>
    </p:spTree>
    <p:extLst>
      <p:ext uri="{BB962C8B-B14F-4D97-AF65-F5344CB8AC3E}">
        <p14:creationId xmlns:p14="http://schemas.microsoft.com/office/powerpoint/2010/main" val="1176959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现在我们来学习增量模型。增量模型里有一个关键概念：增量，它是</a:t>
            </a:r>
            <a:r>
              <a:rPr lang="zh-CN" altLang="en-US" dirty="0">
                <a:latin typeface="宋体" panose="02010600030101010101" pitchFamily="2" charset="-122"/>
                <a:sym typeface="宋体" panose="02010600030101010101" pitchFamily="2" charset="-122"/>
              </a:rPr>
              <a:t>满足用户需求的一个子集，能够完成一定功能、小而可用的软件。这里要注意区分增量和原型的异同。增量和原型都是系统的一部分，但是它们的构建原因和最终结局不同，原型构建是为了明确需求或验证方案，最终可能会被抛弃，而增量则是实际开发过程和最终系统的一部分。</a:t>
            </a:r>
          </a:p>
          <a:p>
            <a:r>
              <a:rPr lang="zh-CN" altLang="en-US"/>
              <a:t>我们以一个文字处理软件为例来说明增量的概念和划分。假设一个</a:t>
            </a:r>
            <a:r>
              <a:rPr lang="zh-CN" altLang="en-US" dirty="0">
                <a:latin typeface="宋体" panose="02010600030101010101" pitchFamily="2" charset="-122"/>
                <a:sym typeface="+mn-ea"/>
              </a:rPr>
              <a:t>文字处理软件包括创建文本、组织文本、格式化文本三项主要功能。我们可以划分第一个增量为创建文本，这样第一个发布包含创建文本功能；我们划分第二个增量为组织文本，这样第二个发布包含创建文本和组织文本两项功能；我们划分第三个增量为格式化文本，这样第三个发布包含创建文本、组织文本和格式化文本三项功能。这时系统所有增量开发完成，系统开发完成。</a:t>
            </a:r>
            <a:endParaRPr lang="zh-CN" altLang="en-US"/>
          </a:p>
        </p:txBody>
      </p:sp>
      <p:sp>
        <p:nvSpPr>
          <p:cNvPr id="4" name="灯片编号占位符 3"/>
          <p:cNvSpPr>
            <a:spLocks noGrp="1"/>
          </p:cNvSpPr>
          <p:nvPr>
            <p:ph type="sldNum" sz="quarter" idx="10"/>
          </p:nvPr>
        </p:nvSpPr>
        <p:spPr/>
        <p:txBody>
          <a:bodyPr/>
          <a:lstStyle/>
          <a:p>
            <a:fld id="{D3290F24-971F-48E3-A885-C81073CC90E7}" type="slidenum">
              <a:rPr lang="zh-CN" altLang="en-US" smtClean="0"/>
              <a:t>24</a:t>
            </a:fld>
            <a:endParaRPr lang="zh-CN" altLang="en-US"/>
          </a:p>
        </p:txBody>
      </p:sp>
    </p:spTree>
    <p:extLst>
      <p:ext uri="{BB962C8B-B14F-4D97-AF65-F5344CB8AC3E}">
        <p14:creationId xmlns:p14="http://schemas.microsoft.com/office/powerpoint/2010/main" val="3504070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采用增量模型的软件开发首先对整个系统进行需求分析和体系结构设计，然后根据增量的划分，分别对每个增量进行设计、编码、测试、交付，从而形成每一次发布。增量的开发允许一定程度的并行，每一次发布都是在上一次发布的基础上增加新的增量。当所有的增量开发并发布完成，则形成系统最终产品。为了保证每个增量都能正确集成到系统中，增量模型要求系统体系结构具有开放式结构。</a:t>
            </a:r>
            <a:endParaRPr lang="en-US" altLang="zh-CN"/>
          </a:p>
        </p:txBody>
      </p:sp>
      <p:sp>
        <p:nvSpPr>
          <p:cNvPr id="4" name="灯片编号占位符 3"/>
          <p:cNvSpPr>
            <a:spLocks noGrp="1"/>
          </p:cNvSpPr>
          <p:nvPr>
            <p:ph type="sldNum" sz="quarter" idx="10"/>
          </p:nvPr>
        </p:nvSpPr>
        <p:spPr/>
        <p:txBody>
          <a:bodyPr/>
          <a:lstStyle/>
          <a:p>
            <a:fld id="{D3290F24-971F-48E3-A885-C81073CC90E7}" type="slidenum">
              <a:rPr lang="zh-CN" altLang="en-US" smtClean="0"/>
              <a:t>25</a:t>
            </a:fld>
            <a:endParaRPr lang="zh-CN" altLang="en-US"/>
          </a:p>
        </p:txBody>
      </p:sp>
    </p:spTree>
    <p:extLst>
      <p:ext uri="{BB962C8B-B14F-4D97-AF65-F5344CB8AC3E}">
        <p14:creationId xmlns:p14="http://schemas.microsoft.com/office/powerpoint/2010/main" val="1449560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如果在软件开发初期无法确定软件所有需求，则可以采用另一种方式进行增量开发。不进行整个系统的需求分析和体系结构设计，而是针对每个增量分别进行需求分析、设计、编码、测试、交付，形成每一次发布。当所有增量开发完毕并成功集成，则形成系统最终产品。由于没有进行整体的需求分析和系统体系结构设计，后面的增量有可能无法集成到前面的发布中，风险较大。</a:t>
            </a:r>
          </a:p>
        </p:txBody>
      </p:sp>
      <p:sp>
        <p:nvSpPr>
          <p:cNvPr id="4" name="灯片编号占位符 3"/>
          <p:cNvSpPr>
            <a:spLocks noGrp="1"/>
          </p:cNvSpPr>
          <p:nvPr>
            <p:ph type="sldNum" sz="quarter" idx="10"/>
          </p:nvPr>
        </p:nvSpPr>
        <p:spPr/>
        <p:txBody>
          <a:bodyPr/>
          <a:lstStyle/>
          <a:p>
            <a:fld id="{D3290F24-971F-48E3-A885-C81073CC90E7}" type="slidenum">
              <a:rPr lang="zh-CN" altLang="en-US" smtClean="0"/>
              <a:t>26</a:t>
            </a:fld>
            <a:endParaRPr lang="zh-CN" altLang="en-US"/>
          </a:p>
        </p:txBody>
      </p:sp>
    </p:spTree>
    <p:extLst>
      <p:ext uri="{BB962C8B-B14F-4D97-AF65-F5344CB8AC3E}">
        <p14:creationId xmlns:p14="http://schemas.microsoft.com/office/powerpoint/2010/main" val="462914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增量的方式可以采取增量方式或者迭代方式。</a:t>
            </a:r>
          </a:p>
          <a:p>
            <a:r>
              <a:rPr lang="zh-CN" altLang="en-US"/>
              <a:t>在增量方式中，每个增量是一些新功能，通过增加新功能来增加增量，如：通过增加组织文本功能增加组织文本增量，通过增加格式化文本功能增加格式化文本增量。</a:t>
            </a:r>
          </a:p>
          <a:p>
            <a:r>
              <a:rPr lang="zh-CN" altLang="en-US"/>
              <a:t>在迭代方式中，每个增量是对一些功能的改进，通过改进功能来增加增量，如通过对创建文本、组织文本、格式化文本功能的改进，增加了增量，若干次改进后，形成最终产品。</a:t>
            </a:r>
          </a:p>
        </p:txBody>
      </p:sp>
      <p:sp>
        <p:nvSpPr>
          <p:cNvPr id="4" name="灯片编号占位符 3"/>
          <p:cNvSpPr>
            <a:spLocks noGrp="1"/>
          </p:cNvSpPr>
          <p:nvPr>
            <p:ph type="sldNum" sz="quarter" idx="10"/>
          </p:nvPr>
        </p:nvSpPr>
        <p:spPr/>
        <p:txBody>
          <a:bodyPr/>
          <a:lstStyle/>
          <a:p>
            <a:fld id="{D3290F24-971F-48E3-A885-C81073CC90E7}" type="slidenum">
              <a:rPr lang="zh-CN" altLang="en-US" smtClean="0"/>
              <a:t>27</a:t>
            </a:fld>
            <a:endParaRPr lang="zh-CN" altLang="en-US"/>
          </a:p>
        </p:txBody>
      </p:sp>
    </p:spTree>
    <p:extLst>
      <p:ext uri="{BB962C8B-B14F-4D97-AF65-F5344CB8AC3E}">
        <p14:creationId xmlns:p14="http://schemas.microsoft.com/office/powerpoint/2010/main" val="4285330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40000"/>
              </a:lnSpc>
            </a:pPr>
            <a:r>
              <a:rPr lang="zh-CN" altLang="en-US"/>
              <a:t>我们来总结一下增量模型的特点。</a:t>
            </a:r>
            <a:r>
              <a:rPr lang="zh-CN" altLang="en-US" dirty="0">
                <a:latin typeface="宋体" panose="02010600030101010101" pitchFamily="2" charset="-122"/>
                <a:sym typeface="+mn-ea"/>
              </a:rPr>
              <a:t>增量模型是一种</a:t>
            </a:r>
            <a:r>
              <a:rPr lang="zh-CN" altLang="en-US" dirty="0">
                <a:solidFill>
                  <a:srgbClr val="C00000"/>
                </a:solidFill>
                <a:latin typeface="宋体" panose="02010600030101010101" pitchFamily="2" charset="-122"/>
                <a:sym typeface="+mn-ea"/>
              </a:rPr>
              <a:t>非整体开发</a:t>
            </a:r>
            <a:r>
              <a:rPr lang="zh-CN" altLang="en-US" dirty="0">
                <a:latin typeface="宋体" panose="02010600030101010101" pitchFamily="2" charset="-122"/>
                <a:sym typeface="+mn-ea"/>
              </a:rPr>
              <a:t>的模型，是一种</a:t>
            </a:r>
            <a:r>
              <a:rPr lang="zh-CN" altLang="en-US" dirty="0">
                <a:solidFill>
                  <a:srgbClr val="C00000"/>
                </a:solidFill>
                <a:latin typeface="宋体" panose="02010600030101010101" pitchFamily="2" charset="-122"/>
                <a:sym typeface="+mn-ea"/>
              </a:rPr>
              <a:t>进化式</a:t>
            </a:r>
            <a:r>
              <a:rPr lang="zh-CN" altLang="en-US" dirty="0">
                <a:latin typeface="宋体" panose="02010600030101010101" pitchFamily="2" charset="-122"/>
                <a:sym typeface="+mn-ea"/>
              </a:rPr>
              <a:t>的开发过程。增量模型从部分需求出发，先建立一个不完整的系统，通过测试运行这个系统取得经验和反馈，进一步使系统扩充和完善。如此反复进行，直至软件人员和用户对所设计的软件系统满意为止。</a:t>
            </a:r>
            <a:r>
              <a:rPr lang="zh-CN" altLang="en-US" dirty="0">
                <a:latin typeface="宋体" panose="02010600030101010101" pitchFamily="2" charset="-122"/>
                <a:sym typeface="宋体" panose="02010600030101010101" pitchFamily="2" charset="-122"/>
              </a:rPr>
              <a:t>增量模型结合了</a:t>
            </a:r>
            <a:r>
              <a:rPr lang="zh-CN" altLang="en-US" dirty="0">
                <a:solidFill>
                  <a:srgbClr val="C00000"/>
                </a:solidFill>
                <a:latin typeface="宋体" panose="02010600030101010101" pitchFamily="2" charset="-122"/>
                <a:sym typeface="宋体" panose="02010600030101010101" pitchFamily="2" charset="-122"/>
              </a:rPr>
              <a:t>原型模型</a:t>
            </a:r>
            <a:r>
              <a:rPr lang="zh-CN" altLang="en-US" dirty="0">
                <a:latin typeface="宋体" panose="02010600030101010101" pitchFamily="2" charset="-122"/>
                <a:sym typeface="宋体" panose="02010600030101010101" pitchFamily="2" charset="-122"/>
              </a:rPr>
              <a:t>的基本要素和</a:t>
            </a:r>
            <a:r>
              <a:rPr lang="zh-CN" altLang="en-US" dirty="0">
                <a:solidFill>
                  <a:srgbClr val="C00000"/>
                </a:solidFill>
                <a:latin typeface="宋体" panose="02010600030101010101" pitchFamily="2" charset="-122"/>
                <a:sym typeface="宋体" panose="02010600030101010101" pitchFamily="2" charset="-122"/>
              </a:rPr>
              <a:t>迭代</a:t>
            </a:r>
            <a:r>
              <a:rPr lang="zh-CN" altLang="en-US" dirty="0">
                <a:latin typeface="宋体" panose="02010600030101010101" pitchFamily="2" charset="-122"/>
                <a:sym typeface="宋体" panose="02010600030101010101" pitchFamily="2" charset="-122"/>
              </a:rPr>
              <a:t>的特征，采用了基于时间的线性序列，每个线性序列都会输出该软件的一个发布，其中包含一个新的“增量”。而</a:t>
            </a:r>
            <a:r>
              <a:rPr lang="zh-CN" altLang="en-US" dirty="0">
                <a:latin typeface="宋体" panose="02010600030101010101" pitchFamily="2" charset="-122"/>
                <a:sym typeface="Arial" panose="020B0604020202020204" pitchFamily="34" charset="0"/>
              </a:rPr>
              <a:t>每个</a:t>
            </a:r>
            <a:r>
              <a:rPr lang="zh-CN" altLang="en-US" dirty="0">
                <a:solidFill>
                  <a:srgbClr val="C00000"/>
                </a:solidFill>
                <a:latin typeface="宋体" panose="02010600030101010101" pitchFamily="2" charset="-122"/>
                <a:sym typeface="Arial" panose="020B0604020202020204" pitchFamily="34" charset="0"/>
              </a:rPr>
              <a:t>增量的开发可用瀑布或快速原型模型。</a:t>
            </a:r>
            <a:endParaRPr lang="en-US" altLang="zh-CN"/>
          </a:p>
        </p:txBody>
      </p:sp>
      <p:sp>
        <p:nvSpPr>
          <p:cNvPr id="4" name="灯片编号占位符 3"/>
          <p:cNvSpPr>
            <a:spLocks noGrp="1"/>
          </p:cNvSpPr>
          <p:nvPr>
            <p:ph type="sldNum" sz="quarter" idx="10"/>
          </p:nvPr>
        </p:nvSpPr>
        <p:spPr/>
        <p:txBody>
          <a:bodyPr/>
          <a:lstStyle/>
          <a:p>
            <a:fld id="{D3290F24-971F-48E3-A885-C81073CC90E7}" type="slidenum">
              <a:rPr lang="zh-CN" altLang="en-US" smtClean="0"/>
              <a:t>28</a:t>
            </a:fld>
            <a:endParaRPr lang="zh-CN" altLang="en-US"/>
          </a:p>
        </p:txBody>
      </p:sp>
    </p:spTree>
    <p:extLst>
      <p:ext uri="{BB962C8B-B14F-4D97-AF65-F5344CB8AC3E}">
        <p14:creationId xmlns:p14="http://schemas.microsoft.com/office/powerpoint/2010/main" val="3299024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3765">
              <a:lnSpc>
                <a:spcPct val="120000"/>
              </a:lnSpc>
              <a:defRPr/>
            </a:pPr>
            <a:r>
              <a:rPr lang="zh-CN" altLang="en-US"/>
              <a:t>增量模型具有很多优点。</a:t>
            </a:r>
            <a:r>
              <a:rPr lang="zh-CN" altLang="en-US" dirty="0">
                <a:latin typeface="+mn-ea"/>
                <a:sym typeface="+mn-ea"/>
              </a:rPr>
              <a:t>增量概念的引入，使得不需要提供完整的需求，只要有一个增量出现，开发就可以进行，软件能够更早投入市场。在项目初期，由于只开发部分系统，不需要投入太多的人力物力。整个开发过程中，产品逐步交付，软件开发能够较好地适应需求的变化，同时能够看到软件中间产品，提出改进意见，减少返工，降低开发风险。增量模型要求系统具有开放式体系结构，以便于增量的集成，同时也便于软件后期的维护。</a:t>
            </a:r>
            <a:endParaRPr lang="zh-CN" altLang="en-US" kern="0" dirty="0">
              <a:solidFill>
                <a:schemeClr val="bg1">
                  <a:lumMod val="50000"/>
                </a:schemeClr>
              </a:solidFill>
              <a:latin typeface="+mn-ea"/>
              <a:sym typeface="+mn-ea"/>
            </a:endParaRPr>
          </a:p>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3243324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类似于人或者其他生物，软件也存在发生、发展和消亡的过程，我们称之为生命周期。软件生命周期，英文称做</a:t>
            </a:r>
            <a:r>
              <a:rPr lang="en-US" altLang="zh-CN"/>
              <a:t>software life cycle</a:t>
            </a:r>
            <a:r>
              <a:rPr lang="zh-CN" altLang="en-US"/>
              <a:t>，是指软件产品或软件系统从设计、投入使用到被淘汰的全过程。这里要注意，软件开发完成后投入使用不代表软件生命周期的终结，软件的使用和维护仍然属于软件生命周期中的一个阶段，只有等到软件彻底被淘汰，不再使用和维护，才意味着软件生命周期的终结。</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t>3</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增量模型也存在一些缺点。首先</a:t>
            </a:r>
            <a:r>
              <a:rPr lang="zh-CN" altLang="en-US" dirty="0">
                <a:latin typeface="+mn-ea"/>
                <a:sym typeface="+mn-ea"/>
              </a:rPr>
              <a:t>每个增量必须提供一些系统功能，这使得开发者很难根据客户需求给出大小适合的增量。其次，软件必须具备开放式体系结构，这在实践中往往是困难的。如果不能进行良好的项目管理，采用增量模型的开发过程很容易退化成边做边改的方式，使软件过程控制失去整体性，从而导致软件开发失败。</a:t>
            </a:r>
          </a:p>
          <a:p>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30</a:t>
            </a:fld>
            <a:endParaRPr lang="zh-CN" altLang="en-US" dirty="0"/>
          </a:p>
        </p:txBody>
      </p:sp>
    </p:spTree>
    <p:extLst>
      <p:ext uri="{BB962C8B-B14F-4D97-AF65-F5344CB8AC3E}">
        <p14:creationId xmlns:p14="http://schemas.microsoft.com/office/powerpoint/2010/main" val="2737795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根据增量模型的特点及其优缺点，增量模型</a:t>
            </a:r>
            <a:r>
              <a:rPr kumimoji="1" lang="zh-CN" altLang="en-US" noProof="0" dirty="0" smtClean="0">
                <a:ln>
                  <a:noFill/>
                </a:ln>
                <a:effectLst/>
                <a:uLnTx/>
                <a:uFillTx/>
                <a:latin typeface="+mn-ea"/>
                <a:sym typeface="+mn-ea"/>
              </a:rPr>
              <a:t>适用于软件开发中需求可能发生变化、具有较大风险、或者希望尽早进入市场的项目。</a:t>
            </a:r>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31</a:t>
            </a:fld>
            <a:endParaRPr lang="zh-CN" altLang="en-US" dirty="0"/>
          </a:p>
        </p:txBody>
      </p:sp>
    </p:spTree>
    <p:extLst>
      <p:ext uri="{BB962C8B-B14F-4D97-AF65-F5344CB8AC3E}">
        <p14:creationId xmlns:p14="http://schemas.microsoft.com/office/powerpoint/2010/main" val="338009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sym typeface="+mn-ea"/>
              </a:rPr>
              <a:t>在本小节中，我们学习螺旋模型和喷泉模型。 </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32</a:t>
            </a:fld>
            <a:endParaRPr lang="en-US" altLang="zh-CN"/>
          </a:p>
        </p:txBody>
      </p:sp>
    </p:spTree>
    <p:extLst>
      <p:ext uri="{BB962C8B-B14F-4D97-AF65-F5344CB8AC3E}">
        <p14:creationId xmlns:p14="http://schemas.microsoft.com/office/powerpoint/2010/main" val="1712657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软件开发普遍存在风险，例如，最终交付的产品用户不满意，产品不能按期交付，开发成本超过了预算，</a:t>
            </a:r>
            <a:r>
              <a:rPr lang="zh-CN" altLang="en-US" dirty="0">
                <a:latin typeface="+mn-ea"/>
                <a:cs typeface="+mn-ea"/>
                <a:sym typeface="+mn-ea"/>
              </a:rPr>
              <a:t>产品开发期间关键人员离职，产品投入市场前竞争对手发布了功能相近价格更低的产品，等等。</a:t>
            </a:r>
            <a:r>
              <a:rPr lang="zh-CN" altLang="en-US"/>
              <a:t>如何应对这些风险对软件项目的成功开发至关重要。</a:t>
            </a:r>
          </a:p>
          <a:p>
            <a:r>
              <a:rPr lang="zh-CN" altLang="en-US" dirty="0">
                <a:latin typeface="+mn-ea"/>
                <a:cs typeface="+mn-ea"/>
                <a:sym typeface="+mn-ea"/>
              </a:rPr>
              <a:t>前面课程中讲到的原型模型通过原型化降低需求不明确带来的风险，增量模型通过产品逐步交付降低需求变化带来的风险，但是当软件项目具有更大更多风险时，这些方法是不够的。因此，</a:t>
            </a:r>
            <a:r>
              <a:rPr lang="zh-CN" altLang="en-US">
                <a:sym typeface="+mn-ea"/>
              </a:rPr>
              <a:t>螺旋模型提出将</a:t>
            </a:r>
            <a:r>
              <a:rPr lang="zh-CN" altLang="en-US" dirty="0">
                <a:latin typeface="+mn-ea"/>
                <a:cs typeface="+mn-ea"/>
                <a:sym typeface="+mn-ea"/>
              </a:rPr>
              <a:t>把</a:t>
            </a:r>
            <a:r>
              <a:rPr lang="zh-CN" altLang="en-US" dirty="0">
                <a:solidFill>
                  <a:srgbClr val="FF0000"/>
                </a:solidFill>
                <a:latin typeface="+mn-ea"/>
                <a:cs typeface="+mn-ea"/>
                <a:sym typeface="+mn-ea"/>
              </a:rPr>
              <a:t>开发活动</a:t>
            </a:r>
            <a:r>
              <a:rPr lang="zh-CN" altLang="en-US" dirty="0">
                <a:latin typeface="+mn-ea"/>
                <a:cs typeface="+mn-ea"/>
                <a:sym typeface="+mn-ea"/>
              </a:rPr>
              <a:t>和</a:t>
            </a:r>
            <a:r>
              <a:rPr lang="zh-CN" altLang="en-US" dirty="0">
                <a:solidFill>
                  <a:srgbClr val="FF0000"/>
                </a:solidFill>
                <a:latin typeface="+mn-ea"/>
                <a:cs typeface="+mn-ea"/>
                <a:sym typeface="+mn-ea"/>
              </a:rPr>
              <a:t>风险管理</a:t>
            </a:r>
            <a:r>
              <a:rPr lang="zh-CN" altLang="en-US" dirty="0">
                <a:latin typeface="+mn-ea"/>
                <a:cs typeface="+mn-ea"/>
                <a:sym typeface="+mn-ea"/>
              </a:rPr>
              <a:t>结合起来进行风险控制。螺旋模型最显著的特点就是在软件开发过程中加入风险管理。</a:t>
            </a:r>
            <a:endParaRPr lang="zh-CN" altLang="en-US"/>
          </a:p>
        </p:txBody>
      </p:sp>
      <p:sp>
        <p:nvSpPr>
          <p:cNvPr id="4" name="灯片编号占位符 3"/>
          <p:cNvSpPr>
            <a:spLocks noGrp="1"/>
          </p:cNvSpPr>
          <p:nvPr>
            <p:ph type="sldNum" sz="quarter" idx="10"/>
          </p:nvPr>
        </p:nvSpPr>
        <p:spPr/>
        <p:txBody>
          <a:bodyPr/>
          <a:lstStyle/>
          <a:p>
            <a:fld id="{D3290F24-971F-48E3-A885-C81073CC90E7}" type="slidenum">
              <a:rPr lang="zh-CN" altLang="en-US" smtClean="0"/>
              <a:t>33</a:t>
            </a:fld>
            <a:endParaRPr lang="zh-CN" altLang="en-US"/>
          </a:p>
        </p:txBody>
      </p:sp>
    </p:spTree>
    <p:extLst>
      <p:ext uri="{BB962C8B-B14F-4D97-AF65-F5344CB8AC3E}">
        <p14:creationId xmlns:p14="http://schemas.microsoft.com/office/powerpoint/2010/main" val="2976939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10000"/>
              </a:lnSpc>
            </a:pPr>
            <a:r>
              <a:rPr lang="zh-CN" altLang="en-US" dirty="0">
                <a:latin typeface="+mn-ea"/>
                <a:sym typeface="+mn-ea"/>
              </a:rPr>
              <a:t>螺旋模型将开发过程分成若干次迭代，每次迭代代表开发的一个阶段，对应模型中一条环线。也就是说，一条环线代表开发中的一个阶段，如需求分析、系统设计等</a:t>
            </a:r>
            <a:endParaRPr lang="en-US" altLang="zh-CN" dirty="0">
              <a:latin typeface="+mn-ea"/>
            </a:endParaRPr>
          </a:p>
          <a:p>
            <a:pPr>
              <a:lnSpc>
                <a:spcPct val="110000"/>
              </a:lnSpc>
            </a:pPr>
            <a:r>
              <a:rPr lang="zh-CN" altLang="en-US" dirty="0">
                <a:latin typeface="+mn-ea"/>
                <a:sym typeface="+mn-ea"/>
              </a:rPr>
              <a:t>每次迭代，也就是每个开发阶段，分成四个方面的活动，对应笛卡尔坐标的四个象限：第一个象限确定本阶段目标，选定实施方案，弄清项目开发的限制条件；第二个象限评估所选方案，通过构造原型和风险分析识别和消除风险；第三个象限实施软件开发和验证；第四个象限评价本阶段的工作成果，提出修正建议，并计划下一阶段工作。</a:t>
            </a:r>
            <a:endParaRPr lang="en-US" altLang="zh-CN" dirty="0">
              <a:latin typeface="+mn-ea"/>
            </a:endParaRPr>
          </a:p>
          <a:p>
            <a:r>
              <a:rPr lang="zh-CN" altLang="en-US" noProof="0" dirty="0" smtClean="0">
                <a:ln>
                  <a:noFill/>
                </a:ln>
                <a:uLnTx/>
                <a:uFillTx/>
                <a:latin typeface="+mn-ea"/>
                <a:cs typeface="+mn-ea"/>
                <a:sym typeface="+mn-ea"/>
              </a:rPr>
              <a:t>经过若干次迭代后，完成项目开发。</a:t>
            </a:r>
          </a:p>
          <a:p>
            <a:r>
              <a:rPr lang="zh-CN" altLang="en-US" noProof="0" dirty="0" smtClean="0">
                <a:ln>
                  <a:noFill/>
                </a:ln>
                <a:uLnTx/>
                <a:uFillTx/>
                <a:latin typeface="+mn-ea"/>
                <a:cs typeface="+mn-ea"/>
                <a:sym typeface="+mn-ea"/>
              </a:rPr>
              <a:t>如果将螺旋模型展开，它实际上是瀑布模型，其中每个阶段加入了原型化过程，因此螺旋模型结合了瀑布模型和原型模型的特点。</a:t>
            </a:r>
            <a:endParaRPr lang="zh-CN" altLang="en-US"/>
          </a:p>
        </p:txBody>
      </p:sp>
      <p:sp>
        <p:nvSpPr>
          <p:cNvPr id="4" name="灯片编号占位符 3"/>
          <p:cNvSpPr>
            <a:spLocks noGrp="1"/>
          </p:cNvSpPr>
          <p:nvPr>
            <p:ph type="sldNum" sz="quarter" idx="10"/>
          </p:nvPr>
        </p:nvSpPr>
        <p:spPr/>
        <p:txBody>
          <a:bodyPr/>
          <a:lstStyle/>
          <a:p>
            <a:fld id="{D3290F24-971F-48E3-A885-C81073CC90E7}" type="slidenum">
              <a:rPr lang="zh-CN" altLang="en-US" smtClean="0"/>
              <a:t>34</a:t>
            </a:fld>
            <a:endParaRPr lang="zh-CN" altLang="en-US"/>
          </a:p>
        </p:txBody>
      </p:sp>
    </p:spTree>
    <p:extLst>
      <p:ext uri="{BB962C8B-B14F-4D97-AF65-F5344CB8AC3E}">
        <p14:creationId xmlns:p14="http://schemas.microsoft.com/office/powerpoint/2010/main" val="3774425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10000"/>
              </a:lnSpc>
            </a:pPr>
            <a:r>
              <a:rPr lang="zh-CN" altLang="en-US" dirty="0">
                <a:latin typeface="宋体" panose="02010600030101010101" pitchFamily="2" charset="-122"/>
                <a:sym typeface="+mn-ea"/>
              </a:rPr>
              <a:t>以图为例：第一次迭代，即第一条环线，产生操作概念，第二次迭代，即第二条环线，产生软件需求，第三次迭代产生软件设计，第四次迭代产生软件实现。</a:t>
            </a:r>
            <a:endParaRPr lang="en-US" altLang="zh-CN" dirty="0">
              <a:latin typeface="宋体" panose="02010600030101010101" pitchFamily="2" charset="-122"/>
            </a:endParaRPr>
          </a:p>
          <a:p>
            <a:pPr>
              <a:lnSpc>
                <a:spcPct val="110000"/>
              </a:lnSpc>
            </a:pPr>
            <a:r>
              <a:rPr lang="zh-CN" altLang="en-US" dirty="0">
                <a:latin typeface="宋体" panose="02010600030101010101" pitchFamily="2" charset="-122"/>
                <a:sym typeface="+mn-ea"/>
              </a:rPr>
              <a:t>每一次迭代都首先进行预算、方案、约束，然后进行风险分析，并通过原型化进行验证，降低或消除风险；如果风险可消除，则继续进行开发验证，形成本阶段成果；最后计划下一阶段。</a:t>
            </a:r>
          </a:p>
          <a:p>
            <a:pPr>
              <a:lnSpc>
                <a:spcPct val="110000"/>
              </a:lnSpc>
            </a:pPr>
            <a:r>
              <a:rPr lang="zh-CN" altLang="en-US" dirty="0">
                <a:latin typeface="宋体" panose="02010600030101010101" pitchFamily="2" charset="-122"/>
                <a:sym typeface="+mn-ea"/>
              </a:rPr>
              <a:t>这里给出了一个典型迭代过程，实际项目的迭代次数可能更多。</a:t>
            </a:r>
            <a:endParaRPr lang="zh-CN" altLang="en-US"/>
          </a:p>
        </p:txBody>
      </p:sp>
      <p:sp>
        <p:nvSpPr>
          <p:cNvPr id="4" name="灯片编号占位符 3"/>
          <p:cNvSpPr>
            <a:spLocks noGrp="1"/>
          </p:cNvSpPr>
          <p:nvPr>
            <p:ph type="sldNum" sz="quarter" idx="10"/>
          </p:nvPr>
        </p:nvSpPr>
        <p:spPr/>
        <p:txBody>
          <a:bodyPr/>
          <a:lstStyle/>
          <a:p>
            <a:fld id="{D3290F24-971F-48E3-A885-C81073CC90E7}" type="slidenum">
              <a:rPr lang="zh-CN" altLang="en-US" smtClean="0"/>
              <a:t>35</a:t>
            </a:fld>
            <a:endParaRPr lang="zh-CN" altLang="en-US"/>
          </a:p>
        </p:txBody>
      </p:sp>
    </p:spTree>
    <p:extLst>
      <p:ext uri="{BB962C8B-B14F-4D97-AF65-F5344CB8AC3E}">
        <p14:creationId xmlns:p14="http://schemas.microsoft.com/office/powerpoint/2010/main" val="2463541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3765">
              <a:lnSpc>
                <a:spcPct val="120000"/>
              </a:lnSpc>
              <a:defRPr/>
            </a:pPr>
            <a:r>
              <a:rPr lang="zh-CN" altLang="en-US" dirty="0">
                <a:latin typeface="宋体" panose="02010600030101010101" pitchFamily="2" charset="-122"/>
                <a:sym typeface="+mn-ea"/>
              </a:rPr>
              <a:t>螺旋模型强调原型的可扩充性和可修改性，原型的进化贯穿整个软件生存周期，这将有助于目标软件的适应能力，支持用户需求的动态变化；</a:t>
            </a:r>
          </a:p>
          <a:p>
            <a:pPr defTabSz="913765">
              <a:lnSpc>
                <a:spcPct val="120000"/>
              </a:lnSpc>
              <a:defRPr/>
            </a:pPr>
            <a:r>
              <a:rPr lang="zh-CN" altLang="zh-CN" dirty="0">
                <a:latin typeface="宋体" panose="02010600030101010101" pitchFamily="2" charset="-122"/>
                <a:sym typeface="宋体" panose="02010600030101010101" pitchFamily="2" charset="-122"/>
              </a:rPr>
              <a:t>原型可看作可执行的需求规格说明，易于为用户和开发人员共同理解，还可作为继续开发的基础，并为用户参与所有关键决策提供了方便；</a:t>
            </a:r>
          </a:p>
          <a:p>
            <a:pPr defTabSz="913765">
              <a:lnSpc>
                <a:spcPct val="120000"/>
              </a:lnSpc>
              <a:defRPr/>
            </a:pPr>
            <a:r>
              <a:rPr lang="zh-CN" altLang="en-US" dirty="0">
                <a:latin typeface="宋体" panose="02010600030101010101" pitchFamily="2" charset="-122"/>
                <a:sym typeface="+mn-ea"/>
              </a:rPr>
              <a:t>由于每个阶段都会进行风险分析和原型化验证，螺旋模型为项目管理人员及时调整管理决策提供了方便，进而可降低开发风险。</a:t>
            </a:r>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803932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但是，由于每次迭代都会进行复杂的风险管理，</a:t>
            </a:r>
            <a:r>
              <a:rPr lang="zh-CN" altLang="en-US" dirty="0">
                <a:latin typeface="宋体" panose="02010600030101010101" pitchFamily="2" charset="-122"/>
                <a:sym typeface="+mn-ea"/>
              </a:rPr>
              <a:t>如果每次迭代的效率不高，致使迭代次数过多，将会增加成本并推迟项目交付时间；</a:t>
            </a:r>
          </a:p>
          <a:p>
            <a:pPr marL="0" lvl="1"/>
            <a:r>
              <a:rPr lang="zh-CN" altLang="en-US" dirty="0">
                <a:latin typeface="宋体" panose="02010600030101010101" pitchFamily="2" charset="-122"/>
                <a:sym typeface="+mn-ea"/>
              </a:rPr>
              <a:t>使用该模型需要有相当丰富的风险评估经验和专门知识，要求开发队伍水平较高，否则会带来更大风险。</a:t>
            </a:r>
          </a:p>
          <a:p>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37</a:t>
            </a:fld>
            <a:endParaRPr lang="zh-CN" altLang="en-US" dirty="0"/>
          </a:p>
        </p:txBody>
      </p:sp>
    </p:spTree>
    <p:extLst>
      <p:ext uri="{BB962C8B-B14F-4D97-AF65-F5344CB8AC3E}">
        <p14:creationId xmlns:p14="http://schemas.microsoft.com/office/powerpoint/2010/main" val="4095449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zh-CN" altLang="en-US"/>
              <a:t>因此，螺旋模型</a:t>
            </a:r>
            <a:r>
              <a:rPr lang="zh-CN" altLang="en-US" dirty="0">
                <a:latin typeface="宋体" panose="02010600030101010101" pitchFamily="2" charset="-122"/>
                <a:sym typeface="+mn-ea"/>
              </a:rPr>
              <a:t>适用于需求不明确或者需求可能发生变化的大型复杂的软件系统，也就是风险较大的复杂系统。由于其复杂的项目管理，</a:t>
            </a:r>
            <a:r>
              <a:rPr lang="zh-CN" altLang="en-US" dirty="0">
                <a:latin typeface="宋体" panose="02010600030101010101" pitchFamily="2" charset="-122"/>
                <a:sym typeface="Arial" panose="020B0604020202020204" pitchFamily="34" charset="0"/>
              </a:rPr>
              <a:t>简单的软件系统不建议使用螺旋模型。螺旋模型</a:t>
            </a:r>
            <a:r>
              <a:rPr lang="zh-CN" altLang="zh-CN" dirty="0">
                <a:latin typeface="宋体" panose="02010600030101010101" pitchFamily="2" charset="-122"/>
                <a:sym typeface="Arial" panose="020B0604020202020204" pitchFamily="34" charset="0"/>
              </a:rPr>
              <a:t>支持面向过程、面向对象等多种软件开发方法，是一种具有广阔前景的模</a:t>
            </a:r>
            <a:r>
              <a:rPr lang="zh-CN" altLang="en-US" dirty="0">
                <a:latin typeface="宋体" panose="02010600030101010101" pitchFamily="2" charset="-122"/>
                <a:sym typeface="Arial" panose="020B0604020202020204" pitchFamily="34" charset="0"/>
              </a:rPr>
              <a:t>型。</a:t>
            </a:r>
            <a:endParaRPr lang="zh-CN" altLang="en-US" dirty="0">
              <a:solidFill>
                <a:schemeClr val="tx1"/>
              </a:solidFill>
              <a:latin typeface="宋体" panose="02010600030101010101" pitchFamily="2" charset="-122"/>
              <a:sym typeface="Arial" panose="020B0604020202020204" pitchFamily="34" charset="0"/>
            </a:endParaRPr>
          </a:p>
          <a:p>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38</a:t>
            </a:fld>
            <a:endParaRPr lang="zh-CN" altLang="en-US" dirty="0"/>
          </a:p>
        </p:txBody>
      </p:sp>
    </p:spTree>
    <p:extLst>
      <p:ext uri="{BB962C8B-B14F-4D97-AF65-F5344CB8AC3E}">
        <p14:creationId xmlns:p14="http://schemas.microsoft.com/office/powerpoint/2010/main" val="2870847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30000"/>
              </a:lnSpc>
            </a:pPr>
            <a:r>
              <a:rPr lang="zh-CN" altLang="en-US" dirty="0">
                <a:latin typeface="宋体" panose="02010600030101010101" pitchFamily="2" charset="-122"/>
                <a:sym typeface="Arial" panose="020B0604020202020204" pitchFamily="34" charset="0"/>
              </a:rPr>
              <a:t>我们再来看看喷泉模型。喷泉模型是一种以用户需求为动力，以对象为驱动的模型，主要用来描述</a:t>
            </a:r>
            <a:r>
              <a:rPr lang="zh-CN" altLang="en-US" dirty="0">
                <a:solidFill>
                  <a:srgbClr val="FF0000"/>
                </a:solidFill>
                <a:latin typeface="宋体" panose="02010600030101010101" pitchFamily="2" charset="-122"/>
                <a:sym typeface="Arial" panose="020B0604020202020204" pitchFamily="34" charset="0"/>
              </a:rPr>
              <a:t>面向对象</a:t>
            </a:r>
            <a:r>
              <a:rPr lang="zh-CN" altLang="en-US" dirty="0">
                <a:latin typeface="宋体" panose="02010600030101010101" pitchFamily="2" charset="-122"/>
                <a:sym typeface="Arial" panose="020B0604020202020204" pitchFamily="34" charset="0"/>
              </a:rPr>
              <a:t>的软件开发过程。</a:t>
            </a:r>
            <a:endParaRPr lang="en-US" altLang="zh-CN" dirty="0">
              <a:latin typeface="宋体" panose="02010600030101010101" pitchFamily="2" charset="-122"/>
            </a:endParaRPr>
          </a:p>
          <a:p>
            <a:pPr>
              <a:lnSpc>
                <a:spcPct val="130000"/>
              </a:lnSpc>
            </a:pPr>
            <a:r>
              <a:rPr lang="zh-CN" altLang="en-US" dirty="0">
                <a:latin typeface="宋体" panose="02010600030101010101" pitchFamily="2" charset="-122"/>
                <a:sym typeface="+mn-ea"/>
              </a:rPr>
              <a:t>在喷泉模型中，软件开发早期，通常是需求分析阶段，定义对象，而在整个开发过程中不断充实和扩充对象，包括设计阶段、编码阶段以及集成与测试阶段。整个模型看起来像一个喷泉，因此叫做喷泉模型。喷泉模型中，各个开发阶段使用统一的概念和表示方法，因此各阶段之间</a:t>
            </a:r>
            <a:r>
              <a:rPr lang="zh-CN" altLang="en-US" dirty="0">
                <a:solidFill>
                  <a:srgbClr val="FF0000"/>
                </a:solidFill>
                <a:latin typeface="宋体" panose="02010600030101010101" pitchFamily="2" charset="-122"/>
                <a:sym typeface="+mn-ea"/>
              </a:rPr>
              <a:t>无缝</a:t>
            </a:r>
            <a:r>
              <a:rPr lang="zh-CN" altLang="en-US" dirty="0">
                <a:latin typeface="宋体" panose="02010600030101010101" pitchFamily="2" charset="-122"/>
                <a:sym typeface="+mn-ea"/>
              </a:rPr>
              <a:t>连接。各个开发阶段可以多次反复</a:t>
            </a:r>
            <a:r>
              <a:rPr lang="zh-CN" altLang="en-US" dirty="0">
                <a:solidFill>
                  <a:srgbClr val="FF0000"/>
                </a:solidFill>
                <a:latin typeface="宋体" panose="02010600030101010101" pitchFamily="2" charset="-122"/>
                <a:sym typeface="+mn-ea"/>
              </a:rPr>
              <a:t>迭代，最终开发出完整的系统。</a:t>
            </a:r>
            <a:endParaRPr lang="en-US" altLang="zh-CN" dirty="0">
              <a:latin typeface="宋体" panose="02010600030101010101" pitchFamily="2" charset="-122"/>
            </a:endParaRPr>
          </a:p>
          <a:p>
            <a:endParaRPr lang="zh-CN" altLang="en-US"/>
          </a:p>
        </p:txBody>
      </p:sp>
      <p:sp>
        <p:nvSpPr>
          <p:cNvPr id="4" name="灯片编号占位符 3"/>
          <p:cNvSpPr>
            <a:spLocks noGrp="1"/>
          </p:cNvSpPr>
          <p:nvPr>
            <p:ph type="sldNum" sz="quarter" idx="10"/>
          </p:nvPr>
        </p:nvSpPr>
        <p:spPr/>
        <p:txBody>
          <a:bodyPr/>
          <a:lstStyle/>
          <a:p>
            <a:fld id="{D3290F24-971F-48E3-A885-C81073CC90E7}" type="slidenum">
              <a:rPr lang="zh-CN" altLang="en-US" smtClean="0"/>
              <a:t>39</a:t>
            </a:fld>
            <a:endParaRPr lang="zh-CN" altLang="en-US"/>
          </a:p>
        </p:txBody>
      </p:sp>
    </p:spTree>
    <p:extLst>
      <p:ext uri="{BB962C8B-B14F-4D97-AF65-F5344CB8AC3E}">
        <p14:creationId xmlns:p14="http://schemas.microsoft.com/office/powerpoint/2010/main" val="140657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软件生命周期开始于问题定义；在可行性研究通过之后，会经过需求分析、总体设计、详细设计、编码和测试阶段，从而完成软件开发，之后软件进入维护阶段，直至被淘汰，从而结束软件生命周期。贯穿于软件生命周期的各个阶段，会产生一系列文档。问题定义阶段产生项目计划报告，可行性研究阶段产生可行性研究报告，需求分析阶段产生需求规格说明书，总体设计和详细设计阶段分别产生总体设计说明书和详细设计说明书，编码阶段产生源程序，测试阶段产生软件测试报告，维护阶段则产生软件维护说明。</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t>4</a:t>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noProof="0" dirty="0">
                <a:ln>
                  <a:noFill/>
                </a:ln>
                <a:effectLst/>
                <a:uLnTx/>
                <a:uFillTx/>
                <a:latin typeface="+mn-ea"/>
                <a:sym typeface="+mn-ea"/>
              </a:rPr>
              <a:t>喷泉模型的各个阶段没有明显的界限，开发人员可以同步进行开发，可以提高软件项目开发效率，节省开发时间，适应于面向对象的软件开发过程。</a:t>
            </a:r>
          </a:p>
          <a:p>
            <a:r>
              <a:rPr lang="zh-CN" altLang="en-US"/>
              <a:t>但是，</a:t>
            </a:r>
            <a:r>
              <a:rPr lang="zh-CN" altLang="en-US" noProof="0" dirty="0">
                <a:ln>
                  <a:noFill/>
                </a:ln>
                <a:effectLst/>
                <a:uLnTx/>
                <a:uFillTx/>
                <a:latin typeface="+mn-ea"/>
                <a:sym typeface="+mn-ea"/>
              </a:rPr>
              <a:t>由于喷泉模型在各个开发阶段是重叠的</a:t>
            </a:r>
            <a:r>
              <a:rPr lang="zh-CN" altLang="en-US" noProof="0" dirty="0" smtClean="0">
                <a:ln>
                  <a:noFill/>
                </a:ln>
                <a:effectLst/>
                <a:uLnTx/>
                <a:uFillTx/>
                <a:latin typeface="+mn-ea"/>
                <a:sym typeface="+mn-ea"/>
              </a:rPr>
              <a:t>，因此在</a:t>
            </a:r>
            <a:r>
              <a:rPr lang="zh-CN" altLang="en-US" noProof="0" dirty="0">
                <a:ln>
                  <a:noFill/>
                </a:ln>
                <a:effectLst/>
                <a:uLnTx/>
                <a:uFillTx/>
                <a:latin typeface="+mn-ea"/>
                <a:sym typeface="+mn-ea"/>
              </a:rPr>
              <a:t>开发过程中需要大量的开发人员，不利于项目的管理。另外，喷泉模型要求严格管理文档，使得审核的难度加大，尤其是面对随时可能加入的各种信息、需求与资料的情况。</a:t>
            </a:r>
          </a:p>
          <a:p>
            <a:r>
              <a:rPr lang="zh-CN" altLang="en-US"/>
              <a:t>喷泉模型只适用于面向对象开发。</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t>40</a:t>
            </a:fld>
            <a:endParaRPr lang="zh-CN" altLang="en-US" dirty="0"/>
          </a:p>
        </p:txBody>
      </p:sp>
    </p:spTree>
    <p:extLst>
      <p:ext uri="{BB962C8B-B14F-4D97-AF65-F5344CB8AC3E}">
        <p14:creationId xmlns:p14="http://schemas.microsoft.com/office/powerpoint/2010/main" val="15664141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sym typeface="+mn-ea"/>
              </a:rPr>
              <a:t>在本小节中，我们学习基于构件的开发模型。</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41</a:t>
            </a:fld>
            <a:endParaRPr lang="en-US" altLang="zh-CN"/>
          </a:p>
        </p:txBody>
      </p:sp>
    </p:spTree>
    <p:extLst>
      <p:ext uri="{BB962C8B-B14F-4D97-AF65-F5344CB8AC3E}">
        <p14:creationId xmlns:p14="http://schemas.microsoft.com/office/powerpoint/2010/main" val="3072918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于构件的开发模型是近年来得到广泛应用的软件过程模型。由于采用构件技术和重用技术，它改变了大型软件的开发方式，使得软件开发时考虑的焦点不再是实现，而是集成。通过复用和集成已有的构件来实现软件开发。</a:t>
            </a:r>
          </a:p>
          <a:p>
            <a:r>
              <a:rPr lang="zh-CN" altLang="en-US"/>
              <a:t>这里就涉及到一个关键概念：构件，也称为组件，英文为</a:t>
            </a:r>
            <a:r>
              <a:rPr lang="en-US" altLang="zh-CN"/>
              <a:t>Component</a:t>
            </a:r>
            <a:r>
              <a:rPr lang="zh-CN" altLang="en-US"/>
              <a:t>。什么是构件呢？我们通过描述它的特征来定义它。构件是系统中模块化的、可更换的部分，也就是说，构件是一个相对独立的模块，并且能够被另一个具有相同接口的构件所替换。构件实现特定的功能，并对实现进行封装，暴露一组接口，外界不需要知道构件内部实现的细节，只需要通过接口访问构件提供的服务。构件的例子很多，如动态链接库、浏览器插件等。</a:t>
            </a:r>
            <a:endParaRPr lang="en-US" altLang="zh-CN"/>
          </a:p>
        </p:txBody>
      </p:sp>
    </p:spTree>
    <p:extLst>
      <p:ext uri="{BB962C8B-B14F-4D97-AF65-F5344CB8AC3E}">
        <p14:creationId xmlns:p14="http://schemas.microsoft.com/office/powerpoint/2010/main" val="1554593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于构件的开发模型包括两部分：系统开发和构件开发与维护。系统开发同样从需求分析开始，需求分析之后，会首先进行构件检索与分析，从构件库中选取符合需求的构件，然后基于需求分析和选取的构件进行体系结构设计，在实现阶段复用和集成构件，之后进行系统测试和系统维护。</a:t>
            </a:r>
          </a:p>
          <a:p>
            <a:r>
              <a:rPr lang="zh-CN" altLang="en-US"/>
              <a:t>基于构件的开发可能存在一个问题，如果选取的构件和需求不能完全匹配怎么办？可以有两种选择：修改构件或者修改需求。但是商用构件通常不能修改，这时就需要修改需求，而修改需求可能会导致最终产品和用户要求不完全一致，这时就需要和用户协商。</a:t>
            </a:r>
          </a:p>
          <a:p>
            <a:r>
              <a:rPr lang="zh-CN" altLang="en-US"/>
              <a:t>构件的开发与维护指我们需要通过开发新构件或者购买新构件来扩充和维护构件库。</a:t>
            </a:r>
          </a:p>
        </p:txBody>
      </p:sp>
    </p:spTree>
    <p:extLst>
      <p:ext uri="{BB962C8B-B14F-4D97-AF65-F5344CB8AC3E}">
        <p14:creationId xmlns:p14="http://schemas.microsoft.com/office/powerpoint/2010/main" val="22429593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总结一下前面的模型，我们可以把基于构件的开发分成四个阶段：</a:t>
            </a:r>
          </a:p>
          <a:p>
            <a:r>
              <a:rPr lang="zh-CN" altLang="en-US"/>
              <a:t>第一阶段是需求分析阶段，与其他软件过程模型相同；</a:t>
            </a:r>
          </a:p>
          <a:p>
            <a:r>
              <a:rPr lang="zh-CN" altLang="en-US"/>
              <a:t>第二阶段是构件分析阶段，</a:t>
            </a:r>
            <a:r>
              <a:rPr lang="zh-CN" altLang="en-US">
                <a:sym typeface="+mn-ea"/>
              </a:rPr>
              <a:t>根据需求规格说明在构件库中检索满足该需求的构件。通常情况下，没有完全匹配需求的构件，因此需要修改构件，如果构件不能修改，则修改需求；</a:t>
            </a:r>
          </a:p>
          <a:p>
            <a:pPr marL="0" lvl="2"/>
            <a:r>
              <a:rPr lang="zh-CN" altLang="en-US"/>
              <a:t>第三阶段是系统设计阶段，</a:t>
            </a:r>
            <a:r>
              <a:rPr lang="zh-CN" altLang="en-US">
                <a:sym typeface="+mn-ea"/>
              </a:rPr>
              <a:t>与其它过程模型有所不同，本模型的系统设计必须考虑重用和集成，如果没有可重用的构件，则还要设计新软件；</a:t>
            </a:r>
          </a:p>
          <a:p>
            <a:pPr marL="0" lvl="2"/>
            <a:r>
              <a:rPr lang="zh-CN" altLang="en-US">
                <a:sym typeface="+mn-ea"/>
              </a:rPr>
              <a:t>第四阶段是开发集成阶段，将构件集成到系统中，没有可重用构件的部分则开发新软件。</a:t>
            </a:r>
            <a:endParaRPr lang="zh-CN" altLang="en-US"/>
          </a:p>
          <a:p>
            <a:endParaRPr lang="zh-CN" altLang="en-US"/>
          </a:p>
        </p:txBody>
      </p:sp>
    </p:spTree>
    <p:extLst>
      <p:ext uri="{BB962C8B-B14F-4D97-AF65-F5344CB8AC3E}">
        <p14:creationId xmlns:p14="http://schemas.microsoft.com/office/powerpoint/2010/main" val="28173261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基于构件的开发模型采用软件复用思想，能够</a:t>
            </a:r>
            <a:r>
              <a:rPr lang="zh-CN" altLang="en-US" dirty="0">
                <a:latin typeface="宋体" panose="02010600030101010101" pitchFamily="2" charset="-122"/>
                <a:sym typeface="+mn-ea"/>
              </a:rPr>
              <a:t>降低开发成本和风险，加快开发进度，同时能够提高软件质量，这是由于构件经过多次重用，质量较高。</a:t>
            </a:r>
          </a:p>
          <a:p>
            <a:r>
              <a:rPr lang="zh-CN" altLang="en-US" dirty="0">
                <a:latin typeface="宋体" panose="02010600030101010101" pitchFamily="2" charset="-122"/>
                <a:sym typeface="+mn-ea"/>
              </a:rPr>
              <a:t>但是，基于构件的开发模型复杂。商业构件通常不能修改，会导致修改需求，从而</a:t>
            </a:r>
            <a:r>
              <a:rPr lang="zh-CN" altLang="en-US" dirty="0">
                <a:latin typeface="宋体" panose="02010600030101010101" pitchFamily="2" charset="-122"/>
                <a:sym typeface="Arial" panose="020B0604020202020204" pitchFamily="34" charset="0"/>
              </a:rPr>
              <a:t>无法完全控制所开发系统的演化，最终</a:t>
            </a:r>
            <a:r>
              <a:rPr lang="zh-CN" altLang="en-US" dirty="0">
                <a:latin typeface="宋体" panose="02010600030101010101" pitchFamily="2" charset="-122"/>
                <a:sym typeface="+mn-ea"/>
              </a:rPr>
              <a:t>导致开发出的系统不能完全符合客户需求。</a:t>
            </a:r>
            <a:r>
              <a:rPr lang="zh-CN" altLang="en-US" dirty="0">
                <a:latin typeface="宋体" panose="02010600030101010101" pitchFamily="2" charset="-122"/>
                <a:sym typeface="Arial" panose="020B0604020202020204" pitchFamily="34" charset="0"/>
              </a:rPr>
              <a:t>项目划分的好坏直接影响项目结果的好坏。</a:t>
            </a:r>
          </a:p>
          <a:p>
            <a:r>
              <a:rPr lang="zh-CN" altLang="en-US" dirty="0">
                <a:latin typeface="宋体" panose="02010600030101010101" pitchFamily="2" charset="-122"/>
              </a:rPr>
              <a:t>由于采用复用思想，</a:t>
            </a:r>
            <a:r>
              <a:rPr lang="zh-CN" altLang="en-US" dirty="0">
                <a:latin typeface="+mn-lt"/>
                <a:ea typeface="+mn-ea"/>
                <a:cs typeface="+mn-ea"/>
                <a:sym typeface="+mn-lt"/>
              </a:rPr>
              <a:t>基于构件的开发模型</a:t>
            </a:r>
            <a:r>
              <a:rPr lang="zh-CN" altLang="en-US" dirty="0">
                <a:sym typeface="+mn-ea"/>
              </a:rPr>
              <a:t>适用于系统之间有共性的情况。</a:t>
            </a:r>
            <a:endParaRPr lang="zh-CN" altLang="en-US" dirty="0">
              <a:latin typeface="宋体" panose="02010600030101010101" pitchFamily="2" charset="-122"/>
            </a:endParaRPr>
          </a:p>
          <a:p>
            <a:endParaRPr lang="zh-CN" altLang="en-US" dirty="0">
              <a:latin typeface="宋体" panose="02010600030101010101" pitchFamily="2" charset="-122"/>
              <a:sym typeface="+mn-ea"/>
            </a:endParaRPr>
          </a:p>
          <a:p>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45</a:t>
            </a:fld>
            <a:endParaRPr lang="zh-CN" altLang="en-US" dirty="0"/>
          </a:p>
        </p:txBody>
      </p:sp>
    </p:spTree>
    <p:extLst>
      <p:ext uri="{BB962C8B-B14F-4D97-AF65-F5344CB8AC3E}">
        <p14:creationId xmlns:p14="http://schemas.microsoft.com/office/powerpoint/2010/main" val="3205878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sym typeface="+mn-ea"/>
              </a:rPr>
              <a:t>在本小节中，我们学习面向对象领域非常重要的一个模型，统一过程模型。</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46</a:t>
            </a:fld>
            <a:endParaRPr lang="en-US" altLang="zh-CN"/>
          </a:p>
        </p:txBody>
      </p:sp>
    </p:spTree>
    <p:extLst>
      <p:ext uri="{BB962C8B-B14F-4D97-AF65-F5344CB8AC3E}">
        <p14:creationId xmlns:p14="http://schemas.microsoft.com/office/powerpoint/2010/main" val="2351494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统一过程模型的全称是</a:t>
            </a:r>
            <a:r>
              <a:rPr lang="zh-CN" altLang="en-US">
                <a:sym typeface="+mn-ea"/>
              </a:rPr>
              <a:t>Rational统一过程模型，英文简称</a:t>
            </a:r>
            <a:r>
              <a:rPr lang="en-US" altLang="zh-CN">
                <a:sym typeface="+mn-ea"/>
              </a:rPr>
              <a:t>RUP</a:t>
            </a:r>
            <a:r>
              <a:rPr lang="zh-CN" altLang="en-US">
                <a:sym typeface="+mn-ea"/>
              </a:rPr>
              <a:t>。它在面向对象领域大名鼎鼎，有着举足轻重的作用。统一过程模型是</a:t>
            </a:r>
            <a:r>
              <a:rPr lang="zh-CN" altLang="en-US" dirty="0">
                <a:latin typeface="宋体" panose="02010600030101010101" pitchFamily="2" charset="-122"/>
                <a:sym typeface="+mn-ea"/>
              </a:rPr>
              <a:t>由</a:t>
            </a:r>
            <a:r>
              <a:rPr lang="en-US" altLang="zh-CN" dirty="0">
                <a:latin typeface="宋体" panose="02010600030101010101" pitchFamily="2" charset="-122"/>
                <a:sym typeface="+mn-ea"/>
              </a:rPr>
              <a:t>Rational</a:t>
            </a:r>
            <a:r>
              <a:rPr lang="zh-CN" altLang="en-US" dirty="0">
                <a:latin typeface="宋体" panose="02010600030101010101" pitchFamily="2" charset="-122"/>
                <a:sym typeface="+mn-ea"/>
              </a:rPr>
              <a:t>公司（现已被</a:t>
            </a:r>
            <a:r>
              <a:rPr lang="en-US" altLang="zh-CN" dirty="0">
                <a:latin typeface="宋体" panose="02010600030101010101" pitchFamily="2" charset="-122"/>
                <a:sym typeface="+mn-ea"/>
              </a:rPr>
              <a:t>IBM</a:t>
            </a:r>
            <a:r>
              <a:rPr lang="zh-CN" altLang="en-US" dirty="0">
                <a:latin typeface="宋体" panose="02010600030101010101" pitchFamily="2" charset="-122"/>
                <a:sym typeface="+mn-ea"/>
              </a:rPr>
              <a:t>收购）推出的完整且完美的软件工程方法，在面向对象领域获得了广泛应用。统一过程模型基于面向对象方法学，也就说，它适用于面向对象开发，开发过程中的需求分析和系统设计表示法均采用统一建模语言</a:t>
            </a:r>
            <a:r>
              <a:rPr lang="en-US" altLang="zh-CN" dirty="0">
                <a:latin typeface="宋体" panose="02010600030101010101" pitchFamily="2" charset="-122"/>
                <a:sym typeface="+mn-ea"/>
              </a:rPr>
              <a:t>UML</a:t>
            </a:r>
            <a:r>
              <a:rPr lang="zh-CN" altLang="en-US" dirty="0">
                <a:latin typeface="宋体" panose="02010600030101010101" pitchFamily="2" charset="-122"/>
                <a:sym typeface="+mn-ea"/>
              </a:rPr>
              <a:t>。</a:t>
            </a:r>
            <a:endParaRPr lang="zh-CN" altLang="en-US"/>
          </a:p>
          <a:p>
            <a:endParaRPr lang="zh-CN" altLang="en-US"/>
          </a:p>
        </p:txBody>
      </p:sp>
    </p:spTree>
    <p:extLst>
      <p:ext uri="{BB962C8B-B14F-4D97-AF65-F5344CB8AC3E}">
        <p14:creationId xmlns:p14="http://schemas.microsoft.com/office/powerpoint/2010/main" val="413997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统一过程模型从三个视角描述软件开发过程：动态视角，静态视角和实践视角。</a:t>
            </a:r>
          </a:p>
          <a:p>
            <a:r>
              <a:rPr lang="zh-CN" altLang="en-US"/>
              <a:t>动态视角描述面向对象开发随时间变化的各个阶段，包括初始阶段、精化阶段、构建阶段和产品化阶段，采用迭代方式开发。</a:t>
            </a:r>
          </a:p>
          <a:p>
            <a:r>
              <a:rPr lang="zh-CN" altLang="en-US"/>
              <a:t>静态视角描述在各个开发阶段所要进行的活动，如</a:t>
            </a:r>
            <a:r>
              <a:rPr lang="zh-CN" altLang="en-US" dirty="0">
                <a:latin typeface="+mn-ea"/>
                <a:cs typeface="+mn-ea"/>
                <a:sym typeface="+mn-ea"/>
              </a:rPr>
              <a:t>业务建模，需求，分析设计，实现，测试等。</a:t>
            </a:r>
          </a:p>
          <a:p>
            <a:r>
              <a:rPr lang="zh-CN" altLang="en-US" dirty="0">
                <a:latin typeface="+mn-ea"/>
                <a:cs typeface="+mn-ea"/>
                <a:sym typeface="+mn-ea"/>
              </a:rPr>
              <a:t>实践视角总结了在实际项目开发中建议采用的良好实践，这些实践经过大量实际项目证明，对提高软件开发效率和质量非常有效。</a:t>
            </a:r>
          </a:p>
          <a:p>
            <a:r>
              <a:rPr lang="en-US" altLang="zh-CN" dirty="0">
                <a:latin typeface="+mn-ea"/>
                <a:cs typeface="+mn-ea"/>
                <a:sym typeface="+mn-ea"/>
              </a:rPr>
              <a:t>Rational</a:t>
            </a:r>
            <a:r>
              <a:rPr lang="zh-CN" altLang="en-US" dirty="0">
                <a:latin typeface="+mn-ea"/>
                <a:cs typeface="+mn-ea"/>
                <a:sym typeface="+mn-ea"/>
              </a:rPr>
              <a:t>统一过程完整且完美，适合大团队大项目。</a:t>
            </a:r>
          </a:p>
        </p:txBody>
      </p:sp>
    </p:spTree>
    <p:extLst>
      <p:ext uri="{BB962C8B-B14F-4D97-AF65-F5344CB8AC3E}">
        <p14:creationId xmlns:p14="http://schemas.microsoft.com/office/powerpoint/2010/main" val="3731358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我们先来看看统一过程的实践视角，总结出来就是</a:t>
            </a:r>
            <a:r>
              <a:rPr lang="en-US" altLang="zh-CN"/>
              <a:t>6</a:t>
            </a:r>
            <a:r>
              <a:rPr lang="zh-CN" altLang="en-US"/>
              <a:t>条最佳实践。这些最佳实践是从大量实际项目的开发经验中总结而来，对实际开发具有指导意义。</a:t>
            </a:r>
          </a:p>
          <a:p>
            <a:r>
              <a:rPr lang="zh-CN" altLang="en-US"/>
              <a:t>第一，迭代式开发。软件开发初期往往很难明确需求，软件开发过程中由于外界环境的变化往往需要变更需求。需求变更是不可避免。而迭代式开发是应对需求变更的有效方法，每次迭代产生一个可交付的版本，针对该版本获得用户反馈，以计划和调整下一个版本，从而减少风险。规划迭代时，根据客户的轻重缓急来规划增量，先开发和交付优先级最高的增量。</a:t>
            </a:r>
          </a:p>
          <a:p>
            <a:r>
              <a:rPr lang="zh-CN" altLang="en-US"/>
              <a:t>第二，管理需求。需求是开发的基础，有效的需求管理是项目成功的关键。统一过程采用用例分析法来捕获需求，每一个用例代表一项从用户观点看到的系统功能，通过分析用户及其和系统的交互，分析出用例。通过分析和细化用例，考虑如何实现该用例，来驱动后续的设计和实现。软件开发中，需求变更不可避免，需要对需求及其变更进行管理，否则开发会陷入混乱，使得开发无法继续或者软件质量低下。</a:t>
            </a:r>
            <a:endParaRPr lang="en-US" altLang="zh-CN"/>
          </a:p>
        </p:txBody>
      </p:sp>
    </p:spTree>
    <p:extLst>
      <p:ext uri="{BB962C8B-B14F-4D97-AF65-F5344CB8AC3E}">
        <p14:creationId xmlns:p14="http://schemas.microsoft.com/office/powerpoint/2010/main" val="101831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在了解了软件生命周期之后，我们再来看看什么是软件过程。</a:t>
            </a:r>
            <a:r>
              <a:rPr lang="zh-CN" altLang="en-US" dirty="0">
                <a:solidFill>
                  <a:srgbClr val="C00000"/>
                </a:solidFill>
                <a:effectLst/>
                <a:latin typeface="+mn-ea"/>
                <a:ea typeface="+mn-ea"/>
                <a:sym typeface="+mn-ea"/>
              </a:rPr>
              <a:t>软件过程指</a:t>
            </a:r>
            <a:r>
              <a:rPr lang="zh-CN" altLang="en-US" dirty="0">
                <a:latin typeface="+mn-ea"/>
                <a:ea typeface="+mn-ea"/>
                <a:sym typeface="+mn-ea"/>
              </a:rPr>
              <a:t>在工作产品构建过程中，也就是软件产品的构建过程中，所需要完成的工作活动、动作和任务的集合。这里面涉及到三个层次的概念：活动，动作和任务。</a:t>
            </a:r>
          </a:p>
          <a:p>
            <a:r>
              <a:rPr lang="zh-CN" altLang="en-US" dirty="0">
                <a:solidFill>
                  <a:srgbClr val="C00000"/>
                </a:solidFill>
                <a:latin typeface="+mj-ea"/>
                <a:ea typeface="+mj-ea"/>
                <a:sym typeface="+mn-ea"/>
              </a:rPr>
              <a:t>活动</a:t>
            </a:r>
            <a:r>
              <a:rPr lang="zh-CN" altLang="en-US" dirty="0">
                <a:latin typeface="+mj-ea"/>
                <a:ea typeface="+mj-ea"/>
                <a:sym typeface="+mn-ea"/>
              </a:rPr>
              <a:t>主要实现宽泛的目标，与应用领域、项目大小、结果复杂性或者实施软件工程的重要程度没有直接关系，例如：</a:t>
            </a:r>
          </a:p>
          <a:p>
            <a:r>
              <a:rPr lang="zh-CN" altLang="en-US" dirty="0">
                <a:solidFill>
                  <a:srgbClr val="C00000"/>
                </a:solidFill>
                <a:latin typeface="+mn-ea"/>
                <a:ea typeface="+mn-ea"/>
                <a:sym typeface="+mn-ea"/>
              </a:rPr>
              <a:t>动作</a:t>
            </a:r>
            <a:r>
              <a:rPr lang="zh-CN" altLang="en-US" dirty="0">
                <a:latin typeface="+mn-ea"/>
                <a:ea typeface="+mn-ea"/>
                <a:sym typeface="+mn-ea"/>
              </a:rPr>
              <a:t>包含了主要工作产品生产过程中的一系列任务，如：</a:t>
            </a:r>
          </a:p>
          <a:p>
            <a:r>
              <a:rPr lang="zh-CN" altLang="en-US" dirty="0">
                <a:solidFill>
                  <a:srgbClr val="C00000"/>
                </a:solidFill>
                <a:latin typeface="+mn-ea"/>
                <a:ea typeface="+mn-ea"/>
                <a:sym typeface="+mn-ea"/>
              </a:rPr>
              <a:t>任务则</a:t>
            </a:r>
            <a:r>
              <a:rPr lang="zh-CN" altLang="en-US" dirty="0">
                <a:latin typeface="+mn-ea"/>
                <a:ea typeface="+mn-ea"/>
                <a:sym typeface="+mn-ea"/>
              </a:rPr>
              <a:t>关注小而明确的目标，能够产生实际产品，如：</a:t>
            </a:r>
            <a:endParaRPr lang="en-AU" altLang="zh-CN" dirty="0">
              <a:solidFill>
                <a:schemeClr val="bg1">
                  <a:lumMod val="65000"/>
                </a:schemeClr>
              </a:solidFill>
              <a:latin typeface="+mn-ea"/>
              <a:ea typeface="+mn-ea"/>
              <a:cs typeface="+mn-ea"/>
              <a:sym typeface="Arial" panose="020B0604020202020204" pitchFamily="34" charset="0"/>
            </a:endParaRPr>
          </a:p>
          <a:p>
            <a:endParaRPr lang="en-AU" altLang="zh-CN" dirty="0">
              <a:solidFill>
                <a:schemeClr val="bg1">
                  <a:lumMod val="65000"/>
                </a:schemeClr>
              </a:solidFill>
              <a:latin typeface="+mn-ea"/>
              <a:ea typeface="+mn-ea"/>
              <a:cs typeface="+mn-ea"/>
              <a:sym typeface="Arial" panose="020B0604020202020204" pitchFamily="34" charset="0"/>
            </a:endParaRPr>
          </a:p>
          <a:p>
            <a:endParaRPr lang="en-AU" altLang="zh-CN" dirty="0">
              <a:solidFill>
                <a:schemeClr val="bg1">
                  <a:lumMod val="65000"/>
                </a:schemeClr>
              </a:solidFill>
              <a:latin typeface="+mj-ea"/>
              <a:ea typeface="+mj-ea"/>
              <a:cs typeface="+mn-ea"/>
              <a:sym typeface="Arial" panose="020B0604020202020204" pitchFamily="34" charset="0"/>
            </a:endParaRPr>
          </a:p>
          <a:p>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5</a:t>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第三条最佳实践是：使用基于构件的体系结构，回顾我们前面讲过的基于构件的开发模型，基于构件的体系结构便于集成已有构件，提高软件复用率，进而提高软件开发效率和软件质量。</a:t>
            </a:r>
          </a:p>
          <a:p>
            <a:r>
              <a:rPr lang="zh-CN" altLang="en-US"/>
              <a:t>第四条最佳实践是：可视化建模，使用统一建模语言</a:t>
            </a:r>
            <a:r>
              <a:rPr lang="en-US" altLang="zh-CN"/>
              <a:t>UML</a:t>
            </a:r>
            <a:r>
              <a:rPr lang="zh-CN" altLang="en-US"/>
              <a:t>对系统分析和设计进行可视化建模。</a:t>
            </a:r>
            <a:r>
              <a:rPr lang="en-US" altLang="zh-CN"/>
              <a:t>UML</a:t>
            </a:r>
            <a:r>
              <a:rPr lang="zh-CN" altLang="en-US"/>
              <a:t>是面向对象领域的标准建模语言，采用图的方式能够对系统的各个方面进行建模，如对需求建模采用用例，对行为建模采用活动图等。</a:t>
            </a:r>
            <a:r>
              <a:rPr lang="en-US" altLang="zh-CN"/>
              <a:t>UML</a:t>
            </a:r>
            <a:r>
              <a:rPr lang="zh-CN" altLang="en-US"/>
              <a:t>简单、易理解、无歧义，是软件开发各方交流的有效工具。</a:t>
            </a:r>
          </a:p>
          <a:p>
            <a:r>
              <a:rPr lang="zh-CN" altLang="en-US"/>
              <a:t>第五条最佳实践是：验证软件质量。统一过程模型强调</a:t>
            </a:r>
            <a:r>
              <a:rPr lang="zh-CN" altLang="en-US" dirty="0">
                <a:latin typeface="宋体" panose="02010600030101010101" pitchFamily="2" charset="-122"/>
                <a:sym typeface="+mn-ea"/>
              </a:rPr>
              <a:t>软件质量评估贯穿于整个开发过程的所有活动，并且需要全体人员参与。软件质量不只是质量小组的任务，也不只是软件编码后的任务。只有全员参与并贯穿整个开发过程，才能保证软件的高质量。</a:t>
            </a:r>
          </a:p>
          <a:p>
            <a:r>
              <a:rPr lang="zh-CN" altLang="en-US"/>
              <a:t>第六条最佳实践是：控制软件变更。除了需求变更，开发中还会有设计变更、实现变更、测试变更等等。所有变更都需要被控制和跟踪。有变更请求时需不需要变更，怎么变更，什么时候变更，变更了什么，变更的结果等都需要被有效管理。</a:t>
            </a:r>
          </a:p>
        </p:txBody>
      </p:sp>
    </p:spTree>
    <p:extLst>
      <p:ext uri="{BB962C8B-B14F-4D97-AF65-F5344CB8AC3E}">
        <p14:creationId xmlns:p14="http://schemas.microsoft.com/office/powerpoint/2010/main" val="29654440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这张就是</a:t>
            </a:r>
            <a:r>
              <a:rPr lang="en-US" altLang="zh-CN"/>
              <a:t>rational</a:t>
            </a:r>
            <a:r>
              <a:rPr lang="zh-CN" altLang="en-US"/>
              <a:t>统一过程的模型图。横轴是动态视角，表示软件开发随时间变化的各个阶段，</a:t>
            </a:r>
            <a:r>
              <a:rPr lang="zh-CN" altLang="en-US">
                <a:sym typeface="+mn-ea"/>
              </a:rPr>
              <a:t>包括初始阶段、精化阶段、构建阶段和产品化阶段。初始阶段进行项目计划和风险评估，精化阶段</a:t>
            </a:r>
            <a:r>
              <a:rPr lang="zh-CN" altLang="en-US" dirty="0">
                <a:latin typeface="宋体" panose="02010600030101010101" pitchFamily="2" charset="-122"/>
                <a:sym typeface="+mn-ea"/>
              </a:rPr>
              <a:t>设计系统的体系结构、制定项目计划、确定资源、需求；构建阶段开发出所有组件和应用程序，集成并进行详尽测试；最后在产品化阶段将产品移交给用户。整个开发过程是迭代的，而其中每个阶段也是迭代的，最终完成系统开发。</a:t>
            </a:r>
          </a:p>
          <a:p>
            <a:r>
              <a:rPr lang="zh-CN" altLang="en-US"/>
              <a:t>纵轴是静态视角，表示在每个开发阶段所要进行的活动。从图中可以看出，初始阶段主要进行业务建模和需求，精化阶段主要进行分析设计，以及部分实现，构建阶段则主要进行实现和测试，产品化阶段进行部署。项目管理则贯穿整个开发周期。</a:t>
            </a:r>
          </a:p>
        </p:txBody>
      </p:sp>
    </p:spTree>
    <p:extLst>
      <p:ext uri="{BB962C8B-B14F-4D97-AF65-F5344CB8AC3E}">
        <p14:creationId xmlns:p14="http://schemas.microsoft.com/office/powerpoint/2010/main" val="1368808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fontAlgn="base">
              <a:lnSpc>
                <a:spcPct val="100000"/>
              </a:lnSpc>
              <a:spcBef>
                <a:spcPts val="1200"/>
              </a:spcBef>
            </a:pPr>
            <a:r>
              <a:rPr lang="en-US" altLang="zh-CN" dirty="0">
                <a:latin typeface="+mn-ea"/>
                <a:cs typeface="+mn-ea"/>
                <a:sym typeface="+mn-ea"/>
              </a:rPr>
              <a:t>Rational</a:t>
            </a:r>
            <a:r>
              <a:rPr lang="zh-CN" altLang="en-US" dirty="0">
                <a:latin typeface="+mn-ea"/>
                <a:cs typeface="+mn-ea"/>
                <a:sym typeface="+mn-ea"/>
              </a:rPr>
              <a:t>统一过程的静态结构中定义了“谁”“何时”“如何”做“某事”，分别使用四种主要的建模元素来进行表达：</a:t>
            </a:r>
          </a:p>
          <a:p>
            <a:pPr lvl="0" fontAlgn="base">
              <a:lnSpc>
                <a:spcPct val="100000"/>
              </a:lnSpc>
              <a:spcBef>
                <a:spcPts val="1200"/>
              </a:spcBef>
            </a:pPr>
            <a:r>
              <a:rPr lang="zh-CN" altLang="en-US" dirty="0">
                <a:latin typeface="+mn-ea"/>
                <a:cs typeface="+mn-ea"/>
                <a:sym typeface="+mn-ea"/>
              </a:rPr>
              <a:t>第一个是角色</a:t>
            </a:r>
            <a:r>
              <a:rPr lang="en-US" altLang="x-none" dirty="0">
                <a:latin typeface="+mn-ea"/>
                <a:cs typeface="+mn-ea"/>
                <a:sym typeface="+mn-ea"/>
              </a:rPr>
              <a:t>(Workers)</a:t>
            </a:r>
            <a:r>
              <a:rPr lang="zh-CN" altLang="en-US" dirty="0">
                <a:latin typeface="+mn-ea"/>
                <a:cs typeface="+mn-ea"/>
                <a:sym typeface="+mn-ea"/>
              </a:rPr>
              <a:t>，代表谁”来做？</a:t>
            </a:r>
          </a:p>
          <a:p>
            <a:pPr lvl="0" fontAlgn="base">
              <a:lnSpc>
                <a:spcPct val="100000"/>
              </a:lnSpc>
              <a:spcBef>
                <a:spcPts val="1200"/>
              </a:spcBef>
            </a:pPr>
            <a:r>
              <a:rPr lang="zh-CN" altLang="en-US" dirty="0">
                <a:latin typeface="+mn-ea"/>
                <a:cs typeface="+mn-ea"/>
                <a:sym typeface="+mn-ea"/>
              </a:rPr>
              <a:t>第二个是活动</a:t>
            </a:r>
            <a:r>
              <a:rPr lang="en-US" altLang="x-none" dirty="0">
                <a:latin typeface="+mn-ea"/>
                <a:cs typeface="+mn-ea"/>
                <a:sym typeface="+mn-ea"/>
              </a:rPr>
              <a:t>(Activities)</a:t>
            </a:r>
            <a:r>
              <a:rPr lang="zh-CN" altLang="en-US" dirty="0">
                <a:latin typeface="+mn-ea"/>
                <a:cs typeface="+mn-ea"/>
                <a:sym typeface="+mn-ea"/>
              </a:rPr>
              <a:t>，代表“如何”去做？</a:t>
            </a:r>
          </a:p>
          <a:p>
            <a:pPr lvl="0" fontAlgn="base">
              <a:lnSpc>
                <a:spcPct val="100000"/>
              </a:lnSpc>
              <a:spcBef>
                <a:spcPts val="1200"/>
              </a:spcBef>
            </a:pPr>
            <a:r>
              <a:rPr lang="zh-CN" altLang="en-US" dirty="0">
                <a:latin typeface="+mn-ea"/>
                <a:cs typeface="+mn-ea"/>
                <a:sym typeface="+mn-ea"/>
              </a:rPr>
              <a:t>第三个是产物</a:t>
            </a:r>
            <a:r>
              <a:rPr lang="en-US" altLang="x-none" dirty="0">
                <a:latin typeface="+mn-ea"/>
                <a:cs typeface="+mn-ea"/>
                <a:sym typeface="+mn-ea"/>
              </a:rPr>
              <a:t>(Artifacts)</a:t>
            </a:r>
            <a:r>
              <a:rPr lang="zh-CN" altLang="en-US" dirty="0">
                <a:latin typeface="+mn-ea"/>
                <a:cs typeface="+mn-ea"/>
                <a:sym typeface="+mn-ea"/>
              </a:rPr>
              <a:t>，代表要做“某事”？</a:t>
            </a:r>
          </a:p>
          <a:p>
            <a:pPr lvl="0" fontAlgn="base">
              <a:lnSpc>
                <a:spcPct val="100000"/>
              </a:lnSpc>
              <a:spcBef>
                <a:spcPts val="1200"/>
              </a:spcBef>
            </a:pPr>
            <a:r>
              <a:rPr lang="zh-CN" altLang="en-US" dirty="0">
                <a:latin typeface="+mn-ea"/>
                <a:cs typeface="+mn-ea"/>
                <a:sym typeface="+mn-ea"/>
              </a:rPr>
              <a:t>第四个是工作流（</a:t>
            </a:r>
            <a:r>
              <a:rPr lang="en-US" altLang="x-none" dirty="0">
                <a:latin typeface="+mn-ea"/>
                <a:cs typeface="+mn-ea"/>
                <a:sym typeface="+mn-ea"/>
              </a:rPr>
              <a:t>Workflows</a:t>
            </a:r>
            <a:r>
              <a:rPr lang="zh-CN" altLang="en-US" dirty="0">
                <a:latin typeface="+mn-ea"/>
                <a:cs typeface="+mn-ea"/>
                <a:sym typeface="+mn-ea"/>
              </a:rPr>
              <a:t>），代表“何时”做？</a:t>
            </a:r>
          </a:p>
          <a:p>
            <a:pPr lvl="0" fontAlgn="base">
              <a:lnSpc>
                <a:spcPct val="100000"/>
              </a:lnSpc>
              <a:spcBef>
                <a:spcPts val="1200"/>
              </a:spcBef>
            </a:pPr>
            <a:r>
              <a:rPr lang="zh-CN" altLang="en-US" dirty="0">
                <a:latin typeface="+mn-ea"/>
                <a:cs typeface="+mn-ea"/>
                <a:sym typeface="+mn-ea"/>
              </a:rPr>
              <a:t>工作流里包括6个核心工程工作流，分别为：业务建模工作流，需求工作流，分析设计工作流，实现工作流，测试工作流，部署工作流；和3个核心支持工作流，分别为：项目管理工作流，配置与变更管理工作流，以及环境工作流。</a:t>
            </a:r>
            <a:endParaRPr lang="zh-CN" altLang="en-US" strike="noStrike" noProof="1">
              <a:latin typeface="+mn-ea"/>
              <a:cs typeface="+mn-ea"/>
            </a:endParaRPr>
          </a:p>
          <a:p>
            <a:pPr lvl="0" fontAlgn="base">
              <a:lnSpc>
                <a:spcPct val="90000"/>
              </a:lnSpc>
              <a:spcBef>
                <a:spcPts val="1200"/>
              </a:spcBef>
              <a:buFont typeface="Wingdings" panose="05000000000000000000" pitchFamily="2" charset="2"/>
              <a:buNone/>
            </a:pPr>
            <a:endParaRPr lang="en-US" altLang="x-none" strike="noStrike" noProof="1">
              <a:solidFill>
                <a:srgbClr val="A50021"/>
              </a:solidFill>
              <a:effectLst>
                <a:outerShdw blurRad="38100" dist="38100" dir="2700000">
                  <a:srgbClr val="C0C0C0"/>
                </a:outerShdw>
              </a:effectLst>
              <a:latin typeface="+mn-ea"/>
              <a:cs typeface="+mn-ea"/>
            </a:endParaRPr>
          </a:p>
          <a:p>
            <a:endParaRPr lang="zh-CN" altLang="en-US"/>
          </a:p>
        </p:txBody>
      </p:sp>
    </p:spTree>
    <p:extLst>
      <p:ext uri="{BB962C8B-B14F-4D97-AF65-F5344CB8AC3E}">
        <p14:creationId xmlns:p14="http://schemas.microsoft.com/office/powerpoint/2010/main" val="22170387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fontAlgn="base">
              <a:spcBef>
                <a:spcPts val="1200"/>
              </a:spcBef>
            </a:pPr>
            <a:r>
              <a:rPr lang="en-US" altLang="x-none" dirty="0">
                <a:latin typeface="+mn-ea"/>
                <a:cs typeface="+mn-ea"/>
                <a:sym typeface="+mn-ea"/>
              </a:rPr>
              <a:t>Rational</a:t>
            </a:r>
            <a:r>
              <a:rPr lang="zh-CN" altLang="en-US" dirty="0">
                <a:latin typeface="+mn-ea"/>
                <a:cs typeface="+mn-ea"/>
                <a:sym typeface="+mn-ea"/>
              </a:rPr>
              <a:t>统一过程的动态结构，则是通过对迭代式软件开发过程的周期、阶段、迭代过程以及里程碑等的描述来进行表示。</a:t>
            </a:r>
          </a:p>
          <a:p>
            <a:pPr lvl="0" fontAlgn="base">
              <a:spcBef>
                <a:spcPts val="1200"/>
              </a:spcBef>
            </a:pPr>
            <a:r>
              <a:rPr lang="zh-CN" altLang="en-US" dirty="0">
                <a:latin typeface="+mn-ea"/>
                <a:cs typeface="+mn-ea"/>
                <a:sym typeface="+mn-ea"/>
              </a:rPr>
              <a:t>迭代过程分成</a:t>
            </a:r>
            <a:r>
              <a:rPr lang="en-US" altLang="x-none" dirty="0">
                <a:latin typeface="+mn-ea"/>
                <a:cs typeface="+mn-ea"/>
                <a:sym typeface="+mn-ea"/>
              </a:rPr>
              <a:t>4</a:t>
            </a:r>
            <a:r>
              <a:rPr lang="zh-CN" altLang="en-US" dirty="0">
                <a:latin typeface="+mn-ea"/>
                <a:cs typeface="+mn-ea"/>
                <a:sym typeface="+mn-ea"/>
              </a:rPr>
              <a:t>个连续阶段：初始阶段进行项目计划和评估风险；精化阶段设计系统的体系结构、制定项目计划、确定资源和需求；构建阶段开发出所有组件和应用程序，集成并进行详尽测试；产品化阶段将产品移交给用户。整个过程是迭代的。</a:t>
            </a:r>
            <a:endParaRPr lang="zh-CN" altLang="en-US" strike="noStrike" noProof="1">
              <a:effectLst>
                <a:outerShdw blurRad="38100" dist="38100" dir="2700000">
                  <a:srgbClr val="C0C0C0"/>
                </a:outerShdw>
              </a:effectLst>
              <a:latin typeface="+mn-ea"/>
              <a:cs typeface="+mn-ea"/>
            </a:endParaRPr>
          </a:p>
          <a:p>
            <a:endParaRPr lang="zh-CN" altLang="en-US"/>
          </a:p>
        </p:txBody>
      </p:sp>
    </p:spTree>
    <p:extLst>
      <p:ext uri="{BB962C8B-B14F-4D97-AF65-F5344CB8AC3E}">
        <p14:creationId xmlns:p14="http://schemas.microsoft.com/office/powerpoint/2010/main" val="1686789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在前面的课程里，我们讲了多个传统的或者现代的软件过程模型。这些模型都具有较复杂的结构并要求规范的开发和完善的文档。今天我们来讲一个与前面模型不同却又非常流行的过程模型，敏捷开发过程模型。</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54</a:t>
            </a:fld>
            <a:endParaRPr lang="en-US" altLang="zh-CN"/>
          </a:p>
        </p:txBody>
      </p:sp>
    </p:spTree>
    <p:extLst>
      <p:ext uri="{BB962C8B-B14F-4D97-AF65-F5344CB8AC3E}">
        <p14:creationId xmlns:p14="http://schemas.microsoft.com/office/powerpoint/2010/main" val="1538681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敏捷开发起源于</a:t>
            </a:r>
            <a:r>
              <a:rPr lang="en-US" altLang="zh-CN"/>
              <a:t>2001</a:t>
            </a:r>
            <a:r>
              <a:rPr lang="zh-CN" altLang="en-US"/>
              <a:t>年</a:t>
            </a:r>
            <a:r>
              <a:rPr lang="en-US" altLang="zh-CN"/>
              <a:t>2</a:t>
            </a:r>
            <a:r>
              <a:rPr lang="zh-CN" altLang="en-US"/>
              <a:t>月，</a:t>
            </a:r>
            <a:r>
              <a:rPr lang="en-US" altLang="zh-CN" dirty="0">
                <a:latin typeface="宋体" panose="02010600030101010101" pitchFamily="2" charset="-122"/>
                <a:sym typeface="+mn-ea"/>
              </a:rPr>
              <a:t>17</a:t>
            </a:r>
            <a:r>
              <a:rPr lang="zh-CN" altLang="en-US" dirty="0">
                <a:latin typeface="宋体" panose="02010600030101010101" pitchFamily="2" charset="-122"/>
                <a:sym typeface="+mn-ea"/>
              </a:rPr>
              <a:t>位编程大师发表的</a:t>
            </a:r>
            <a:r>
              <a:rPr lang="zh-CN" altLang="en-US" dirty="0">
                <a:solidFill>
                  <a:srgbClr val="FF3300"/>
                </a:solidFill>
                <a:latin typeface="宋体" panose="02010600030101010101" pitchFamily="2" charset="-122"/>
                <a:sym typeface="+mn-ea"/>
              </a:rPr>
              <a:t>敏捷软件开发宣言。他们认为：</a:t>
            </a:r>
          </a:p>
          <a:p>
            <a:r>
              <a:rPr lang="zh-CN" altLang="en-US"/>
              <a:t>一、个体和交互胜过过程和工具。软件开发时，良好的软件过程和现代的软件开发工具非常重要，但是参与开发的人和他们之间的交互更加重要。如果开发人员能力很弱或者他们之间交流很少，即使有良好的软件过程和现代的开发工具也无济于事。</a:t>
            </a:r>
          </a:p>
          <a:p>
            <a:r>
              <a:rPr lang="zh-CN" altLang="en-US"/>
              <a:t>二、</a:t>
            </a:r>
            <a:r>
              <a:rPr lang="zh-CN" altLang="en-US" dirty="0">
                <a:latin typeface="宋体" panose="02010600030101010101" pitchFamily="2" charset="-122"/>
                <a:sym typeface="+mn-ea"/>
              </a:rPr>
              <a:t>可以工作的软件胜过面面俱到的文档。我们开发的目的是可以工作的软件，而非文档。因此我们的开发的重点应该在软件上，而不是花费大量时间撰写大量文档，但并不是说不写文档，文档足够即可。</a:t>
            </a:r>
          </a:p>
          <a:p>
            <a:r>
              <a:rPr lang="zh-CN" altLang="en-US"/>
              <a:t>三、客户合作胜过合同谈判。客户和开发者之间应该建立一种合作关系，共同努力开发出软件产品，而不是合同谈判的双方。这样在出现问题时或者计划发生变化时，才能更好应对实现双赢。</a:t>
            </a:r>
          </a:p>
          <a:p>
            <a:r>
              <a:rPr lang="zh-CN" altLang="en-US"/>
              <a:t>四、</a:t>
            </a:r>
            <a:r>
              <a:rPr lang="zh-CN" altLang="en-US" dirty="0">
                <a:latin typeface="宋体" panose="02010600030101010101" pitchFamily="2" charset="-122"/>
                <a:sym typeface="+mn-ea"/>
              </a:rPr>
              <a:t>响应变化胜过遵循计划。现代软件开发需要应对不断变化的外界环境，包括人文环境、市场环境、技术环境等等。这些变化往往导致软件需求等发生变化，使得之前的计划需要调整。因此软件开发需要能够快速响应变化，及时抓住市场和机遇。</a:t>
            </a:r>
          </a:p>
          <a:p>
            <a:r>
              <a:rPr lang="zh-CN" altLang="en-US"/>
              <a:t>每一条宣言中，</a:t>
            </a:r>
            <a:r>
              <a:rPr lang="zh-CN" altLang="en-US" dirty="0">
                <a:latin typeface="宋体" panose="02010600030101010101" pitchFamily="2" charset="-122"/>
                <a:sym typeface="+mn-ea"/>
              </a:rPr>
              <a:t>右边的项都很有价值，但我们更应该重视左边的项。</a:t>
            </a:r>
          </a:p>
          <a:p>
            <a:r>
              <a:rPr lang="zh-CN" altLang="en-US"/>
              <a:t>敏捷开发强调高效工作、快速响应变化，具有敏捷性。</a:t>
            </a:r>
          </a:p>
        </p:txBody>
      </p:sp>
    </p:spTree>
    <p:extLst>
      <p:ext uri="{BB962C8B-B14F-4D97-AF65-F5344CB8AC3E}">
        <p14:creationId xmlns:p14="http://schemas.microsoft.com/office/powerpoint/2010/main" val="33215786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敏捷开发不是一个方法，它有许多不同方法，例如：</a:t>
            </a:r>
          </a:p>
          <a:p>
            <a:r>
              <a:rPr lang="zh-CN" altLang="en-US" dirty="0">
                <a:latin typeface="宋体" panose="02010600030101010101" pitchFamily="2" charset="-122"/>
                <a:sym typeface="+mn-ea"/>
              </a:rPr>
              <a:t>极限编程，</a:t>
            </a:r>
            <a:endParaRPr lang="en-US" altLang="zh-CN" dirty="0">
              <a:latin typeface="宋体" panose="02010600030101010101" pitchFamily="2" charset="-122"/>
            </a:endParaRPr>
          </a:p>
          <a:p>
            <a:r>
              <a:rPr lang="zh-CN" altLang="en-US" dirty="0">
                <a:latin typeface="宋体" panose="02010600030101010101" pitchFamily="2" charset="-122"/>
                <a:sym typeface="+mn-ea"/>
              </a:rPr>
              <a:t>自适应软件开发，</a:t>
            </a:r>
            <a:endParaRPr lang="en-US" altLang="zh-CN" dirty="0">
              <a:latin typeface="宋体" panose="02010600030101010101" pitchFamily="2" charset="-122"/>
            </a:endParaRPr>
          </a:p>
          <a:p>
            <a:r>
              <a:rPr lang="zh-CN" altLang="en-US" dirty="0">
                <a:latin typeface="宋体" panose="02010600030101010101" pitchFamily="2" charset="-122"/>
                <a:sym typeface="+mn-ea"/>
              </a:rPr>
              <a:t>并列争球法，</a:t>
            </a:r>
            <a:endParaRPr lang="en-US" altLang="zh-CN" dirty="0">
              <a:latin typeface="宋体" panose="02010600030101010101" pitchFamily="2" charset="-122"/>
            </a:endParaRPr>
          </a:p>
          <a:p>
            <a:r>
              <a:rPr lang="zh-CN" altLang="en-US" dirty="0">
                <a:latin typeface="宋体" panose="02010600030101010101" pitchFamily="2" charset="-122"/>
                <a:sym typeface="+mn-ea"/>
              </a:rPr>
              <a:t>动态系统开发方法，</a:t>
            </a:r>
            <a:endParaRPr lang="en-US" altLang="zh-CN" dirty="0">
              <a:latin typeface="宋体" panose="02010600030101010101" pitchFamily="2" charset="-122"/>
            </a:endParaRPr>
          </a:p>
          <a:p>
            <a:r>
              <a:rPr lang="zh-CN" altLang="en-US" dirty="0">
                <a:latin typeface="宋体" panose="02010600030101010101" pitchFamily="2" charset="-122"/>
                <a:sym typeface="+mn-ea"/>
              </a:rPr>
              <a:t>水晶法，</a:t>
            </a:r>
            <a:endParaRPr lang="en-US" altLang="zh-CN" dirty="0">
              <a:latin typeface="宋体" panose="02010600030101010101" pitchFamily="2" charset="-122"/>
            </a:endParaRPr>
          </a:p>
          <a:p>
            <a:r>
              <a:rPr lang="zh-CN" altLang="en-US" dirty="0">
                <a:latin typeface="宋体" panose="02010600030101010101" pitchFamily="2" charset="-122"/>
                <a:sym typeface="+mn-ea"/>
              </a:rPr>
              <a:t>特征驱动开发，</a:t>
            </a:r>
            <a:endParaRPr lang="en-US" altLang="zh-CN" dirty="0">
              <a:latin typeface="宋体" panose="02010600030101010101" pitchFamily="2" charset="-122"/>
            </a:endParaRPr>
          </a:p>
          <a:p>
            <a:r>
              <a:rPr lang="zh-CN" altLang="en-US" dirty="0">
                <a:latin typeface="宋体" panose="02010600030101010101" pitchFamily="2" charset="-122"/>
                <a:sym typeface="+mn-ea"/>
              </a:rPr>
              <a:t>精益软件开发，</a:t>
            </a:r>
          </a:p>
          <a:p>
            <a:r>
              <a:rPr lang="zh-CN" altLang="en-US"/>
              <a:t>等等</a:t>
            </a:r>
          </a:p>
        </p:txBody>
      </p:sp>
    </p:spTree>
    <p:extLst>
      <p:ext uri="{BB962C8B-B14F-4D97-AF65-F5344CB8AC3E}">
        <p14:creationId xmlns:p14="http://schemas.microsoft.com/office/powerpoint/2010/main" val="4220758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eaLnBrk="1" hangingPunct="1">
              <a:lnSpc>
                <a:spcPct val="140000"/>
              </a:lnSpc>
            </a:pPr>
            <a:r>
              <a:rPr lang="zh-CN" altLang="en-US" dirty="0">
                <a:latin typeface="宋体" panose="02010600030101010101" pitchFamily="2" charset="-122"/>
                <a:sym typeface="+mn-ea"/>
              </a:rPr>
              <a:t>敏捷软件开发是基本原理和开发准则的结合。</a:t>
            </a:r>
            <a:endParaRPr lang="zh-CN" altLang="en-US" dirty="0">
              <a:latin typeface="宋体" panose="02010600030101010101" pitchFamily="2" charset="-122"/>
            </a:endParaRPr>
          </a:p>
          <a:p>
            <a:pPr eaLnBrk="1" hangingPunct="1">
              <a:lnSpc>
                <a:spcPct val="140000"/>
              </a:lnSpc>
            </a:pPr>
            <a:endParaRPr lang="zh-CN" altLang="en-US" dirty="0">
              <a:latin typeface="宋体" panose="02010600030101010101" pitchFamily="2" charset="-122"/>
              <a:sym typeface="+mn-ea"/>
            </a:endParaRPr>
          </a:p>
          <a:p>
            <a:pPr eaLnBrk="1" hangingPunct="1">
              <a:lnSpc>
                <a:spcPct val="140000"/>
              </a:lnSpc>
            </a:pPr>
            <a:r>
              <a:rPr lang="zh-CN" altLang="en-US" dirty="0">
                <a:latin typeface="宋体" panose="02010600030101010101" pitchFamily="2" charset="-122"/>
                <a:sym typeface="+mn-ea"/>
              </a:rPr>
              <a:t>基本原理强调：</a:t>
            </a:r>
          </a:p>
          <a:p>
            <a:pPr eaLnBrk="1" hangingPunct="1">
              <a:lnSpc>
                <a:spcPct val="140000"/>
              </a:lnSpc>
            </a:pPr>
            <a:r>
              <a:rPr lang="zh-CN" altLang="en-US" dirty="0">
                <a:latin typeface="宋体" panose="02010600030101010101" pitchFamily="2" charset="-122"/>
                <a:sym typeface="+mn-ea"/>
              </a:rPr>
              <a:t>客户满意度和较早的软件增量交付，软件开发采用迭代方式，每次迭代产生一个增量，每次交付的周期都很短</a:t>
            </a:r>
            <a:r>
              <a:rPr lang="en-US" altLang="zh-CN" dirty="0">
                <a:latin typeface="宋体" panose="02010600030101010101" pitchFamily="2" charset="-122"/>
                <a:sym typeface="+mn-ea"/>
              </a:rPr>
              <a:t>;</a:t>
            </a:r>
            <a:endParaRPr lang="zh-CN" altLang="en-US" dirty="0">
              <a:latin typeface="宋体" panose="02010600030101010101" pitchFamily="2" charset="-122"/>
              <a:sym typeface="+mn-ea"/>
            </a:endParaRPr>
          </a:p>
          <a:p>
            <a:pPr eaLnBrk="1" hangingPunct="1">
              <a:lnSpc>
                <a:spcPct val="140000"/>
              </a:lnSpc>
            </a:pPr>
            <a:r>
              <a:rPr lang="zh-CN" altLang="en-US" dirty="0">
                <a:latin typeface="宋体" panose="02010600030101010101" pitchFamily="2" charset="-122"/>
                <a:sym typeface="+mn-ea"/>
              </a:rPr>
              <a:t>开发团队小但有激情，团队中的每一个人能力都很强，且工作非常有激情，这是保证快速开发的前提；</a:t>
            </a:r>
          </a:p>
          <a:p>
            <a:pPr eaLnBrk="1" hangingPunct="1">
              <a:lnSpc>
                <a:spcPct val="140000"/>
              </a:lnSpc>
            </a:pPr>
            <a:r>
              <a:rPr lang="zh-CN" altLang="en-US" dirty="0">
                <a:latin typeface="宋体" panose="02010600030101010101" pitchFamily="2" charset="-122"/>
                <a:sym typeface="+mn-ea"/>
              </a:rPr>
              <a:t>开发采用非正式的方法，以可工作的软件为目标，适当时候进行结构调整和程序优化；</a:t>
            </a:r>
          </a:p>
          <a:p>
            <a:pPr eaLnBrk="1" hangingPunct="1">
              <a:lnSpc>
                <a:spcPct val="140000"/>
              </a:lnSpc>
            </a:pPr>
            <a:r>
              <a:rPr lang="zh-CN" altLang="en-US" dirty="0">
                <a:latin typeface="宋体" panose="02010600030101010101" pitchFamily="2" charset="-122"/>
                <a:sym typeface="+mn-ea"/>
              </a:rPr>
              <a:t>每次迭代产生的增量都很小，保证每次迭代时间都很短，并且对变化具有敏捷性，能根据变化及时调整；</a:t>
            </a:r>
          </a:p>
          <a:p>
            <a:pPr eaLnBrk="1" hangingPunct="1">
              <a:lnSpc>
                <a:spcPct val="140000"/>
              </a:lnSpc>
            </a:pPr>
            <a:r>
              <a:rPr lang="zh-CN" altLang="en-US" dirty="0">
                <a:latin typeface="宋体" panose="02010600030101010101" pitchFamily="2" charset="-122"/>
                <a:sym typeface="+mn-ea"/>
              </a:rPr>
              <a:t>整体开发过程尽量简单。</a:t>
            </a:r>
          </a:p>
          <a:p>
            <a:pPr eaLnBrk="1" hangingPunct="1">
              <a:lnSpc>
                <a:spcPct val="140000"/>
              </a:lnSpc>
            </a:pPr>
            <a:endParaRPr lang="zh-CN" altLang="en-US" dirty="0">
              <a:latin typeface="宋体" panose="02010600030101010101" pitchFamily="2" charset="-122"/>
            </a:endParaRPr>
          </a:p>
          <a:p>
            <a:pPr eaLnBrk="1" hangingPunct="1">
              <a:lnSpc>
                <a:spcPct val="140000"/>
              </a:lnSpc>
            </a:pPr>
            <a:r>
              <a:rPr lang="zh-CN" altLang="en-US" dirty="0">
                <a:latin typeface="宋体" panose="02010600030101010101" pitchFamily="2" charset="-122"/>
                <a:sym typeface="+mn-ea"/>
              </a:rPr>
              <a:t>开发准则强调：</a:t>
            </a:r>
          </a:p>
          <a:p>
            <a:pPr eaLnBrk="1" hangingPunct="1">
              <a:lnSpc>
                <a:spcPct val="140000"/>
              </a:lnSpc>
            </a:pPr>
            <a:r>
              <a:rPr lang="zh-CN" altLang="en-US" dirty="0">
                <a:latin typeface="宋体" panose="02010600030101010101" pitchFamily="2" charset="-122"/>
                <a:sym typeface="+mn-ea"/>
              </a:rPr>
              <a:t>分析和设计的交付</a:t>
            </a:r>
          </a:p>
          <a:p>
            <a:pPr eaLnBrk="1" hangingPunct="1">
              <a:lnSpc>
                <a:spcPct val="140000"/>
              </a:lnSpc>
            </a:pPr>
            <a:r>
              <a:rPr lang="zh-CN" altLang="en-US" dirty="0">
                <a:latin typeface="宋体" panose="02010600030101010101" pitchFamily="2" charset="-122"/>
                <a:sym typeface="+mn-ea"/>
              </a:rPr>
              <a:t>开发者和客户之间积极持续的交流，客户会派工作人员到开发组，作为客户代表参与开发，使得交流及时和持续，保证敏捷性。</a:t>
            </a:r>
            <a:endParaRPr lang="zh-CN" altLang="en-US"/>
          </a:p>
        </p:txBody>
      </p:sp>
    </p:spTree>
    <p:extLst>
      <p:ext uri="{BB962C8B-B14F-4D97-AF65-F5344CB8AC3E}">
        <p14:creationId xmlns:p14="http://schemas.microsoft.com/office/powerpoint/2010/main" val="7741650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我们以极限编程为例谈谈敏捷开发的过程。极限编程的英文是</a:t>
            </a:r>
            <a:r>
              <a:rPr lang="en-US" altLang="zh-CN" dirty="0">
                <a:latin typeface="宋体" panose="02010600030101010101" pitchFamily="2" charset="-122"/>
                <a:sym typeface="+mn-ea"/>
              </a:rPr>
              <a:t>eXtreme Programming</a:t>
            </a:r>
            <a:r>
              <a:rPr lang="zh-CN" altLang="en-US" dirty="0">
                <a:latin typeface="宋体" panose="02010600030101010101" pitchFamily="2" charset="-122"/>
                <a:sym typeface="+mn-ea"/>
              </a:rPr>
              <a:t>，也就是，把好的开发实践运用到极致的意思，通常我们简称</a:t>
            </a:r>
            <a:r>
              <a:rPr lang="en-US" altLang="zh-CN" dirty="0">
                <a:latin typeface="宋体" panose="02010600030101010101" pitchFamily="2" charset="-122"/>
                <a:sym typeface="+mn-ea"/>
              </a:rPr>
              <a:t>XP</a:t>
            </a:r>
            <a:r>
              <a:rPr lang="zh-CN" altLang="en-US" dirty="0">
                <a:latin typeface="宋体" panose="02010600030101010101" pitchFamily="2" charset="-122"/>
                <a:sym typeface="+mn-ea"/>
              </a:rPr>
              <a:t>。极限编程是敏捷开发中非常常用的一个方法。</a:t>
            </a:r>
          </a:p>
          <a:p>
            <a:r>
              <a:rPr lang="zh-CN" altLang="en-US" dirty="0">
                <a:latin typeface="宋体" panose="02010600030101010101" pitchFamily="2" charset="-122"/>
                <a:sym typeface="+mn-ea"/>
              </a:rPr>
              <a:t>这张图表示极限编程的一次迭代。每次迭代时，首先为</a:t>
            </a:r>
            <a:r>
              <a:rPr lang="zh-CN" altLang="en-US" dirty="0">
                <a:latin typeface="Times New Roman" panose="02020603050405020304" pitchFamily="18" charset="0"/>
                <a:sym typeface="+mn-ea"/>
              </a:rPr>
              <a:t>当前版本选择故事情节，也就是需求，然后将故事情节分解成任务，对当前版本进行规划，之后进行开发。编程之前需要先写测试用例，再进行编程，以保证开发出的程序能够顺利通过测试。编程时采用结对编程，也就是说，两个人使用同一个工作台进行编程，一个编程一个看，这样能及时发现问题，保证较高程序质量。开发的程序持续集成到系统中并进行测试，当所有任务完成后发布该版本，然后评估当前版本，进入下一次迭代，</a:t>
            </a:r>
            <a:endParaRPr lang="zh-CN" altLang="en-US" dirty="0">
              <a:latin typeface="宋体" panose="02010600030101010101" pitchFamily="2" charset="-122"/>
              <a:sym typeface="+mn-ea"/>
            </a:endParaRPr>
          </a:p>
        </p:txBody>
      </p:sp>
    </p:spTree>
    <p:extLst>
      <p:ext uri="{BB962C8B-B14F-4D97-AF65-F5344CB8AC3E}">
        <p14:creationId xmlns:p14="http://schemas.microsoft.com/office/powerpoint/2010/main" val="22934763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极限编程通过一些有效实践来保证快速敏捷开发。</a:t>
            </a:r>
          </a:p>
          <a:p>
            <a:r>
              <a:rPr lang="zh-CN" altLang="en-US"/>
              <a:t>开发采用迭代方式，每次迭代产生一个增量，这种方式能够使得软件及早进入市场，且能够根据反馈及时调整后续开发；</a:t>
            </a:r>
          </a:p>
          <a:p>
            <a:r>
              <a:rPr lang="zh-CN" altLang="en-US"/>
              <a:t>每次迭代产生的增量都很小，交付的周期也很短；</a:t>
            </a:r>
          </a:p>
          <a:p>
            <a:r>
              <a:rPr lang="zh-CN" altLang="en-US"/>
              <a:t>采用结对编程，</a:t>
            </a:r>
            <a:r>
              <a:rPr lang="zh-CN" altLang="en-US" dirty="0">
                <a:latin typeface="Times New Roman" panose="02020603050405020304" pitchFamily="18" charset="0"/>
                <a:sym typeface="+mn-ea"/>
              </a:rPr>
              <a:t>两个人使用同一工作台进行编程，一个编程一个看，能及时发现问题，保证较高程序质量；</a:t>
            </a:r>
          </a:p>
          <a:p>
            <a:r>
              <a:rPr lang="zh-CN" altLang="en-US"/>
              <a:t>代码属于整个开发团队所有；</a:t>
            </a:r>
          </a:p>
          <a:p>
            <a:r>
              <a:rPr lang="zh-CN" altLang="en-US"/>
              <a:t>开发团队在开放的工作空间，便于开发人员之间的交互和交流；</a:t>
            </a:r>
          </a:p>
          <a:p>
            <a:r>
              <a:rPr lang="zh-CN" altLang="en-US"/>
              <a:t>开发需要保证可持续的开发速度，因此每周工作不超过</a:t>
            </a:r>
            <a:r>
              <a:rPr lang="en-US" altLang="zh-CN"/>
              <a:t>40</a:t>
            </a:r>
            <a:r>
              <a:rPr lang="zh-CN" altLang="en-US"/>
              <a:t>小时，按每周</a:t>
            </a:r>
            <a:r>
              <a:rPr lang="en-US" altLang="zh-CN"/>
              <a:t>5</a:t>
            </a:r>
            <a:r>
              <a:rPr lang="zh-CN" altLang="en-US"/>
              <a:t>天算，每天不超过</a:t>
            </a:r>
            <a:r>
              <a:rPr lang="en-US" altLang="zh-CN"/>
              <a:t>8</a:t>
            </a:r>
            <a:r>
              <a:rPr lang="zh-CN" altLang="en-US"/>
              <a:t>小时，</a:t>
            </a:r>
            <a:r>
              <a:rPr lang="zh-CN" altLang="en-US" dirty="0">
                <a:latin typeface="宋体" panose="02010600030101010101" pitchFamily="2" charset="-122"/>
                <a:sym typeface="+mn-ea"/>
              </a:rPr>
              <a:t>连续加班不超过两周，连续加班会导致工作效率降低，软件质量也不能保证。</a:t>
            </a:r>
          </a:p>
          <a:p>
            <a:r>
              <a:rPr lang="zh-CN" altLang="en-US"/>
              <a:t>设计尽量简单；</a:t>
            </a:r>
          </a:p>
          <a:p>
            <a:r>
              <a:rPr lang="zh-CN" altLang="en-US"/>
              <a:t>测试驱动开发，也就是，先写测试用例再编程，</a:t>
            </a:r>
            <a:r>
              <a:rPr lang="zh-CN" altLang="en-US" dirty="0">
                <a:latin typeface="Times New Roman" panose="02020603050405020304" pitchFamily="18" charset="0"/>
                <a:sym typeface="+mn-ea"/>
              </a:rPr>
              <a:t>以保证开发出的程序能够顺利集成到软件中并通过测试。</a:t>
            </a:r>
          </a:p>
          <a:p>
            <a:r>
              <a:rPr lang="zh-CN" altLang="en-US"/>
              <a:t>采用持续集成方式，软件编写完成随即进行集成，集成频率很高，几天甚至每天都会进行集成；</a:t>
            </a:r>
          </a:p>
          <a:p>
            <a:r>
              <a:rPr lang="zh-CN" altLang="en-US"/>
              <a:t>适时重构，由于编写代码较快，采用的结构未必是最优的，因此适当的时候要进行程序重构和优化，只改变程序内部结构，不改变其行为。</a:t>
            </a:r>
          </a:p>
          <a:p>
            <a:r>
              <a:rPr lang="zh-CN" altLang="en-US"/>
              <a:t>根据每次迭代的情况，及时调整计划，及时响应变化。</a:t>
            </a:r>
          </a:p>
          <a:p>
            <a:r>
              <a:rPr lang="zh-CN" altLang="en-US"/>
              <a:t>客户派工作人员作为开发团队成员，开发方能及时获取用户需求和反馈，提高软件质量和开发效率。</a:t>
            </a:r>
          </a:p>
        </p:txBody>
      </p:sp>
    </p:spTree>
    <p:extLst>
      <p:ext uri="{BB962C8B-B14F-4D97-AF65-F5344CB8AC3E}">
        <p14:creationId xmlns:p14="http://schemas.microsoft.com/office/powerpoint/2010/main" val="3064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既然软件过程中存在若干活动、动作和任务，那么如何有效地组织这些活动和任务，以达到高质量软件开发的目的？这就需要软件过程模型。软件过程模型</a:t>
            </a:r>
            <a:r>
              <a:rPr lang="zh-CN" altLang="en-US" dirty="0">
                <a:sym typeface="+mn-ea"/>
              </a:rPr>
              <a:t>是软件开发全部过程、活动和任务的结构框架，它能直观表达软件开发全过程，明确规定要完成的主要活动、任务和开发策略。在软件过程模型框架的约束之下，软件开发才能够有序有效地进行，从而保证软件开发的成功。软件过程模型也常被称为：软件开发模型、软件生存周期模型、软件工程范型。</a:t>
            </a:r>
            <a:endParaRPr lang="zh-CN" altLang="en-US" dirty="0"/>
          </a:p>
          <a:p>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6</a:t>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indent="0">
              <a:lnSpc>
                <a:spcPct val="130000"/>
              </a:lnSpc>
              <a:buFont typeface="Arial" panose="020B0604020202020204" pitchFamily="34" charset="0"/>
              <a:buNone/>
            </a:pPr>
            <a:r>
              <a:rPr lang="zh-CN" altLang="en-US"/>
              <a:t>敏捷开发的优点是：</a:t>
            </a:r>
            <a:r>
              <a:rPr lang="zh-CN" altLang="en-US" dirty="0">
                <a:latin typeface="宋体" panose="02010600030101010101" pitchFamily="2" charset="-122"/>
                <a:sym typeface="+mn-ea"/>
              </a:rPr>
              <a:t>对变化和不确定性有更快速更敏捷的反应，在快速的同时保持可持续的开发速度，能较好的地适应商业竞争环境下对项目提出的有限资源和有限开发时间的约束。</a:t>
            </a:r>
          </a:p>
          <a:p>
            <a:pPr lvl="0" indent="0">
              <a:lnSpc>
                <a:spcPct val="130000"/>
              </a:lnSpc>
              <a:buFont typeface="Arial" panose="020B0604020202020204" pitchFamily="34" charset="0"/>
              <a:buNone/>
            </a:pPr>
            <a:r>
              <a:rPr lang="zh-CN" altLang="en-US" dirty="0">
                <a:latin typeface="宋体" panose="02010600030101010101" pitchFamily="2" charset="-122"/>
                <a:sym typeface="+mn-ea"/>
              </a:rPr>
              <a:t>但是，极限编程中的测试驱动开发可能会导致系统通过了测试但不是用户期望的，重构而不降低系统体系结构的质量是困难的。</a:t>
            </a:r>
          </a:p>
          <a:p>
            <a:pPr lvl="0" indent="0">
              <a:lnSpc>
                <a:spcPct val="130000"/>
              </a:lnSpc>
              <a:buFont typeface="Arial" panose="020B0604020202020204" pitchFamily="34" charset="0"/>
              <a:buNone/>
            </a:pPr>
            <a:r>
              <a:rPr lang="zh-CN" altLang="en-US" dirty="0">
                <a:latin typeface="宋体" panose="02010600030101010101" pitchFamily="2" charset="-122"/>
                <a:sym typeface="+mn-ea"/>
              </a:rPr>
              <a:t>敏捷开发适合</a:t>
            </a:r>
            <a:r>
              <a:rPr lang="zh-CN" altLang="en-US" dirty="0">
                <a:sym typeface="+mn-ea"/>
              </a:rPr>
              <a:t>需求模糊且经常改变的场合，适合商业竞争环境下的项目。</a:t>
            </a:r>
            <a:endParaRPr lang="zh-CN" altLang="en-US" dirty="0"/>
          </a:p>
          <a:p>
            <a:pPr lvl="0" indent="0">
              <a:lnSpc>
                <a:spcPct val="130000"/>
              </a:lnSpc>
              <a:buFont typeface="Arial" panose="020B0604020202020204" pitchFamily="34" charset="0"/>
              <a:buNone/>
            </a:pPr>
            <a:endParaRPr lang="en-US" altLang="zh-CN" noProof="0" dirty="0">
              <a:ln>
                <a:noFill/>
              </a:ln>
              <a:effectLst/>
              <a:uLnTx/>
              <a:uFillTx/>
              <a:latin typeface="宋体" panose="02010600030101010101" pitchFamily="2" charset="-122"/>
              <a:sym typeface="+mn-ea"/>
            </a:endParaRPr>
          </a:p>
          <a:p>
            <a:endParaRPr lang="zh-CN" altLang="en-US"/>
          </a:p>
        </p:txBody>
      </p:sp>
    </p:spTree>
    <p:extLst>
      <p:ext uri="{BB962C8B-B14F-4D97-AF65-F5344CB8AC3E}">
        <p14:creationId xmlns:p14="http://schemas.microsoft.com/office/powerpoint/2010/main" val="23556365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在前面的课程中，我们学习了各种软件过程模型，每种软件过程模型都有各自的特点。那么在实际开发软件时，如何从中选择适合的软件过程模型呢？</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61</a:t>
            </a:fld>
            <a:endParaRPr lang="en-US" altLang="zh-CN"/>
          </a:p>
        </p:txBody>
      </p:sp>
    </p:spTree>
    <p:extLst>
      <p:ext uri="{BB962C8B-B14F-4D97-AF65-F5344CB8AC3E}">
        <p14:creationId xmlns:p14="http://schemas.microsoft.com/office/powerpoint/2010/main" val="37242104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pPr>
            <a:r>
              <a:rPr lang="zh-CN" altLang="en-US" dirty="0">
                <a:sym typeface="+mn-ea"/>
              </a:rPr>
              <a:t>选择软件过程模型的一些基本原则我们需要先了解。</a:t>
            </a:r>
          </a:p>
          <a:p>
            <a:pPr>
              <a:lnSpc>
                <a:spcPct val="130000"/>
              </a:lnSpc>
            </a:pPr>
            <a:r>
              <a:rPr lang="zh-CN" altLang="en-US" dirty="0">
                <a:sym typeface="+mn-ea"/>
              </a:rPr>
              <a:t>软件工程是个不断发展的学科，软件过程模型也是在不断发展的，新的软件过程模型会不断出现。</a:t>
            </a:r>
            <a:endParaRPr lang="zh-CN" altLang="en-US" dirty="0"/>
          </a:p>
          <a:p>
            <a:pPr>
              <a:lnSpc>
                <a:spcPct val="130000"/>
              </a:lnSpc>
            </a:pPr>
            <a:r>
              <a:rPr lang="zh-CN" altLang="en-US" dirty="0">
                <a:sym typeface="+mn-ea"/>
              </a:rPr>
              <a:t>前面的课程中我们讲了一些经典的软件过程模型，还有一些没有讲到，每种软件过程模型都有各有的优点和缺点，因此具有各自的适用场合。</a:t>
            </a:r>
            <a:endParaRPr lang="en-US" altLang="zh-CN" dirty="0"/>
          </a:p>
          <a:p>
            <a:pPr>
              <a:lnSpc>
                <a:spcPct val="130000"/>
              </a:lnSpc>
            </a:pPr>
            <a:r>
              <a:rPr lang="zh-CN" altLang="en-US" dirty="0">
                <a:sym typeface="+mn-ea"/>
              </a:rPr>
              <a:t>不同的软件，往往软件类型不同、规模不同、商业环境不同、质量要求不同等，通常需要不同的软件过程模型。需要结合软件的特点和软件过程模型的特点来选择。</a:t>
            </a:r>
            <a:endParaRPr lang="zh-CN" altLang="en-US" dirty="0"/>
          </a:p>
          <a:p>
            <a:pPr>
              <a:lnSpc>
                <a:spcPct val="130000"/>
              </a:lnSpc>
            </a:pPr>
            <a:r>
              <a:rPr lang="zh-CN" altLang="en-US" dirty="0">
                <a:sym typeface="+mn-ea"/>
              </a:rPr>
              <a:t>选用过程模型时，不必拘泥于某种模型，可以组合多种模型，也可根据实际创造新的模型。</a:t>
            </a:r>
            <a:endParaRPr lang="zh-CN" altLang="en-US"/>
          </a:p>
        </p:txBody>
      </p:sp>
    </p:spTree>
    <p:extLst>
      <p:ext uri="{BB962C8B-B14F-4D97-AF65-F5344CB8AC3E}">
        <p14:creationId xmlns:p14="http://schemas.microsoft.com/office/powerpoint/2010/main" val="728356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选择软件过程模型有一些经验。</a:t>
            </a:r>
          </a:p>
          <a:p>
            <a:pPr>
              <a:lnSpc>
                <a:spcPct val="100000"/>
              </a:lnSpc>
              <a:buNone/>
            </a:pPr>
            <a:r>
              <a:rPr lang="zh-CN" altLang="en-US" dirty="0">
                <a:solidFill>
                  <a:srgbClr val="FF0000"/>
                </a:solidFill>
                <a:latin typeface="宋体" panose="02010600030101010101" pitchFamily="2" charset="-122"/>
                <a:sym typeface="+mn-ea"/>
              </a:rPr>
              <a:t>前期需求明确</a:t>
            </a:r>
            <a:r>
              <a:rPr lang="zh-CN" altLang="en-US" dirty="0">
                <a:latin typeface="宋体" panose="02010600030101010101" pitchFamily="2" charset="-122"/>
                <a:sym typeface="+mn-ea"/>
              </a:rPr>
              <a:t>的情况下，尽量采用瀑布模型。瀑布模型管理规范，在需求明确的情况下，可以最大化保证软件质量。</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用户无系统使用经验，需求分析人员技能不足</a:t>
            </a:r>
            <a:r>
              <a:rPr lang="zh-CN" altLang="en-US" dirty="0">
                <a:latin typeface="宋体" panose="02010600030101010101" pitchFamily="2" charset="-122"/>
                <a:sym typeface="+mn-ea"/>
              </a:rPr>
              <a:t>的情况下，尽量借助</a:t>
            </a:r>
            <a:r>
              <a:rPr lang="zh-CN" altLang="en-US" dirty="0">
                <a:solidFill>
                  <a:schemeClr val="tx2"/>
                </a:solidFill>
                <a:latin typeface="宋体" panose="02010600030101010101" pitchFamily="2" charset="-122"/>
                <a:sym typeface="+mn-ea"/>
              </a:rPr>
              <a:t>原型模型。这种情况下，用户和需求人员很难通过面谈等方式确定需求，而采用原型模型能够帮助他们理解待开发系统进而明确需求。</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不确定因素很多，很多东西无法提前计划</a:t>
            </a:r>
            <a:r>
              <a:rPr lang="zh-CN" altLang="en-US" dirty="0">
                <a:latin typeface="宋体" panose="02010600030101010101" pitchFamily="2" charset="-122"/>
                <a:sym typeface="+mn-ea"/>
              </a:rPr>
              <a:t>的情况下，尽量采用</a:t>
            </a:r>
            <a:r>
              <a:rPr lang="zh-CN" altLang="en-US" dirty="0">
                <a:solidFill>
                  <a:schemeClr val="tx2"/>
                </a:solidFill>
                <a:latin typeface="宋体" panose="02010600030101010101" pitchFamily="2" charset="-122"/>
                <a:sym typeface="+mn-ea"/>
              </a:rPr>
              <a:t>增量模型或螺旋模型。这种情况下，风险较大，</a:t>
            </a:r>
            <a:r>
              <a:rPr lang="zh-CN" altLang="en-US" dirty="0">
                <a:latin typeface="宋体" panose="02010600030101010101" pitchFamily="2" charset="-122"/>
                <a:sym typeface="+mn-ea"/>
              </a:rPr>
              <a:t>采用迭代</a:t>
            </a:r>
            <a:r>
              <a:rPr lang="zh-CN" altLang="en-US" dirty="0">
                <a:solidFill>
                  <a:schemeClr val="tx2"/>
                </a:solidFill>
                <a:latin typeface="宋体" panose="02010600030101010101" pitchFamily="2" charset="-122"/>
                <a:sym typeface="+mn-ea"/>
              </a:rPr>
              <a:t>增量式开发或增加风险分析，能够有效降低开发中的风险。</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需求不稳定</a:t>
            </a:r>
            <a:r>
              <a:rPr lang="zh-CN" altLang="en-US" dirty="0">
                <a:latin typeface="宋体" panose="02010600030101010101" pitchFamily="2" charset="-122"/>
                <a:sym typeface="+mn-ea"/>
              </a:rPr>
              <a:t>的情况下，尽量采用</a:t>
            </a:r>
            <a:r>
              <a:rPr lang="zh-CN" altLang="en-US" dirty="0">
                <a:solidFill>
                  <a:schemeClr val="tx2"/>
                </a:solidFill>
                <a:latin typeface="宋体" panose="02010600030101010101" pitchFamily="2" charset="-122"/>
                <a:sym typeface="+mn-ea"/>
              </a:rPr>
              <a:t>增量模型。增量模型的迭代式增量开发允许在开发过程中修改需求，从而良好应对需求变化的情况。</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资金和成本无法一次到位</a:t>
            </a:r>
            <a:r>
              <a:rPr lang="zh-CN" altLang="en-US" dirty="0">
                <a:latin typeface="宋体" panose="02010600030101010101" pitchFamily="2" charset="-122"/>
                <a:sym typeface="+mn-ea"/>
              </a:rPr>
              <a:t>的情况下，可采用</a:t>
            </a:r>
            <a:r>
              <a:rPr lang="zh-CN" altLang="en-US" dirty="0">
                <a:solidFill>
                  <a:schemeClr val="tx2"/>
                </a:solidFill>
                <a:latin typeface="宋体" panose="02010600030101010101" pitchFamily="2" charset="-122"/>
                <a:sym typeface="+mn-ea"/>
              </a:rPr>
              <a:t>增量模型。根据资金和成本到位情况，来规划增量进行开发。</a:t>
            </a:r>
            <a:endParaRPr lang="zh-CN" altLang="en-US" dirty="0">
              <a:latin typeface="宋体" panose="02010600030101010101" pitchFamily="2" charset="-122"/>
            </a:endParaRPr>
          </a:p>
          <a:p>
            <a:pPr>
              <a:lnSpc>
                <a:spcPct val="100000"/>
              </a:lnSpc>
              <a:buNone/>
            </a:pPr>
            <a:r>
              <a:rPr lang="zh-CN" altLang="en-US" dirty="0">
                <a:latin typeface="宋体" panose="02010600030101010101" pitchFamily="2" charset="-122"/>
                <a:sym typeface="+mn-ea"/>
              </a:rPr>
              <a:t>对于</a:t>
            </a:r>
            <a:r>
              <a:rPr lang="zh-CN" altLang="en-US" dirty="0">
                <a:solidFill>
                  <a:srgbClr val="FF0000"/>
                </a:solidFill>
                <a:latin typeface="宋体" panose="02010600030101010101" pitchFamily="2" charset="-122"/>
                <a:sym typeface="+mn-ea"/>
              </a:rPr>
              <a:t>完成多个独立功能开发</a:t>
            </a:r>
            <a:r>
              <a:rPr lang="zh-CN" altLang="en-US" dirty="0">
                <a:latin typeface="宋体" panose="02010600030101010101" pitchFamily="2" charset="-122"/>
                <a:sym typeface="+mn-ea"/>
              </a:rPr>
              <a:t>的情况，可在需求分析阶段就进行功能并行，</a:t>
            </a:r>
            <a:r>
              <a:rPr lang="zh-CN" altLang="en-US" dirty="0">
                <a:solidFill>
                  <a:srgbClr val="FF0000"/>
                </a:solidFill>
                <a:latin typeface="宋体" panose="02010600030101010101" pitchFamily="2" charset="-122"/>
                <a:sym typeface="+mn-ea"/>
              </a:rPr>
              <a:t>每个功能内部</a:t>
            </a:r>
            <a:r>
              <a:rPr lang="zh-CN" altLang="en-US" dirty="0">
                <a:latin typeface="宋体" panose="02010600030101010101" pitchFamily="2" charset="-122"/>
                <a:sym typeface="+mn-ea"/>
              </a:rPr>
              <a:t>都尽量遵循</a:t>
            </a:r>
            <a:r>
              <a:rPr lang="zh-CN" altLang="en-US" dirty="0">
                <a:solidFill>
                  <a:schemeClr val="tx2"/>
                </a:solidFill>
                <a:latin typeface="宋体" panose="02010600030101010101" pitchFamily="2" charset="-122"/>
                <a:sym typeface="+mn-ea"/>
              </a:rPr>
              <a:t>瀑布模型。</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全新系统的开发</a:t>
            </a:r>
            <a:r>
              <a:rPr lang="zh-CN" altLang="en-US" dirty="0">
                <a:latin typeface="宋体" panose="02010600030101010101" pitchFamily="2" charset="-122"/>
                <a:sym typeface="+mn-ea"/>
              </a:rPr>
              <a:t>必须在总体设计完成后再开始</a:t>
            </a:r>
            <a:r>
              <a:rPr lang="zh-CN" altLang="en-US" dirty="0">
                <a:solidFill>
                  <a:schemeClr val="tx2"/>
                </a:solidFill>
                <a:latin typeface="宋体" panose="02010600030101010101" pitchFamily="2" charset="-122"/>
                <a:sym typeface="+mn-ea"/>
              </a:rPr>
              <a:t>增量</a:t>
            </a:r>
            <a:r>
              <a:rPr lang="zh-CN" altLang="en-US" dirty="0">
                <a:latin typeface="宋体" panose="02010600030101010101" pitchFamily="2" charset="-122"/>
                <a:sym typeface="+mn-ea"/>
              </a:rPr>
              <a:t>或并行。全新系统缺少开发经验风险较大，总体设计完成后再开始增量或并行风险相对较小。</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编码人员经验较少</a:t>
            </a:r>
            <a:r>
              <a:rPr lang="zh-CN" altLang="en-US" dirty="0">
                <a:latin typeface="宋体" panose="02010600030101010101" pitchFamily="2" charset="-122"/>
                <a:sym typeface="+mn-ea"/>
              </a:rPr>
              <a:t>的情况下，尽量不要采用敏捷或迭代模型。敏捷或迭代模型对开发人员要求较高，不适合初级编程人员。</a:t>
            </a:r>
            <a:endParaRPr lang="zh-CN" altLang="en-US" dirty="0">
              <a:latin typeface="宋体" panose="02010600030101010101" pitchFamily="2" charset="-122"/>
            </a:endParaRPr>
          </a:p>
          <a:p>
            <a:pPr>
              <a:lnSpc>
                <a:spcPct val="110000"/>
              </a:lnSpc>
              <a:buNone/>
            </a:pPr>
            <a:r>
              <a:rPr lang="zh-CN" altLang="en-US" dirty="0">
                <a:solidFill>
                  <a:schemeClr val="tx2"/>
                </a:solidFill>
                <a:latin typeface="宋体" panose="02010600030101010101" pitchFamily="2" charset="-122"/>
                <a:sym typeface="+mn-ea"/>
              </a:rPr>
              <a:t>增量、迭代和原型</a:t>
            </a:r>
            <a:r>
              <a:rPr lang="zh-CN" altLang="en-US" dirty="0">
                <a:latin typeface="宋体" panose="02010600030101010101" pitchFamily="2" charset="-122"/>
                <a:sym typeface="+mn-ea"/>
              </a:rPr>
              <a:t>可以综合使用，但每一次增量或迭代都必须有</a:t>
            </a:r>
            <a:r>
              <a:rPr lang="zh-CN" altLang="en-US" dirty="0">
                <a:solidFill>
                  <a:srgbClr val="FF0000"/>
                </a:solidFill>
                <a:latin typeface="宋体" panose="02010600030101010101" pitchFamily="2" charset="-122"/>
                <a:sym typeface="+mn-ea"/>
              </a:rPr>
              <a:t>明确的交付和出口原则，否则会陷入边做边改或者效率低下的状况。</a:t>
            </a:r>
            <a:r>
              <a:rPr lang="zh-CN" altLang="en-US" dirty="0">
                <a:latin typeface="宋体" panose="02010600030101010101" pitchFamily="2" charset="-122"/>
                <a:sym typeface="+mn-ea"/>
              </a:rPr>
              <a:t> </a:t>
            </a:r>
            <a:endParaRPr lang="zh-CN" altLang="en-US"/>
          </a:p>
        </p:txBody>
      </p:sp>
    </p:spTree>
    <p:extLst>
      <p:ext uri="{BB962C8B-B14F-4D97-AF65-F5344CB8AC3E}">
        <p14:creationId xmlns:p14="http://schemas.microsoft.com/office/powerpoint/2010/main" val="14181422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我们举几个过程模型选择的案例。</a:t>
            </a:r>
          </a:p>
          <a:p>
            <a:r>
              <a:rPr lang="zh-CN" altLang="en-US"/>
              <a:t>先来看第一个案例：</a:t>
            </a:r>
            <a:r>
              <a:rPr lang="zh-CN" altLang="en-US">
                <a:sym typeface="+mn-ea"/>
              </a:rPr>
              <a:t>开发一个医疗设备控制软件，该选择什么过程模型？</a:t>
            </a:r>
          </a:p>
          <a:p>
            <a:r>
              <a:rPr lang="zh-CN" altLang="en-US"/>
              <a:t>我们来分析一下。</a:t>
            </a:r>
          </a:p>
          <a:p>
            <a:r>
              <a:rPr lang="zh-CN" altLang="en-US">
                <a:sym typeface="+mn-ea"/>
              </a:rPr>
              <a:t>医疗设备控制软件的</a:t>
            </a:r>
            <a:r>
              <a:rPr lang="zh-CN" altLang="en-US" dirty="0">
                <a:latin typeface="宋体" panose="02010600030101010101" pitchFamily="2" charset="-122"/>
                <a:sym typeface="+mn-ea"/>
              </a:rPr>
              <a:t>需求通常明确且稳定，对可靠性和安全性要求极高，否则会出现人员伤亡，要求对软件错误和故障的控制和跟踪能力强，发现故障一定要找出原因并加以修复，因此需要对软件开发过程严格控制，并需要大量严格的文档。</a:t>
            </a:r>
          </a:p>
          <a:p>
            <a:r>
              <a:rPr lang="zh-CN" altLang="en-US" dirty="0">
                <a:latin typeface="宋体" panose="02010600030101010101" pitchFamily="2" charset="-122"/>
                <a:sym typeface="+mn-ea"/>
              </a:rPr>
              <a:t>瀑布模型的特点和适用场合正好符合这些要求，因此我们选择瀑布模型。</a:t>
            </a:r>
            <a:endParaRPr lang="en-US" altLang="zh-CN" dirty="0">
              <a:latin typeface="宋体" panose="02010600030101010101" pitchFamily="2" charset="-122"/>
            </a:endParaRPr>
          </a:p>
          <a:p>
            <a:endParaRPr lang="zh-CN" altLang="en-US"/>
          </a:p>
        </p:txBody>
      </p:sp>
    </p:spTree>
    <p:extLst>
      <p:ext uri="{BB962C8B-B14F-4D97-AF65-F5344CB8AC3E}">
        <p14:creationId xmlns:p14="http://schemas.microsoft.com/office/powerpoint/2010/main" val="19701097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我们再来看第二个案例：开发一个</a:t>
            </a:r>
            <a:r>
              <a:rPr lang="zh-CN" altLang="en-US">
                <a:sym typeface="+mn-ea"/>
              </a:rPr>
              <a:t>校园一卡通系统。</a:t>
            </a:r>
          </a:p>
          <a:p>
            <a:r>
              <a:rPr lang="zh-CN" altLang="en-US">
                <a:sym typeface="+mn-ea"/>
              </a:rPr>
              <a:t>校园一卡通系统里包括</a:t>
            </a:r>
            <a:r>
              <a:rPr lang="zh-CN" altLang="en-US" dirty="0">
                <a:latin typeface="宋体" panose="02010600030101010101" pitchFamily="2" charset="-122"/>
                <a:sym typeface="+mn-ea"/>
              </a:rPr>
              <a:t>若干个相对独立的功能，如宿舍门禁、就餐、借书等。系统具体需求往往不明确且会发生变化。系统需要具有可扩充性，以便以后增加新功能，例如课堂考勤、校车乘坐等。用户需要熟悉和适应新的系统。因此，项目复杂程度中等、有一定风险，产品和文档的再使用率较高。</a:t>
            </a:r>
          </a:p>
          <a:p>
            <a:r>
              <a:rPr lang="zh-CN" altLang="en-US" dirty="0">
                <a:latin typeface="宋体" panose="02010600030101010101" pitchFamily="2" charset="-122"/>
              </a:rPr>
              <a:t>比较符合管理较严格的迭代增量式开发，因此我们可以选择增量模型。</a:t>
            </a:r>
            <a:endParaRPr lang="en-US" altLang="zh-CN" dirty="0">
              <a:latin typeface="宋体" panose="02010600030101010101" pitchFamily="2" charset="-122"/>
            </a:endParaRPr>
          </a:p>
          <a:p>
            <a:endParaRPr lang="zh-CN" altLang="en-US"/>
          </a:p>
        </p:txBody>
      </p:sp>
    </p:spTree>
    <p:extLst>
      <p:ext uri="{BB962C8B-B14F-4D97-AF65-F5344CB8AC3E}">
        <p14:creationId xmlns:p14="http://schemas.microsoft.com/office/powerpoint/2010/main" val="29232118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zh-CN" altLang="en-US"/>
              <a:t>再来看第三个案例。开发一个智能化小区。包括智能家庭和智能小区两部分功能。</a:t>
            </a:r>
          </a:p>
          <a:p>
            <a:pPr lvl="0"/>
            <a:r>
              <a:rPr lang="zh-CN" altLang="en-US" dirty="0">
                <a:latin typeface="宋体" panose="02010600030101010101" pitchFamily="2" charset="-122"/>
                <a:sym typeface="+mn-ea"/>
              </a:rPr>
              <a:t>智能家居包括对家居信息的实时和远程监视，对家用电器的远程和自动控制，以及家庭安防报警和远程通知。</a:t>
            </a:r>
          </a:p>
          <a:p>
            <a:pPr lvl="0"/>
            <a:r>
              <a:rPr lang="zh-CN" altLang="en-US"/>
              <a:t>智能小区包括</a:t>
            </a:r>
            <a:r>
              <a:rPr lang="zh-CN" altLang="en-US" dirty="0">
                <a:latin typeface="宋体" panose="02010600030101010101" pitchFamily="2" charset="-122"/>
                <a:sym typeface="+mn-ea"/>
              </a:rPr>
              <a:t>安防门禁、可视对讲、物业管理、一卡通系统、缴费、包裹、公告、便民信息等发布到户、以及家政相关服务，如送水、送餐等。</a:t>
            </a:r>
            <a:endParaRPr lang="en-US" altLang="zh-CN" dirty="0">
              <a:latin typeface="宋体" panose="02010600030101010101" pitchFamily="2" charset="-122"/>
            </a:endParaRPr>
          </a:p>
          <a:p>
            <a:pPr lvl="0"/>
            <a:endParaRPr lang="zh-CN" altLang="en-US"/>
          </a:p>
        </p:txBody>
      </p:sp>
    </p:spTree>
    <p:extLst>
      <p:ext uri="{BB962C8B-B14F-4D97-AF65-F5344CB8AC3E}">
        <p14:creationId xmlns:p14="http://schemas.microsoft.com/office/powerpoint/2010/main" val="3603527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zh-CN" altLang="en-US"/>
              <a:t>这个案例</a:t>
            </a:r>
            <a:r>
              <a:rPr lang="zh-CN" altLang="en-US" dirty="0">
                <a:latin typeface="宋体" panose="02010600030101010101" pitchFamily="2" charset="-122"/>
                <a:sym typeface="+mn-ea"/>
              </a:rPr>
              <a:t>包括若干相对独立的业务管理功能，系统具体需求不明确且会发生变化，部分技术方案可行性不确定，如智能家居中的控制，系统需要具有可扩充性，以集成未来新技术，用户需要熟悉和适应新的系统，项目功能较多，复杂程度较大、风险较大，同时希望尽早投入市场。</a:t>
            </a:r>
          </a:p>
          <a:p>
            <a:pPr lvl="0"/>
            <a:endParaRPr lang="zh-CN" altLang="en-US" dirty="0">
              <a:latin typeface="宋体" panose="02010600030101010101" pitchFamily="2" charset="-122"/>
              <a:sym typeface="+mn-ea"/>
            </a:endParaRPr>
          </a:p>
          <a:p>
            <a:pPr lvl="0"/>
            <a:r>
              <a:rPr lang="zh-CN" altLang="en-US" dirty="0">
                <a:latin typeface="宋体" panose="02010600030101010101" pitchFamily="2" charset="-122"/>
                <a:sym typeface="+mn-ea"/>
              </a:rPr>
              <a:t>针对系统具体需求不明确和部分技术方案可行性不确定问题，我们可以选择原型化模型，针对系统需求会发生变化、系统需要具有可扩充性、希望尽早投入市场、以及风险较大等问题，可以考虑选择增量模型。</a:t>
            </a:r>
          </a:p>
          <a:p>
            <a:pPr lvl="0"/>
            <a:endParaRPr lang="zh-CN" altLang="en-US" dirty="0">
              <a:latin typeface="宋体" panose="02010600030101010101" pitchFamily="2" charset="-122"/>
              <a:sym typeface="+mn-ea"/>
            </a:endParaRPr>
          </a:p>
          <a:p>
            <a:pPr lvl="0"/>
            <a:r>
              <a:rPr lang="zh-CN" altLang="en-US" dirty="0">
                <a:latin typeface="宋体" panose="02010600030101010101" pitchFamily="2" charset="-122"/>
                <a:sym typeface="+mn-ea"/>
              </a:rPr>
              <a:t>因此我们最终选择</a:t>
            </a:r>
            <a:r>
              <a:rPr lang="zh-CN" altLang="en-US" dirty="0">
                <a:solidFill>
                  <a:srgbClr val="FF0066"/>
                </a:solidFill>
                <a:latin typeface="宋体" panose="02010600030101010101" pitchFamily="2" charset="-122"/>
                <a:sym typeface="+mn-ea"/>
              </a:rPr>
              <a:t>原型化模型</a:t>
            </a:r>
            <a:r>
              <a:rPr lang="en-US" altLang="zh-CN" dirty="0">
                <a:solidFill>
                  <a:srgbClr val="FF0066"/>
                </a:solidFill>
                <a:latin typeface="宋体" panose="02010600030101010101" pitchFamily="2" charset="-122"/>
                <a:sym typeface="+mn-ea"/>
              </a:rPr>
              <a:t>+</a:t>
            </a:r>
            <a:r>
              <a:rPr lang="zh-CN" altLang="en-US" dirty="0">
                <a:solidFill>
                  <a:srgbClr val="FF0066"/>
                </a:solidFill>
                <a:latin typeface="宋体" panose="02010600030101010101" pitchFamily="2" charset="-122"/>
                <a:sym typeface="+mn-ea"/>
              </a:rPr>
              <a:t>增量模型。</a:t>
            </a:r>
            <a:endParaRPr lang="en-US" altLang="zh-CN" dirty="0">
              <a:latin typeface="宋体" panose="02010600030101010101" pitchFamily="2" charset="-122"/>
            </a:endParaRPr>
          </a:p>
          <a:p>
            <a:endParaRPr lang="zh-CN" altLang="en-US"/>
          </a:p>
        </p:txBody>
      </p:sp>
    </p:spTree>
    <p:extLst>
      <p:ext uri="{BB962C8B-B14F-4D97-AF65-F5344CB8AC3E}">
        <p14:creationId xmlns:p14="http://schemas.microsoft.com/office/powerpoint/2010/main" val="27860220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panose="020B0604020202020204" pitchFamily="34" charset="0"/>
                <a:ea typeface="宋体" panose="02010600030101010101" pitchFamily="2" charset="-122"/>
              </a:rPr>
              <a:t>68</a:t>
            </a:fld>
            <a:endParaRPr kumimoji="0" lang="en-US" altLang="zh-CN" sz="1200" b="0">
              <a:latin typeface="Arial" panose="020B0604020202020204" pitchFamily="34" charset="0"/>
              <a:ea typeface="宋体" panose="02010600030101010101"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50236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软件过程是保证软件产品成功开发的基石，因此我们通过评估软件组织的软件过程来评价其软件开发能力，成熟的软件过程意味着该组织具有较高的软件开发能力。评估软件过程主要存在三个流派：第一，采用能力成熟度模型</a:t>
            </a:r>
            <a:r>
              <a:rPr lang="en-US" altLang="zh-CN"/>
              <a:t>CMM</a:t>
            </a:r>
            <a:r>
              <a:rPr lang="zh-CN" altLang="en-US"/>
              <a:t>；第二，采用</a:t>
            </a:r>
            <a:r>
              <a:rPr lang="en-US" altLang="zh-CN"/>
              <a:t>ISO 9000</a:t>
            </a:r>
            <a:r>
              <a:rPr lang="zh-CN" altLang="en-US"/>
              <a:t>质量标准体系；第三，采用信息技术软件过程评估</a:t>
            </a:r>
            <a:r>
              <a:rPr lang="en-US" altLang="zh-CN">
                <a:sym typeface="+mn-ea"/>
              </a:rPr>
              <a:t>SPICE</a:t>
            </a:r>
            <a:r>
              <a:rPr lang="zh-CN" altLang="en-US">
                <a:sym typeface="+mn-ea"/>
              </a:rPr>
              <a:t>。其中最重要的是能力成熟度模型</a:t>
            </a:r>
            <a:r>
              <a:rPr lang="en-US" altLang="zh-CN">
                <a:sym typeface="+mn-ea"/>
              </a:rPr>
              <a:t>CMM</a:t>
            </a:r>
            <a:r>
              <a:rPr lang="zh-CN" altLang="en-US">
                <a:sym typeface="+mn-ea"/>
              </a:rPr>
              <a:t>。</a:t>
            </a:r>
            <a:r>
              <a:rPr lang="en-US" altLang="zh-CN">
                <a:sym typeface="+mn-ea"/>
              </a:rPr>
              <a:t>CMM</a:t>
            </a:r>
            <a:r>
              <a:rPr lang="zh-CN" altLang="en-US">
                <a:sym typeface="+mn-ea"/>
              </a:rPr>
              <a:t>是</a:t>
            </a:r>
            <a:r>
              <a:rPr lang="zh-CN" altLang="en-US" dirty="0">
                <a:latin typeface="+mn-ea"/>
                <a:ea typeface="+mn-ea"/>
                <a:cs typeface="+mn-ea"/>
                <a:sym typeface="Arial" panose="020B0604020202020204" pitchFamily="34" charset="0"/>
              </a:rPr>
              <a:t>Capability Maturity Model，即能力成熟度模型，的缩写。它是由卡耐基梅隆大学的软件工程研究所于</a:t>
            </a:r>
            <a:r>
              <a:rPr lang="en-US" altLang="zh-CN" dirty="0">
                <a:latin typeface="+mn-ea"/>
                <a:ea typeface="+mn-ea"/>
                <a:cs typeface="+mn-ea"/>
                <a:sym typeface="Arial" panose="020B0604020202020204" pitchFamily="34" charset="0"/>
              </a:rPr>
              <a:t>1987</a:t>
            </a:r>
            <a:r>
              <a:rPr lang="zh-CN" altLang="en-US" dirty="0">
                <a:latin typeface="+mn-ea"/>
                <a:ea typeface="+mn-ea"/>
                <a:cs typeface="+mn-ea"/>
                <a:sym typeface="Arial" panose="020B0604020202020204" pitchFamily="34" charset="0"/>
              </a:rPr>
              <a:t>年提出的，是迄</a:t>
            </a:r>
            <a:r>
              <a:rPr lang="zh-CN" altLang="en-US" dirty="0">
                <a:latin typeface="宋体" panose="02010600030101010101" pitchFamily="2" charset="-122"/>
                <a:ea typeface="+mn-ea"/>
                <a:sym typeface="Arial" panose="020B0604020202020204" pitchFamily="34" charset="0"/>
              </a:rPr>
              <a:t>今为止学术界和工业界公认的有关软件工程和管理实践的最好的软件过程评估模型，为评估软件组织的生产能力提供了标准，同时为提高软件组织的生产过程指明了方向。</a:t>
            </a:r>
            <a:endParaRPr lang="zh-CN" altLang="en-US" dirty="0">
              <a:latin typeface="+mn-ea"/>
              <a:ea typeface="+mn-ea"/>
              <a:cs typeface="+mn-ea"/>
              <a:sym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noProof="0" dirty="0">
                <a:ln>
                  <a:noFill/>
                </a:ln>
                <a:solidFill>
                  <a:schemeClr val="dk1"/>
                </a:solidFill>
                <a:effectLst/>
                <a:uLnTx/>
                <a:uFillTx/>
                <a:latin typeface="+mj-ea"/>
                <a:ea typeface="+mj-ea"/>
                <a:sym typeface="+mn-ea"/>
              </a:rPr>
              <a:t>能力成熟度模型</a:t>
            </a:r>
            <a:r>
              <a:rPr kumimoji="1" lang="en-US" altLang="zh-CN" noProof="0" dirty="0">
                <a:ln>
                  <a:noFill/>
                </a:ln>
                <a:solidFill>
                  <a:schemeClr val="dk1"/>
                </a:solidFill>
                <a:effectLst/>
                <a:uLnTx/>
                <a:uFillTx/>
                <a:latin typeface="+mj-ea"/>
                <a:ea typeface="+mj-ea"/>
                <a:sym typeface="+mn-ea"/>
              </a:rPr>
              <a:t>CMM</a:t>
            </a:r>
            <a:r>
              <a:rPr kumimoji="1" lang="zh-CN" altLang="en-US" noProof="0" dirty="0">
                <a:ln>
                  <a:noFill/>
                </a:ln>
                <a:solidFill>
                  <a:schemeClr val="dk1"/>
                </a:solidFill>
                <a:effectLst/>
                <a:uLnTx/>
                <a:uFillTx/>
                <a:latin typeface="+mj-ea"/>
                <a:ea typeface="+mj-ea"/>
                <a:sym typeface="+mn-ea"/>
              </a:rPr>
              <a:t>将软件过程按照成熟度划分成</a:t>
            </a:r>
            <a:r>
              <a:rPr kumimoji="1" lang="en-US" altLang="zh-CN" noProof="0" dirty="0">
                <a:ln>
                  <a:noFill/>
                </a:ln>
                <a:solidFill>
                  <a:schemeClr val="dk1"/>
                </a:solidFill>
                <a:effectLst/>
                <a:uLnTx/>
                <a:uFillTx/>
                <a:latin typeface="+mj-ea"/>
                <a:ea typeface="+mj-ea"/>
                <a:sym typeface="+mn-ea"/>
              </a:rPr>
              <a:t>5</a:t>
            </a:r>
            <a:r>
              <a:rPr kumimoji="1" lang="zh-CN" altLang="en-US" noProof="0" dirty="0">
                <a:ln>
                  <a:noFill/>
                </a:ln>
                <a:solidFill>
                  <a:schemeClr val="dk1"/>
                </a:solidFill>
                <a:effectLst/>
                <a:uLnTx/>
                <a:uFillTx/>
                <a:latin typeface="+mj-ea"/>
                <a:ea typeface="+mj-ea"/>
                <a:sym typeface="+mn-ea"/>
              </a:rPr>
              <a:t>个等级，等级越高，说明软件生产能力越成熟，即软件开发能力越强。</a:t>
            </a:r>
            <a:endParaRPr kumimoji="1" lang="en-US" altLang="zh-CN" noProof="0" dirty="0">
              <a:ln>
                <a:noFill/>
              </a:ln>
              <a:solidFill>
                <a:schemeClr val="dk1"/>
              </a:solidFill>
              <a:effectLst/>
              <a:uLnTx/>
              <a:uFillTx/>
              <a:latin typeface="+mj-ea"/>
              <a:ea typeface="+mj-ea"/>
              <a:sym typeface="+mn-ea"/>
            </a:endParaRPr>
          </a:p>
          <a:p>
            <a:r>
              <a:rPr kumimoji="1" lang="zh-CN" altLang="en-US" noProof="0" dirty="0">
                <a:ln>
                  <a:noFill/>
                </a:ln>
                <a:solidFill>
                  <a:schemeClr val="dk1"/>
                </a:solidFill>
                <a:effectLst/>
                <a:uLnTx/>
                <a:uFillTx/>
                <a:latin typeface="+mj-ea"/>
                <a:ea typeface="+mj-ea"/>
                <a:sym typeface="+mn-ea"/>
              </a:rPr>
              <a:t>处于最下端的是第</a:t>
            </a:r>
            <a:r>
              <a:rPr kumimoji="1" lang="en-US" altLang="zh-CN" noProof="0" dirty="0">
                <a:ln>
                  <a:noFill/>
                </a:ln>
                <a:solidFill>
                  <a:schemeClr val="dk1"/>
                </a:solidFill>
                <a:effectLst/>
                <a:uLnTx/>
                <a:uFillTx/>
                <a:latin typeface="+mj-ea"/>
                <a:ea typeface="+mj-ea"/>
                <a:sym typeface="+mn-ea"/>
              </a:rPr>
              <a:t>1</a:t>
            </a:r>
            <a:r>
              <a:rPr kumimoji="1" lang="zh-CN" altLang="en-US" noProof="0" dirty="0">
                <a:ln>
                  <a:noFill/>
                </a:ln>
                <a:solidFill>
                  <a:schemeClr val="dk1"/>
                </a:solidFill>
                <a:effectLst/>
                <a:uLnTx/>
                <a:uFillTx/>
                <a:latin typeface="+mj-ea"/>
                <a:ea typeface="+mj-ea"/>
                <a:sym typeface="+mn-ea"/>
              </a:rPr>
              <a:t>级，初始级，其特点是有能力的人和个人英雄主义。处于该级别的软件组织：工作无序，项目进行过程中常放弃当初的计划。管理无章法，缺乏健全的管理制度。开发项目成效不稳定，项目成功主要依靠项目负责人的经验和能力，他一但离去，工作秩序面目全非。</a:t>
            </a:r>
          </a:p>
          <a:p>
            <a:r>
              <a:rPr kumimoji="1" lang="zh-CN" altLang="en-US" noProof="0" dirty="0">
                <a:ln>
                  <a:noFill/>
                </a:ln>
                <a:solidFill>
                  <a:schemeClr val="dk1"/>
                </a:solidFill>
                <a:effectLst/>
                <a:uLnTx/>
                <a:uFillTx/>
                <a:latin typeface="+mj-ea"/>
                <a:ea typeface="+mj-ea"/>
                <a:sym typeface="+mn-ea"/>
              </a:rPr>
              <a:t>第</a:t>
            </a:r>
            <a:r>
              <a:rPr kumimoji="1" lang="en-US" altLang="zh-CN" noProof="0" dirty="0">
                <a:ln>
                  <a:noFill/>
                </a:ln>
                <a:solidFill>
                  <a:schemeClr val="dk1"/>
                </a:solidFill>
                <a:effectLst/>
                <a:uLnTx/>
                <a:uFillTx/>
                <a:latin typeface="+mj-ea"/>
                <a:ea typeface="+mj-ea"/>
                <a:sym typeface="+mn-ea"/>
              </a:rPr>
              <a:t>2</a:t>
            </a:r>
            <a:r>
              <a:rPr kumimoji="1" lang="zh-CN" altLang="en-US" noProof="0" dirty="0">
                <a:ln>
                  <a:noFill/>
                </a:ln>
                <a:solidFill>
                  <a:schemeClr val="dk1"/>
                </a:solidFill>
                <a:effectLst/>
                <a:uLnTx/>
                <a:uFillTx/>
                <a:latin typeface="+mj-ea"/>
                <a:ea typeface="+mj-ea"/>
                <a:sym typeface="+mn-ea"/>
              </a:rPr>
              <a:t>级是可重复级，其特点是具有基本项目管理。处于该级别的软件组织：管理制度化，建立了基本的管理制度和规程，管理工作有章可循。初步实现标准化，开发工作比较好地按标准实施。变更依法进行，做到基线化，稳定可跟踪，新项目的计划和管理基于过去的实践经验，具有重复以前成功项目的环境和条件。</a:t>
            </a:r>
          </a:p>
          <a:p>
            <a:r>
              <a:rPr kumimoji="1" lang="zh-CN" altLang="en-US" i="0" u="none" strike="noStrike" kern="1200" cap="none" spc="0" normalizeH="0" baseline="0" noProof="0" dirty="0">
                <a:ln>
                  <a:noFill/>
                </a:ln>
                <a:solidFill>
                  <a:schemeClr val="dk1"/>
                </a:solidFill>
                <a:effectLst/>
                <a:uLnTx/>
                <a:uFillTx/>
                <a:latin typeface="+mj-ea"/>
                <a:ea typeface="+mj-ea"/>
                <a:cs typeface="+mn-cs"/>
              </a:rPr>
              <a:t>第</a:t>
            </a:r>
            <a:r>
              <a:rPr kumimoji="1" lang="en-US" altLang="zh-CN" i="0" u="none" strike="noStrike" kern="1200" cap="none" spc="0" normalizeH="0" baseline="0" noProof="0" dirty="0">
                <a:ln>
                  <a:noFill/>
                </a:ln>
                <a:solidFill>
                  <a:schemeClr val="dk1"/>
                </a:solidFill>
                <a:effectLst/>
                <a:uLnTx/>
                <a:uFillTx/>
                <a:latin typeface="+mj-ea"/>
                <a:ea typeface="+mj-ea"/>
                <a:cs typeface="+mn-cs"/>
              </a:rPr>
              <a:t>3</a:t>
            </a:r>
            <a:r>
              <a:rPr kumimoji="1" lang="zh-CN" altLang="en-US" i="0" u="none" strike="noStrike" kern="1200" cap="none" spc="0" normalizeH="0" baseline="0" noProof="0" dirty="0">
                <a:ln>
                  <a:noFill/>
                </a:ln>
                <a:solidFill>
                  <a:schemeClr val="dk1"/>
                </a:solidFill>
                <a:effectLst/>
                <a:uLnTx/>
                <a:uFillTx/>
                <a:latin typeface="+mj-ea"/>
                <a:ea typeface="+mj-ea"/>
                <a:cs typeface="+mn-cs"/>
              </a:rPr>
              <a:t>级是已定义级，其特点是过程标准化。</a:t>
            </a:r>
            <a:r>
              <a:rPr kumimoji="1" lang="zh-CN" altLang="en-US" noProof="0" dirty="0">
                <a:ln>
                  <a:noFill/>
                </a:ln>
                <a:solidFill>
                  <a:schemeClr val="dk1"/>
                </a:solidFill>
                <a:effectLst/>
                <a:uLnTx/>
                <a:uFillTx/>
                <a:latin typeface="+mj-ea"/>
                <a:ea typeface="+mj-ea"/>
                <a:sym typeface="+mn-ea"/>
              </a:rPr>
              <a:t>处于该级别的软件组织：开发过程，包括技术工作和管理工作，均已实现标准化、文档化。建立了完善的培训制度和专家评审制度，全部技术活动和管理活动均可控制，对项目进行中的过程、岗位和职责均有共同的理解。</a:t>
            </a:r>
            <a:endParaRPr kumimoji="1" lang="zh-CN" altLang="en-US" i="0" u="none" strike="noStrike" kern="1200" cap="none" spc="0" normalizeH="0" baseline="0" noProof="0" dirty="0">
              <a:ln>
                <a:noFill/>
              </a:ln>
              <a:solidFill>
                <a:schemeClr val="dk1"/>
              </a:solidFill>
              <a:effectLst/>
              <a:uLnTx/>
              <a:uFillTx/>
              <a:latin typeface="+mj-ea"/>
              <a:ea typeface="+mj-ea"/>
              <a:cs typeface="+mn-cs"/>
            </a:endParaRPr>
          </a:p>
          <a:p>
            <a:r>
              <a:rPr kumimoji="1" lang="zh-CN" altLang="en-US" i="0" u="none" strike="noStrike" kern="1200" cap="none" spc="0" normalizeH="0" baseline="0" noProof="0" dirty="0">
                <a:ln>
                  <a:noFill/>
                </a:ln>
                <a:solidFill>
                  <a:schemeClr val="dk1"/>
                </a:solidFill>
                <a:effectLst/>
                <a:uLnTx/>
                <a:uFillTx/>
                <a:latin typeface="+mj-ea"/>
                <a:ea typeface="+mj-ea"/>
                <a:cs typeface="+mn-cs"/>
              </a:rPr>
              <a:t>第</a:t>
            </a:r>
            <a:r>
              <a:rPr kumimoji="1" lang="en-US" altLang="zh-CN" i="0" u="none" strike="noStrike" kern="1200" cap="none" spc="0" normalizeH="0" baseline="0" noProof="0" dirty="0">
                <a:ln>
                  <a:noFill/>
                </a:ln>
                <a:solidFill>
                  <a:schemeClr val="dk1"/>
                </a:solidFill>
                <a:effectLst/>
                <a:uLnTx/>
                <a:uFillTx/>
                <a:latin typeface="+mj-ea"/>
                <a:ea typeface="+mj-ea"/>
                <a:cs typeface="+mn-cs"/>
              </a:rPr>
              <a:t>4</a:t>
            </a:r>
            <a:r>
              <a:rPr kumimoji="1" lang="zh-CN" altLang="en-US" i="0" u="none" strike="noStrike" kern="1200" cap="none" spc="0" normalizeH="0" baseline="0" noProof="0" dirty="0">
                <a:ln>
                  <a:noFill/>
                </a:ln>
                <a:solidFill>
                  <a:schemeClr val="dk1"/>
                </a:solidFill>
                <a:effectLst/>
                <a:uLnTx/>
                <a:uFillTx/>
                <a:latin typeface="+mj-ea"/>
                <a:ea typeface="+mj-ea"/>
                <a:cs typeface="+mn-cs"/>
              </a:rPr>
              <a:t>级是量化管理级，其特点是量化管理。</a:t>
            </a:r>
            <a:r>
              <a:rPr kumimoji="1" lang="zh-CN" altLang="en-US" noProof="0" dirty="0">
                <a:ln>
                  <a:noFill/>
                </a:ln>
                <a:solidFill>
                  <a:schemeClr val="dk1"/>
                </a:solidFill>
                <a:effectLst/>
                <a:uLnTx/>
                <a:uFillTx/>
                <a:latin typeface="+mj-ea"/>
                <a:ea typeface="+mj-ea"/>
                <a:sym typeface="+mn-ea"/>
              </a:rPr>
              <a:t>处于该级别的软件组织：产品和过程已建立了定量的质量目标。开发活动中的生产率和质量是可量度的。已建立过程数据库。已实现项目产品和过程的控制。可预测过程和产品质量趋势，如预测偏差，实现及时纠正</a:t>
            </a:r>
            <a:r>
              <a:rPr kumimoji="1" lang="en-US" altLang="zh-CN" noProof="0" dirty="0">
                <a:ln>
                  <a:noFill/>
                </a:ln>
                <a:solidFill>
                  <a:schemeClr val="dk1"/>
                </a:solidFill>
                <a:effectLst/>
                <a:uLnTx/>
                <a:uFillTx/>
                <a:latin typeface="+mj-ea"/>
                <a:ea typeface="+mj-ea"/>
                <a:sym typeface="+mn-ea"/>
              </a:rPr>
              <a:t>.</a:t>
            </a:r>
            <a:endParaRPr kumimoji="1" lang="zh-CN" altLang="en-US" i="0" u="none" strike="noStrike" kern="1200" cap="none" spc="0" normalizeH="0" baseline="0" noProof="0" dirty="0">
              <a:ln>
                <a:noFill/>
              </a:ln>
              <a:solidFill>
                <a:schemeClr val="dk1"/>
              </a:solidFill>
              <a:effectLst/>
              <a:uLnTx/>
              <a:uFillTx/>
              <a:latin typeface="+mj-ea"/>
              <a:ea typeface="+mj-ea"/>
              <a:cs typeface="+mn-cs"/>
            </a:endParaRPr>
          </a:p>
          <a:p>
            <a:r>
              <a:rPr kumimoji="1" lang="zh-CN" altLang="en-US" i="0" u="none" strike="noStrike" kern="1200" cap="none" spc="0" normalizeH="0" baseline="0" noProof="0" dirty="0">
                <a:ln>
                  <a:noFill/>
                </a:ln>
                <a:solidFill>
                  <a:schemeClr val="dk1"/>
                </a:solidFill>
                <a:effectLst/>
                <a:uLnTx/>
                <a:uFillTx/>
                <a:latin typeface="+mj-ea"/>
                <a:ea typeface="+mj-ea"/>
                <a:cs typeface="+mn-cs"/>
              </a:rPr>
              <a:t>第</a:t>
            </a:r>
            <a:r>
              <a:rPr kumimoji="1" lang="en-US" altLang="zh-CN" i="0" u="none" strike="noStrike" kern="1200" cap="none" spc="0" normalizeH="0" baseline="0" noProof="0" dirty="0">
                <a:ln>
                  <a:noFill/>
                </a:ln>
                <a:solidFill>
                  <a:schemeClr val="dk1"/>
                </a:solidFill>
                <a:effectLst/>
                <a:uLnTx/>
                <a:uFillTx/>
                <a:latin typeface="+mj-ea"/>
                <a:ea typeface="+mj-ea"/>
                <a:cs typeface="+mn-cs"/>
              </a:rPr>
              <a:t>5</a:t>
            </a:r>
            <a:r>
              <a:rPr kumimoji="1" lang="zh-CN" altLang="en-US" i="0" u="none" strike="noStrike" kern="1200" cap="none" spc="0" normalizeH="0" baseline="0" noProof="0" dirty="0">
                <a:ln>
                  <a:noFill/>
                </a:ln>
                <a:solidFill>
                  <a:schemeClr val="dk1"/>
                </a:solidFill>
                <a:effectLst/>
                <a:uLnTx/>
                <a:uFillTx/>
                <a:latin typeface="+mj-ea"/>
                <a:ea typeface="+mj-ea"/>
                <a:cs typeface="+mn-cs"/>
              </a:rPr>
              <a:t>级是</a:t>
            </a:r>
            <a:r>
              <a:rPr kumimoji="1" lang="en-US" altLang="zh-CN" i="0" u="none" strike="noStrike" kern="1200" cap="none" spc="0" normalizeH="0" baseline="0" noProof="0" dirty="0">
                <a:ln>
                  <a:noFill/>
                </a:ln>
                <a:solidFill>
                  <a:schemeClr val="dk1"/>
                </a:solidFill>
                <a:effectLst/>
                <a:uLnTx/>
                <a:uFillTx/>
                <a:latin typeface="+mj-ea"/>
                <a:ea typeface="+mj-ea"/>
                <a:cs typeface="+mn-cs"/>
              </a:rPr>
              <a:t>CMM</a:t>
            </a:r>
            <a:r>
              <a:rPr kumimoji="1" lang="zh-CN" altLang="en-US" i="0" u="none" strike="noStrike" kern="1200" cap="none" spc="0" normalizeH="0" baseline="0" noProof="0" dirty="0">
                <a:ln>
                  <a:noFill/>
                </a:ln>
                <a:solidFill>
                  <a:schemeClr val="dk1"/>
                </a:solidFill>
                <a:effectLst/>
                <a:uLnTx/>
                <a:uFillTx/>
                <a:latin typeface="+mj-ea"/>
                <a:ea typeface="+mj-ea"/>
                <a:cs typeface="+mn-cs"/>
              </a:rPr>
              <a:t>中的最高级，优化级，其特点是持续的过程改进。</a:t>
            </a:r>
            <a:r>
              <a:rPr kumimoji="1" lang="zh-CN" altLang="en-US" noProof="0" dirty="0">
                <a:ln>
                  <a:noFill/>
                </a:ln>
                <a:solidFill>
                  <a:schemeClr val="dk1"/>
                </a:solidFill>
                <a:effectLst/>
                <a:uLnTx/>
                <a:uFillTx/>
                <a:latin typeface="+mj-ea"/>
                <a:ea typeface="+mj-ea"/>
                <a:sym typeface="+mn-ea"/>
              </a:rPr>
              <a:t>处于该级别的软件组织：可集中精力改进过程，采用新技术、新方法。拥有防止出现缺陷、识别薄弱环节以及加以改进的手段。可取得过程有效性的统计数据，并可据进行分析，从而得出最佳方法。</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t>8</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sym typeface="+mn-ea"/>
              </a:rPr>
              <a:t>在本小节中，我们学习第一个提出的软件过程模型，瀑布模型，及其变种</a:t>
            </a:r>
            <a:r>
              <a:rPr lang="en-US" altLang="zh-CN" dirty="0">
                <a:sym typeface="+mn-ea"/>
              </a:rPr>
              <a:t>V</a:t>
            </a:r>
            <a:r>
              <a:rPr lang="zh-CN" altLang="en-US" dirty="0">
                <a:sym typeface="+mn-ea"/>
              </a:rPr>
              <a:t>模型。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9</a:t>
            </a:fld>
            <a:endParaRPr lang="en-US" altLang="zh-CN"/>
          </a:p>
        </p:txBody>
      </p:sp>
    </p:spTree>
    <p:extLst>
      <p:ext uri="{BB962C8B-B14F-4D97-AF65-F5344CB8AC3E}">
        <p14:creationId xmlns:p14="http://schemas.microsoft.com/office/powerpoint/2010/main" val="2613615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首页">
    <p:spTree>
      <p:nvGrpSpPr>
        <p:cNvPr id="1" name=""/>
        <p:cNvGrpSpPr/>
        <p:nvPr/>
      </p:nvGrpSpPr>
      <p:grpSpPr>
        <a:xfrm>
          <a:off x="0" y="0"/>
          <a:ext cx="0" cy="0"/>
          <a:chOff x="0" y="0"/>
          <a:chExt cx="0" cy="0"/>
        </a:xfrm>
      </p:grpSpPr>
      <p:grpSp>
        <p:nvGrpSpPr>
          <p:cNvPr id="5" name="组 4"/>
          <p:cNvGrpSpPr/>
          <p:nvPr userDrawn="1"/>
        </p:nvGrpSpPr>
        <p:grpSpPr bwMode="hidden">
          <a:xfrm>
            <a:off x="-1" y="0"/>
            <a:ext cx="12192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1293845" y="3421150"/>
            <a:ext cx="9604310" cy="1871475"/>
          </a:xfrm>
          <a:prstGeom prst="rect">
            <a:avLst/>
          </a:prstGeom>
        </p:spPr>
        <p:txBody>
          <a:bodyPr rtlCol="0" anchor="b">
            <a:noAutofit/>
          </a:bodyPr>
          <a:lstStyle>
            <a:lvl1pPr algn="l">
              <a:lnSpc>
                <a:spcPct val="100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hasCustomPrompt="1"/>
          </p:nvPr>
        </p:nvSpPr>
        <p:spPr>
          <a:xfrm>
            <a:off x="1293845" y="5432564"/>
            <a:ext cx="9604310" cy="457200"/>
          </a:xfrm>
          <a:prstGeom prst="rect">
            <a:avLst/>
          </a:prstGeo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dirty="0"/>
          </a:p>
        </p:txBody>
      </p:sp>
      <p:cxnSp>
        <p:nvCxnSpPr>
          <p:cNvPr id="58" name="直接连接符​​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4629" y="58735"/>
            <a:ext cx="6342743" cy="3561284"/>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5202767"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8" name="矩形 7"/>
          <p:cNvSpPr/>
          <p:nvPr userDrawn="1"/>
        </p:nvSpPr>
        <p:spPr>
          <a:xfrm>
            <a:off x="0" y="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过渡页">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12192002" cy="6858000"/>
            <a:chOff x="-1" y="0"/>
            <a:chExt cx="12192002" cy="6858000"/>
          </a:xfrm>
        </p:grpSpPr>
        <p:cxnSp>
          <p:nvCxnSpPr>
            <p:cNvPr id="8" name="直接连接符​​(S)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接连接符​​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接连接符​​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接连接符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接连接符​​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a:prstGeom prst="rect">
            <a:avLst/>
          </a:prstGeo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1295400" y="5431536"/>
            <a:ext cx="9601200" cy="457200"/>
          </a:xfrm>
          <a:prstGeom prst="rect">
            <a:avLst/>
          </a:prstGeo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编辑母版文本样式</a:t>
            </a:r>
          </a:p>
        </p:txBody>
      </p:sp>
      <p:cxnSp>
        <p:nvCxnSpPr>
          <p:cNvPr id="58" name="直接连接符​​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12192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913152" y="571500"/>
            <a:ext cx="3657600" cy="2197100"/>
          </a:xfrm>
          <a:prstGeom prst="rect">
            <a:avLst/>
          </a:prstGeo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a:xfrm>
            <a:off x="543197" y="571500"/>
            <a:ext cx="6217920" cy="5715000"/>
          </a:xfrm>
          <a:prstGeom prst="rect">
            <a:avLst/>
          </a:prstGeom>
        </p:spPr>
        <p:txBody>
          <a:bodyPr rtlCol="0">
            <a:normAutofit/>
          </a:bodyPr>
          <a:lstStyle>
            <a:lvl1pPr>
              <a:defRPr sz="2000" baseline="0">
                <a:latin typeface="DejaVu Sans Mono" panose="020B0609030804020204" pitchFamily="49" charset="0"/>
                <a:ea typeface="微软雅黑" panose="020B0503020204020204" pitchFamily="34" charset="-122"/>
              </a:defRPr>
            </a:lvl1pPr>
            <a:lvl2pPr>
              <a:defRPr sz="1800" baseline="0">
                <a:latin typeface="DejaVu Sans Mono" panose="020B0609030804020204" pitchFamily="49" charset="0"/>
                <a:ea typeface="微软雅黑" panose="020B0503020204020204" pitchFamily="34" charset="-122"/>
              </a:defRPr>
            </a:lvl2pPr>
            <a:lvl3pPr>
              <a:defRPr sz="1600" baseline="0">
                <a:latin typeface="DejaVu Sans Mono" panose="020B0609030804020204" pitchFamily="49" charset="0"/>
                <a:ea typeface="微软雅黑" panose="020B0503020204020204" pitchFamily="34" charset="-122"/>
              </a:defRPr>
            </a:lvl3pPr>
            <a:lvl4pPr>
              <a:defRPr sz="1400" baseline="0">
                <a:latin typeface="DejaVu Sans Mono" panose="020B0609030804020204" pitchFamily="49" charset="0"/>
                <a:ea typeface="微软雅黑" panose="020B0503020204020204" pitchFamily="34" charset="-122"/>
              </a:defRPr>
            </a:lvl4pPr>
            <a:lvl5pPr>
              <a:defRPr sz="1400" baseline="0">
                <a:latin typeface="DejaVu Sans Mono" panose="020B0609030804020204" pitchFamily="49" charset="0"/>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hasCustomPrompt="1"/>
          </p:nvPr>
        </p:nvSpPr>
        <p:spPr>
          <a:xfrm>
            <a:off x="7913152" y="2995012"/>
            <a:ext cx="3657600" cy="2285950"/>
          </a:xfrm>
          <a:prstGeom prst="rect">
            <a:avLst/>
          </a:prstGeom>
        </p:spPr>
        <p:txBody>
          <a:bodyPr rtlCol="0">
            <a:normAutofit/>
          </a:bodyPr>
          <a:lstStyle>
            <a:lvl1pPr marL="0" indent="0">
              <a:spcBef>
                <a:spcPts val="1200"/>
              </a:spcBef>
              <a:buNone/>
              <a:defRPr sz="16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cxnSp>
        <p:nvCxnSpPr>
          <p:cNvPr id="60" name="直接连接符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609601" y="6289679"/>
            <a:ext cx="6128030"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8992717" y="6289679"/>
            <a:ext cx="1267271"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t>2020年4月18日</a:t>
            </a:fld>
            <a:endParaRPr lang="zh-CN" altLang="en-US" dirty="0"/>
          </a:p>
        </p:txBody>
      </p:sp>
      <p:sp>
        <p:nvSpPr>
          <p:cNvPr id="8" name="幻灯片编号占位符 7"/>
          <p:cNvSpPr>
            <a:spLocks noGrp="1"/>
          </p:cNvSpPr>
          <p:nvPr>
            <p:ph type="sldNum" sz="quarter" idx="12"/>
          </p:nvPr>
        </p:nvSpPr>
        <p:spPr>
          <a:xfrm>
            <a:off x="10665311" y="6289679"/>
            <a:ext cx="918882"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10970684" cy="1143000"/>
          </a:xfr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12192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antian1029@uestc.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4.xml"/><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3" Type="http://schemas.openxmlformats.org/officeDocument/2006/relationships/hyperlink" Target="http://wiki.mbalib.com/wiki/Image:%E5%96%B7%E6%B3%89%E6%A8%A1%E5%9E%8B2.jp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mailto:lantian1029@uestc.edu.cn"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zh-CN" altLang="en-US" sz="8800" dirty="0">
                <a:solidFill>
                  <a:schemeClr val="tx1">
                    <a:lumMod val="90000"/>
                    <a:lumOff val="10000"/>
                  </a:schemeClr>
                </a:solidFill>
                <a:latin typeface="+mn-lt"/>
                <a:ea typeface="+mn-ea"/>
                <a:cs typeface="+mn-ea"/>
                <a:sym typeface="+mn-lt"/>
              </a:rPr>
              <a:t>软件过程概念</a:t>
            </a:r>
          </a:p>
        </p:txBody>
      </p:sp>
      <p:sp>
        <p:nvSpPr>
          <p:cNvPr id="10" name="副标题 9"/>
          <p:cNvSpPr>
            <a:spLocks noGrp="1"/>
          </p:cNvSpPr>
          <p:nvPr>
            <p:ph type="subTitle" idx="1"/>
          </p:nvPr>
        </p:nvSpPr>
        <p:spPr>
          <a:xfrm>
            <a:off x="1293845" y="5483364"/>
            <a:ext cx="9604310" cy="457200"/>
          </a:xfrm>
        </p:spPr>
        <p:txBody>
          <a:bodyPr>
            <a:normAutofit/>
          </a:bodyPr>
          <a:lstStyle/>
          <a:p>
            <a:pPr algn="ctr">
              <a:lnSpc>
                <a:spcPct val="80000"/>
              </a:lnSpc>
              <a:buClrTx/>
              <a:defRPr/>
            </a:pPr>
            <a:r>
              <a:rPr lang="zh-CN" altLang="en-US" b="1" dirty="0">
                <a:latin typeface="+mn-lt"/>
                <a:ea typeface="+mn-ea"/>
                <a:cs typeface="+mn-ea"/>
                <a:sym typeface="+mn-lt"/>
              </a:rPr>
              <a:t>授课教师</a:t>
            </a:r>
            <a:r>
              <a:rPr lang="zh-CN" altLang="en-US" b="1" dirty="0" smtClean="0">
                <a:latin typeface="+mn-lt"/>
                <a:ea typeface="+mn-ea"/>
                <a:cs typeface="+mn-ea"/>
                <a:sym typeface="+mn-lt"/>
              </a:rPr>
              <a:t>：</a:t>
            </a:r>
            <a:r>
              <a:rPr lang="en-US" altLang="zh-CN" b="1" dirty="0" smtClean="0">
                <a:latin typeface="+mn-lt"/>
                <a:ea typeface="+mn-ea"/>
                <a:cs typeface="+mn-ea"/>
                <a:sym typeface="+mn-lt"/>
              </a:rPr>
              <a:t>XX</a:t>
            </a:r>
            <a:r>
              <a:rPr lang="zh-CN" altLang="en-US" b="1" dirty="0" smtClean="0">
                <a:latin typeface="+mn-lt"/>
                <a:ea typeface="+mn-ea"/>
                <a:cs typeface="+mn-ea"/>
                <a:sym typeface="+mn-lt"/>
              </a:rPr>
              <a:t>     </a:t>
            </a:r>
            <a:r>
              <a:rPr lang="zh-CN" altLang="en-US" b="1" dirty="0">
                <a:latin typeface="+mn-lt"/>
                <a:ea typeface="+mn-ea"/>
                <a:cs typeface="+mn-ea"/>
                <a:sym typeface="+mn-lt"/>
              </a:rPr>
              <a:t>电子邮箱</a:t>
            </a:r>
            <a:r>
              <a:rPr lang="zh-CN" altLang="en-US" b="1" dirty="0" smtClean="0">
                <a:latin typeface="+mn-lt"/>
                <a:ea typeface="+mn-ea"/>
                <a:cs typeface="+mn-ea"/>
                <a:sym typeface="+mn-lt"/>
              </a:rPr>
              <a:t>：</a:t>
            </a:r>
            <a:r>
              <a:rPr lang="en-US" altLang="zh-CN" b="1" dirty="0" smtClean="0">
                <a:latin typeface="+mn-lt"/>
                <a:ea typeface="+mn-ea"/>
                <a:cs typeface="+mn-ea"/>
                <a:sym typeface="+mn-lt"/>
                <a:hlinkClick r:id="rId3"/>
              </a:rPr>
              <a:t>XX@uestc.edu.cn</a:t>
            </a:r>
            <a:endParaRPr lang="zh-CN" altLang="en-US"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瀑布模型（Waterfall model）</a:t>
            </a:r>
          </a:p>
        </p:txBody>
      </p:sp>
      <p:sp>
        <p:nvSpPr>
          <p:cNvPr id="29699" name="圆角矩形 4"/>
          <p:cNvSpPr/>
          <p:nvPr/>
        </p:nvSpPr>
        <p:spPr>
          <a:xfrm>
            <a:off x="1933575" y="1036320"/>
            <a:ext cx="1449388"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可行性研究</a:t>
            </a:r>
          </a:p>
        </p:txBody>
      </p:sp>
      <p:sp>
        <p:nvSpPr>
          <p:cNvPr id="29700" name="圆角矩形 5"/>
          <p:cNvSpPr/>
          <p:nvPr/>
        </p:nvSpPr>
        <p:spPr>
          <a:xfrm>
            <a:off x="3000375" y="1569720"/>
            <a:ext cx="1203325"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需求分析</a:t>
            </a:r>
          </a:p>
        </p:txBody>
      </p:sp>
      <p:sp>
        <p:nvSpPr>
          <p:cNvPr id="29701" name="圆角矩形 6"/>
          <p:cNvSpPr/>
          <p:nvPr/>
        </p:nvSpPr>
        <p:spPr>
          <a:xfrm>
            <a:off x="3838575" y="2103120"/>
            <a:ext cx="1182688"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总体设计</a:t>
            </a:r>
          </a:p>
        </p:txBody>
      </p:sp>
      <p:sp>
        <p:nvSpPr>
          <p:cNvPr id="29702" name="圆角矩形 7"/>
          <p:cNvSpPr/>
          <p:nvPr/>
        </p:nvSpPr>
        <p:spPr>
          <a:xfrm>
            <a:off x="4600575" y="2636520"/>
            <a:ext cx="1338263"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详细设计</a:t>
            </a:r>
          </a:p>
        </p:txBody>
      </p:sp>
      <p:sp>
        <p:nvSpPr>
          <p:cNvPr id="29703" name="圆角矩形 8"/>
          <p:cNvSpPr/>
          <p:nvPr/>
        </p:nvSpPr>
        <p:spPr>
          <a:xfrm>
            <a:off x="5514975" y="3169920"/>
            <a:ext cx="12954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编码</a:t>
            </a:r>
          </a:p>
        </p:txBody>
      </p:sp>
      <p:sp>
        <p:nvSpPr>
          <p:cNvPr id="29704" name="圆角矩形 9"/>
          <p:cNvSpPr/>
          <p:nvPr/>
        </p:nvSpPr>
        <p:spPr>
          <a:xfrm>
            <a:off x="7178040" y="4312920"/>
            <a:ext cx="13335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系统测试</a:t>
            </a:r>
          </a:p>
        </p:txBody>
      </p:sp>
      <p:sp>
        <p:nvSpPr>
          <p:cNvPr id="29705" name="圆角矩形 10"/>
          <p:cNvSpPr/>
          <p:nvPr/>
        </p:nvSpPr>
        <p:spPr>
          <a:xfrm>
            <a:off x="8016240" y="4922520"/>
            <a:ext cx="13716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验收测试</a:t>
            </a:r>
          </a:p>
        </p:txBody>
      </p:sp>
      <p:cxnSp>
        <p:nvCxnSpPr>
          <p:cNvPr id="29706" name="肘形连接符 79"/>
          <p:cNvCxnSpPr>
            <a:stCxn id="29699" idx="3"/>
            <a:endCxn id="29700" idx="0"/>
          </p:cNvCxnSpPr>
          <p:nvPr/>
        </p:nvCxnSpPr>
        <p:spPr>
          <a:xfrm>
            <a:off x="3383280" y="1264920"/>
            <a:ext cx="21907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7" name="肘形连接符 90"/>
          <p:cNvCxnSpPr>
            <a:stCxn id="29700" idx="3"/>
            <a:endCxn id="29701" idx="0"/>
          </p:cNvCxnSpPr>
          <p:nvPr/>
        </p:nvCxnSpPr>
        <p:spPr>
          <a:xfrm>
            <a:off x="4203700" y="1798320"/>
            <a:ext cx="22669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8" name="肘形连接符 92"/>
          <p:cNvCxnSpPr>
            <a:stCxn id="29701" idx="3"/>
            <a:endCxn id="29702" idx="0"/>
          </p:cNvCxnSpPr>
          <p:nvPr/>
        </p:nvCxnSpPr>
        <p:spPr>
          <a:xfrm>
            <a:off x="5021580" y="2331720"/>
            <a:ext cx="24828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9" name="肘形连接符 100"/>
          <p:cNvCxnSpPr>
            <a:stCxn id="29702" idx="3"/>
            <a:endCxn id="29703" idx="0"/>
          </p:cNvCxnSpPr>
          <p:nvPr/>
        </p:nvCxnSpPr>
        <p:spPr>
          <a:xfrm>
            <a:off x="5939155" y="2865120"/>
            <a:ext cx="223520"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10" name="肘形连接符 105"/>
          <p:cNvCxnSpPr>
            <a:stCxn id="29703" idx="3"/>
            <a:endCxn id="29714" idx="0"/>
          </p:cNvCxnSpPr>
          <p:nvPr/>
        </p:nvCxnSpPr>
        <p:spPr>
          <a:xfrm>
            <a:off x="6810375" y="3398520"/>
            <a:ext cx="190500"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11" name="肘形连接符 107"/>
          <p:cNvCxnSpPr>
            <a:stCxn id="29704" idx="3"/>
            <a:endCxn id="29705" idx="0"/>
          </p:cNvCxnSpPr>
          <p:nvPr/>
        </p:nvCxnSpPr>
        <p:spPr>
          <a:xfrm>
            <a:off x="8526780" y="4541520"/>
            <a:ext cx="190500"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29712" name="圆角矩形 121"/>
          <p:cNvSpPr/>
          <p:nvPr/>
        </p:nvSpPr>
        <p:spPr>
          <a:xfrm>
            <a:off x="8854440" y="5532120"/>
            <a:ext cx="15240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运行与维护</a:t>
            </a:r>
          </a:p>
        </p:txBody>
      </p:sp>
      <p:cxnSp>
        <p:nvCxnSpPr>
          <p:cNvPr id="29713" name="肘形连接符 122"/>
          <p:cNvCxnSpPr>
            <a:stCxn id="29705" idx="3"/>
            <a:endCxn id="29712" idx="0"/>
          </p:cNvCxnSpPr>
          <p:nvPr/>
        </p:nvCxnSpPr>
        <p:spPr>
          <a:xfrm>
            <a:off x="9403080" y="5151120"/>
            <a:ext cx="228600"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29714" name="圆角矩形 124"/>
          <p:cNvSpPr/>
          <p:nvPr/>
        </p:nvSpPr>
        <p:spPr>
          <a:xfrm>
            <a:off x="6276975" y="3703320"/>
            <a:ext cx="14478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单元测试</a:t>
            </a:r>
          </a:p>
        </p:txBody>
      </p:sp>
      <p:cxnSp>
        <p:nvCxnSpPr>
          <p:cNvPr id="29715" name="肘形连接符 132"/>
          <p:cNvCxnSpPr>
            <a:stCxn id="29714" idx="3"/>
            <a:endCxn id="29704" idx="0"/>
          </p:cNvCxnSpPr>
          <p:nvPr/>
        </p:nvCxnSpPr>
        <p:spPr>
          <a:xfrm>
            <a:off x="7724775" y="3931920"/>
            <a:ext cx="120015"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5" name="任意多边形 4"/>
          <p:cNvSpPr/>
          <p:nvPr/>
        </p:nvSpPr>
        <p:spPr>
          <a:xfrm>
            <a:off x="7495540" y="647065"/>
            <a:ext cx="3693160" cy="92265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eaLnBrk="1" hangingPunct="1">
              <a:lnSpc>
                <a:spcPct val="110000"/>
              </a:lnSpc>
              <a:buFont typeface="Arial" panose="020B0604020202020204" pitchFamily="34" charset="0"/>
              <a:buChar char="•"/>
            </a:pPr>
            <a:r>
              <a:rPr lang="zh-CN" altLang="en-US" sz="2000" dirty="0">
                <a:latin typeface="+mn-ea"/>
                <a:cs typeface="+mn-ea"/>
                <a:sym typeface="+mn-ea"/>
              </a:rPr>
              <a:t>Winston Royce1970年提出</a:t>
            </a:r>
            <a:endParaRPr lang="en-US" altLang="zh-CN" sz="2000" dirty="0">
              <a:latin typeface="+mn-ea"/>
              <a:cs typeface="+mn-ea"/>
            </a:endParaRPr>
          </a:p>
          <a:p>
            <a:pPr marL="285750" indent="-285750" eaLnBrk="1" hangingPunct="1">
              <a:lnSpc>
                <a:spcPct val="110000"/>
              </a:lnSpc>
              <a:buFont typeface="Arial" panose="020B0604020202020204" pitchFamily="34" charset="0"/>
              <a:buChar char="•"/>
            </a:pPr>
            <a:r>
              <a:rPr lang="zh-CN" altLang="en-US" sz="2000" dirty="0">
                <a:solidFill>
                  <a:srgbClr val="FF0000"/>
                </a:solidFill>
                <a:latin typeface="+mn-ea"/>
                <a:cs typeface="+mn-ea"/>
                <a:sym typeface="+mn-ea"/>
              </a:rPr>
              <a:t>第一个</a:t>
            </a:r>
            <a:r>
              <a:rPr lang="zh-CN" altLang="en-US" sz="2000" dirty="0">
                <a:latin typeface="+mn-ea"/>
                <a:cs typeface="+mn-ea"/>
                <a:sym typeface="+mn-ea"/>
              </a:rPr>
              <a:t>软件过程模型</a:t>
            </a:r>
            <a:endParaRPr kumimoji="0" lang="zh-CN" altLang="en-US" sz="2000" kern="1200" dirty="0">
              <a:solidFill>
                <a:srgbClr val="FF0000"/>
              </a:solidFill>
              <a:effectLst/>
              <a:latin typeface="+mn-ea"/>
              <a:cs typeface="+mn-ea"/>
              <a:sym typeface="+mn-ea"/>
            </a:endParaRPr>
          </a:p>
        </p:txBody>
      </p:sp>
      <p:sp>
        <p:nvSpPr>
          <p:cNvPr id="10" name="任意多边形 9"/>
          <p:cNvSpPr/>
          <p:nvPr/>
        </p:nvSpPr>
        <p:spPr>
          <a:xfrm>
            <a:off x="8526780" y="1722120"/>
            <a:ext cx="2647950" cy="2146300"/>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algn="l">
              <a:lnSpc>
                <a:spcPct val="120000"/>
              </a:lnSpc>
            </a:pPr>
            <a:r>
              <a:rPr lang="zh-CN" altLang="en-US" sz="2000" dirty="0">
                <a:latin typeface="宋体" panose="02010600030101010101" pitchFamily="2" charset="-122"/>
                <a:sym typeface="+mn-ea"/>
              </a:rPr>
              <a:t>规定了各项软件工程活动，以及它们自上而下，相互衔接的固定次序，如同瀑布流水，逐级下落</a:t>
            </a:r>
            <a:endParaRPr kumimoji="0" lang="zh-CN" altLang="en-US" sz="2000" kern="1200" dirty="0">
              <a:effectLst/>
              <a:latin typeface="宋体" panose="02010600030101010101" pitchFamily="2" charset="-122"/>
              <a:ea typeface="+mn-ea"/>
              <a:cs typeface="+mn-ea"/>
              <a:sym typeface="+mn-ea"/>
            </a:endParaRPr>
          </a:p>
        </p:txBody>
      </p:sp>
      <p:sp>
        <p:nvSpPr>
          <p:cNvPr id="4" name="任意多边形 3"/>
          <p:cNvSpPr/>
          <p:nvPr/>
        </p:nvSpPr>
        <p:spPr>
          <a:xfrm>
            <a:off x="1187450" y="4316095"/>
            <a:ext cx="3693160" cy="121602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eaLnBrk="1" hangingPunct="1">
              <a:lnSpc>
                <a:spcPct val="110000"/>
              </a:lnSpc>
              <a:buFont typeface="Arial" panose="020B0604020202020204" pitchFamily="34" charset="0"/>
              <a:buChar char="•"/>
            </a:pPr>
            <a:r>
              <a:rPr lang="zh-CN" altLang="en-US" sz="2000" dirty="0">
                <a:solidFill>
                  <a:schemeClr val="tx1"/>
                </a:solidFill>
                <a:latin typeface="+mn-ea"/>
                <a:cs typeface="+mn-ea"/>
                <a:sym typeface="+mn-ea"/>
              </a:rPr>
              <a:t>软件开发过程与软件生命周期一致</a:t>
            </a:r>
            <a:endParaRPr lang="zh-CN" altLang="en-US" sz="2000" dirty="0">
              <a:solidFill>
                <a:srgbClr val="FF0000"/>
              </a:solidFill>
              <a:latin typeface="+mn-ea"/>
              <a:cs typeface="+mn-ea"/>
              <a:sym typeface="+mn-ea"/>
            </a:endParaRPr>
          </a:p>
          <a:p>
            <a:pPr marL="285750" indent="-285750" eaLnBrk="1" hangingPunct="1">
              <a:lnSpc>
                <a:spcPct val="110000"/>
              </a:lnSpc>
              <a:buFont typeface="Arial" panose="020B0604020202020204" pitchFamily="34" charset="0"/>
              <a:buChar char="•"/>
            </a:pPr>
            <a:r>
              <a:rPr lang="zh-CN" altLang="en-US" sz="2000" dirty="0">
                <a:latin typeface="+mn-ea"/>
                <a:cs typeface="+mn-ea"/>
                <a:sym typeface="+mn-ea"/>
              </a:rPr>
              <a:t>也称</a:t>
            </a:r>
            <a:r>
              <a:rPr lang="zh-CN" altLang="en-US" sz="2000" dirty="0">
                <a:solidFill>
                  <a:srgbClr val="FF0000"/>
                </a:solidFill>
                <a:latin typeface="+mn-ea"/>
                <a:cs typeface="+mn-ea"/>
                <a:sym typeface="+mn-ea"/>
              </a:rPr>
              <a:t>经典生命周期模型</a:t>
            </a:r>
            <a:endParaRPr kumimoji="0" lang="zh-CN" altLang="en-US" sz="2000" kern="1200" dirty="0">
              <a:solidFill>
                <a:srgbClr val="FF0000"/>
              </a:solidFill>
              <a:effectLst/>
              <a:latin typeface="+mn-ea"/>
              <a:cs typeface="+mn-ea"/>
              <a:sym typeface="+mn-ea"/>
            </a:endParaRPr>
          </a:p>
        </p:txBody>
      </p:sp>
    </p:spTree>
    <p:extLst>
      <p:ext uri="{BB962C8B-B14F-4D97-AF65-F5344CB8AC3E}">
        <p14:creationId xmlns:p14="http://schemas.microsoft.com/office/powerpoint/2010/main" val="332788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29706"/>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70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29707"/>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701"/>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29708"/>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7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Par">
                                  <p:stCondLst>
                                    <p:cond delay="100"/>
                                  </p:stCondLst>
                                  <p:childTnLst>
                                    <p:set>
                                      <p:cBhvr>
                                        <p:cTn id="28" dur="1" fill="hold">
                                          <p:stCondLst>
                                            <p:cond delay="0"/>
                                          </p:stCondLst>
                                        </p:cTn>
                                        <p:tgtEl>
                                          <p:spTgt spid="29709"/>
                                        </p:tgtEl>
                                        <p:attrNameLst>
                                          <p:attrName>style.visibility</p:attrName>
                                        </p:attrNameLst>
                                      </p:cBhvr>
                                      <p:to>
                                        <p:strVal val="visible"/>
                                      </p:to>
                                    </p:set>
                                  </p:childTnLst>
                                </p:cTn>
                              </p:par>
                            </p:childTnLst>
                          </p:cTn>
                        </p:par>
                        <p:par>
                          <p:cTn id="29" fill="hold">
                            <p:stCondLst>
                              <p:cond delay="100"/>
                            </p:stCondLst>
                            <p:childTnLst>
                              <p:par>
                                <p:cTn id="30" presetID="1" presetClass="entr" presetSubtype="0" fill="hold" grpId="0" nodeType="afterEffect">
                                  <p:stCondLst>
                                    <p:cond delay="100"/>
                                  </p:stCondLst>
                                  <p:childTnLst>
                                    <p:set>
                                      <p:cBhvr>
                                        <p:cTn id="31" dur="1" fill="hold">
                                          <p:stCondLst>
                                            <p:cond delay="0"/>
                                          </p:stCondLst>
                                        </p:cTn>
                                        <p:tgtEl>
                                          <p:spTgt spid="29703"/>
                                        </p:tgtEl>
                                        <p:attrNameLst>
                                          <p:attrName>style.visibility</p:attrName>
                                        </p:attrNameLst>
                                      </p:cBhvr>
                                      <p:to>
                                        <p:strVal val="visible"/>
                                      </p:to>
                                    </p:set>
                                  </p:childTnLst>
                                </p:cTn>
                              </p:par>
                            </p:childTnLst>
                          </p:cTn>
                        </p:par>
                        <p:par>
                          <p:cTn id="32" fill="hold">
                            <p:stCondLst>
                              <p:cond delay="200"/>
                            </p:stCondLst>
                            <p:childTnLst>
                              <p:par>
                                <p:cTn id="33" presetID="1" presetClass="entr" presetSubtype="0" fill="hold" nodeType="afterEffect">
                                  <p:stCondLst>
                                    <p:cond delay="100"/>
                                  </p:stCondLst>
                                  <p:childTnLst>
                                    <p:set>
                                      <p:cBhvr>
                                        <p:cTn id="34" dur="1" fill="hold">
                                          <p:stCondLst>
                                            <p:cond delay="0"/>
                                          </p:stCondLst>
                                        </p:cTn>
                                        <p:tgtEl>
                                          <p:spTgt spid="29710"/>
                                        </p:tgtEl>
                                        <p:attrNameLst>
                                          <p:attrName>style.visibility</p:attrName>
                                        </p:attrNameLst>
                                      </p:cBhvr>
                                      <p:to>
                                        <p:strVal val="visible"/>
                                      </p:to>
                                    </p:set>
                                  </p:childTnLst>
                                </p:cTn>
                              </p:par>
                            </p:childTnLst>
                          </p:cTn>
                        </p:par>
                        <p:par>
                          <p:cTn id="35" fill="hold">
                            <p:stCondLst>
                              <p:cond delay="300"/>
                            </p:stCondLst>
                            <p:childTnLst>
                              <p:par>
                                <p:cTn id="36" presetID="1" presetClass="entr" presetSubtype="0" fill="hold" grpId="0" nodeType="afterEffect">
                                  <p:stCondLst>
                                    <p:cond delay="100"/>
                                  </p:stCondLst>
                                  <p:childTnLst>
                                    <p:set>
                                      <p:cBhvr>
                                        <p:cTn id="37" dur="1" fill="hold">
                                          <p:stCondLst>
                                            <p:cond delay="0"/>
                                          </p:stCondLst>
                                        </p:cTn>
                                        <p:tgtEl>
                                          <p:spTgt spid="29714"/>
                                        </p:tgtEl>
                                        <p:attrNameLst>
                                          <p:attrName>style.visibility</p:attrName>
                                        </p:attrNameLst>
                                      </p:cBhvr>
                                      <p:to>
                                        <p:strVal val="visible"/>
                                      </p:to>
                                    </p:set>
                                  </p:childTnLst>
                                </p:cTn>
                              </p:par>
                            </p:childTnLst>
                          </p:cTn>
                        </p:par>
                        <p:par>
                          <p:cTn id="38" fill="hold">
                            <p:stCondLst>
                              <p:cond delay="400"/>
                            </p:stCondLst>
                            <p:childTnLst>
                              <p:par>
                                <p:cTn id="39" presetID="1" presetClass="entr" presetSubtype="0" fill="hold" nodeType="afterEffect">
                                  <p:stCondLst>
                                    <p:cond delay="100"/>
                                  </p:stCondLst>
                                  <p:childTnLst>
                                    <p:set>
                                      <p:cBhvr>
                                        <p:cTn id="40" dur="1" fill="hold">
                                          <p:stCondLst>
                                            <p:cond delay="0"/>
                                          </p:stCondLst>
                                        </p:cTn>
                                        <p:tgtEl>
                                          <p:spTgt spid="29715"/>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100"/>
                                  </p:stCondLst>
                                  <p:childTnLst>
                                    <p:set>
                                      <p:cBhvr>
                                        <p:cTn id="43" dur="1" fill="hold">
                                          <p:stCondLst>
                                            <p:cond delay="0"/>
                                          </p:stCondLst>
                                        </p:cTn>
                                        <p:tgtEl>
                                          <p:spTgt spid="29704"/>
                                        </p:tgtEl>
                                        <p:attrNameLst>
                                          <p:attrName>style.visibility</p:attrName>
                                        </p:attrNameLst>
                                      </p:cBhvr>
                                      <p:to>
                                        <p:strVal val="visible"/>
                                      </p:to>
                                    </p:set>
                                  </p:childTnLst>
                                </p:cTn>
                              </p:par>
                            </p:childTnLst>
                          </p:cTn>
                        </p:par>
                        <p:par>
                          <p:cTn id="44" fill="hold">
                            <p:stCondLst>
                              <p:cond delay="600"/>
                            </p:stCondLst>
                            <p:childTnLst>
                              <p:par>
                                <p:cTn id="45" presetID="1" presetClass="entr" presetSubtype="0" fill="hold" nodeType="afterEffect">
                                  <p:stCondLst>
                                    <p:cond delay="100"/>
                                  </p:stCondLst>
                                  <p:childTnLst>
                                    <p:set>
                                      <p:cBhvr>
                                        <p:cTn id="46" dur="1" fill="hold">
                                          <p:stCondLst>
                                            <p:cond delay="0"/>
                                          </p:stCondLst>
                                        </p:cTn>
                                        <p:tgtEl>
                                          <p:spTgt spid="29711"/>
                                        </p:tgtEl>
                                        <p:attrNameLst>
                                          <p:attrName>style.visibility</p:attrName>
                                        </p:attrNameLst>
                                      </p:cBhvr>
                                      <p:to>
                                        <p:strVal val="visible"/>
                                      </p:to>
                                    </p:set>
                                  </p:childTnLst>
                                </p:cTn>
                              </p:par>
                            </p:childTnLst>
                          </p:cTn>
                        </p:par>
                        <p:par>
                          <p:cTn id="47" fill="hold">
                            <p:stCondLst>
                              <p:cond delay="700"/>
                            </p:stCondLst>
                            <p:childTnLst>
                              <p:par>
                                <p:cTn id="48" presetID="1" presetClass="entr" presetSubtype="0" fill="hold" grpId="0" nodeType="afterEffect">
                                  <p:stCondLst>
                                    <p:cond delay="100"/>
                                  </p:stCondLst>
                                  <p:childTnLst>
                                    <p:set>
                                      <p:cBhvr>
                                        <p:cTn id="49" dur="1" fill="hold">
                                          <p:stCondLst>
                                            <p:cond delay="0"/>
                                          </p:stCondLst>
                                        </p:cTn>
                                        <p:tgtEl>
                                          <p:spTgt spid="29705"/>
                                        </p:tgtEl>
                                        <p:attrNameLst>
                                          <p:attrName>style.visibility</p:attrName>
                                        </p:attrNameLst>
                                      </p:cBhvr>
                                      <p:to>
                                        <p:strVal val="visible"/>
                                      </p:to>
                                    </p:set>
                                  </p:childTnLst>
                                </p:cTn>
                              </p:par>
                            </p:childTnLst>
                          </p:cTn>
                        </p:par>
                        <p:par>
                          <p:cTn id="50" fill="hold">
                            <p:stCondLst>
                              <p:cond delay="800"/>
                            </p:stCondLst>
                            <p:childTnLst>
                              <p:par>
                                <p:cTn id="51" presetID="1" presetClass="entr" presetSubtype="0" fill="hold" nodeType="afterEffect">
                                  <p:stCondLst>
                                    <p:cond delay="100"/>
                                  </p:stCondLst>
                                  <p:childTnLst>
                                    <p:set>
                                      <p:cBhvr>
                                        <p:cTn id="52" dur="1" fill="hold">
                                          <p:stCondLst>
                                            <p:cond delay="0"/>
                                          </p:stCondLst>
                                        </p:cTn>
                                        <p:tgtEl>
                                          <p:spTgt spid="29713"/>
                                        </p:tgtEl>
                                        <p:attrNameLst>
                                          <p:attrName>style.visibility</p:attrName>
                                        </p:attrNameLst>
                                      </p:cBhvr>
                                      <p:to>
                                        <p:strVal val="visible"/>
                                      </p:to>
                                    </p:set>
                                  </p:childTnLst>
                                </p:cTn>
                              </p:par>
                            </p:childTnLst>
                          </p:cTn>
                        </p:par>
                        <p:par>
                          <p:cTn id="53" fill="hold">
                            <p:stCondLst>
                              <p:cond delay="900"/>
                            </p:stCondLst>
                            <p:childTnLst>
                              <p:par>
                                <p:cTn id="54" presetID="1" presetClass="entr" presetSubtype="0" fill="hold" grpId="0" nodeType="afterEffect">
                                  <p:stCondLst>
                                    <p:cond delay="100"/>
                                  </p:stCondLst>
                                  <p:childTnLst>
                                    <p:set>
                                      <p:cBhvr>
                                        <p:cTn id="55" dur="1" fill="hold">
                                          <p:stCondLst>
                                            <p:cond delay="0"/>
                                          </p:stCondLst>
                                        </p:cTn>
                                        <p:tgtEl>
                                          <p:spTgt spid="2971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P spid="29702" grpId="0" animBg="1"/>
      <p:bldP spid="29703" grpId="0" animBg="1"/>
      <p:bldP spid="29704" grpId="0" animBg="1"/>
      <p:bldP spid="29705" grpId="0" animBg="1"/>
      <p:bldP spid="29712" grpId="0" animBg="1"/>
      <p:bldP spid="29714" grpId="0" animBg="1"/>
      <p:bldP spid="10" grpId="0" bldLvl="0" animBg="1"/>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瀑布模型（Waterfall model）</a:t>
            </a:r>
          </a:p>
        </p:txBody>
      </p:sp>
      <p:sp>
        <p:nvSpPr>
          <p:cNvPr id="29699" name="圆角矩形 4"/>
          <p:cNvSpPr/>
          <p:nvPr/>
        </p:nvSpPr>
        <p:spPr>
          <a:xfrm>
            <a:off x="1844040" y="1036320"/>
            <a:ext cx="1449388"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可行性研究</a:t>
            </a:r>
          </a:p>
        </p:txBody>
      </p:sp>
      <p:sp>
        <p:nvSpPr>
          <p:cNvPr id="29700" name="圆角矩形 5"/>
          <p:cNvSpPr/>
          <p:nvPr/>
        </p:nvSpPr>
        <p:spPr>
          <a:xfrm>
            <a:off x="2910840" y="1569720"/>
            <a:ext cx="1203325"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需求分析</a:t>
            </a:r>
          </a:p>
        </p:txBody>
      </p:sp>
      <p:sp>
        <p:nvSpPr>
          <p:cNvPr id="29701" name="圆角矩形 6"/>
          <p:cNvSpPr/>
          <p:nvPr/>
        </p:nvSpPr>
        <p:spPr>
          <a:xfrm>
            <a:off x="3749040" y="2103120"/>
            <a:ext cx="1182688"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总体设计</a:t>
            </a:r>
          </a:p>
        </p:txBody>
      </p:sp>
      <p:sp>
        <p:nvSpPr>
          <p:cNvPr id="29702" name="圆角矩形 7"/>
          <p:cNvSpPr/>
          <p:nvPr/>
        </p:nvSpPr>
        <p:spPr>
          <a:xfrm>
            <a:off x="4511040" y="2636520"/>
            <a:ext cx="1338263"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详细设计</a:t>
            </a:r>
          </a:p>
        </p:txBody>
      </p:sp>
      <p:sp>
        <p:nvSpPr>
          <p:cNvPr id="29704" name="圆角矩形 9"/>
          <p:cNvSpPr/>
          <p:nvPr/>
        </p:nvSpPr>
        <p:spPr>
          <a:xfrm>
            <a:off x="7178040" y="4312920"/>
            <a:ext cx="13335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系统测试</a:t>
            </a:r>
          </a:p>
        </p:txBody>
      </p:sp>
      <p:sp>
        <p:nvSpPr>
          <p:cNvPr id="29705" name="圆角矩形 10"/>
          <p:cNvSpPr/>
          <p:nvPr/>
        </p:nvSpPr>
        <p:spPr>
          <a:xfrm>
            <a:off x="8016240" y="4922520"/>
            <a:ext cx="13716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验收测试</a:t>
            </a:r>
          </a:p>
        </p:txBody>
      </p:sp>
      <p:cxnSp>
        <p:nvCxnSpPr>
          <p:cNvPr id="29706" name="肘形连接符 79"/>
          <p:cNvCxnSpPr>
            <a:stCxn id="29699" idx="3"/>
            <a:endCxn id="29700" idx="0"/>
          </p:cNvCxnSpPr>
          <p:nvPr/>
        </p:nvCxnSpPr>
        <p:spPr>
          <a:xfrm>
            <a:off x="3308985" y="1264920"/>
            <a:ext cx="21907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7" name="肘形连接符 90"/>
          <p:cNvCxnSpPr>
            <a:stCxn id="29700" idx="3"/>
            <a:endCxn id="29701" idx="0"/>
          </p:cNvCxnSpPr>
          <p:nvPr/>
        </p:nvCxnSpPr>
        <p:spPr>
          <a:xfrm>
            <a:off x="4129405" y="1798320"/>
            <a:ext cx="22669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8" name="肘形连接符 92"/>
          <p:cNvCxnSpPr>
            <a:stCxn id="29701" idx="3"/>
            <a:endCxn id="29702" idx="0"/>
          </p:cNvCxnSpPr>
          <p:nvPr/>
        </p:nvCxnSpPr>
        <p:spPr>
          <a:xfrm>
            <a:off x="4947285" y="2331720"/>
            <a:ext cx="24828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9" name="肘形连接符 100"/>
          <p:cNvCxnSpPr>
            <a:stCxn id="29702" idx="3"/>
            <a:endCxn id="29703" idx="0"/>
          </p:cNvCxnSpPr>
          <p:nvPr/>
        </p:nvCxnSpPr>
        <p:spPr>
          <a:xfrm>
            <a:off x="5849620" y="2865120"/>
            <a:ext cx="223520"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10" name="肘形连接符 105"/>
          <p:cNvCxnSpPr>
            <a:stCxn id="29703" idx="3"/>
            <a:endCxn id="29714" idx="0"/>
          </p:cNvCxnSpPr>
          <p:nvPr/>
        </p:nvCxnSpPr>
        <p:spPr>
          <a:xfrm>
            <a:off x="6720840" y="3398520"/>
            <a:ext cx="190500"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11" name="肘形连接符 107"/>
          <p:cNvCxnSpPr>
            <a:stCxn id="29704" idx="3"/>
            <a:endCxn id="29705" idx="0"/>
          </p:cNvCxnSpPr>
          <p:nvPr/>
        </p:nvCxnSpPr>
        <p:spPr>
          <a:xfrm>
            <a:off x="8526780" y="4541520"/>
            <a:ext cx="190500"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29712" name="圆角矩形 121"/>
          <p:cNvSpPr/>
          <p:nvPr/>
        </p:nvSpPr>
        <p:spPr>
          <a:xfrm>
            <a:off x="8854440" y="5532120"/>
            <a:ext cx="15240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运行与维护</a:t>
            </a:r>
          </a:p>
        </p:txBody>
      </p:sp>
      <p:cxnSp>
        <p:nvCxnSpPr>
          <p:cNvPr id="29713" name="肘形连接符 122"/>
          <p:cNvCxnSpPr>
            <a:stCxn id="29705" idx="3"/>
            <a:endCxn id="29712" idx="0"/>
          </p:cNvCxnSpPr>
          <p:nvPr/>
        </p:nvCxnSpPr>
        <p:spPr>
          <a:xfrm>
            <a:off x="9403080" y="5151120"/>
            <a:ext cx="228600"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29714" name="圆角矩形 124"/>
          <p:cNvSpPr/>
          <p:nvPr/>
        </p:nvSpPr>
        <p:spPr>
          <a:xfrm>
            <a:off x="6187440" y="3703320"/>
            <a:ext cx="14478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单元测试</a:t>
            </a:r>
          </a:p>
        </p:txBody>
      </p:sp>
      <p:cxnSp>
        <p:nvCxnSpPr>
          <p:cNvPr id="29715" name="肘形连接符 132"/>
          <p:cNvCxnSpPr>
            <a:stCxn id="29714" idx="3"/>
            <a:endCxn id="29704" idx="0"/>
          </p:cNvCxnSpPr>
          <p:nvPr/>
        </p:nvCxnSpPr>
        <p:spPr>
          <a:xfrm>
            <a:off x="7650480" y="3931920"/>
            <a:ext cx="209550"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5" name="任意多边形 4"/>
          <p:cNvSpPr/>
          <p:nvPr/>
        </p:nvSpPr>
        <p:spPr>
          <a:xfrm>
            <a:off x="571500" y="3410585"/>
            <a:ext cx="3939540" cy="1240790"/>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eaLnBrk="1" hangingPunct="1">
              <a:lnSpc>
                <a:spcPct val="110000"/>
              </a:lnSpc>
              <a:buFont typeface="Arial" panose="020B0604020202020204" pitchFamily="34" charset="0"/>
              <a:buChar char="•"/>
            </a:pPr>
            <a:r>
              <a:rPr kumimoji="0" lang="zh-CN" altLang="en-US" sz="2000" kern="1200" dirty="0">
                <a:solidFill>
                  <a:srgbClr val="FF0000"/>
                </a:solidFill>
                <a:effectLst/>
                <a:latin typeface="+mn-ea"/>
                <a:cs typeface="+mn-ea"/>
                <a:sym typeface="+mn-ea"/>
              </a:rPr>
              <a:t>线性模型</a:t>
            </a:r>
            <a:endParaRPr kumimoji="0" lang="zh-CN" altLang="en-US" sz="2000" kern="1200" dirty="0">
              <a:solidFill>
                <a:schemeClr val="tx1"/>
              </a:solidFill>
              <a:effectLst/>
              <a:latin typeface="+mn-ea"/>
              <a:cs typeface="+mn-ea"/>
              <a:sym typeface="+mn-ea"/>
            </a:endParaRPr>
          </a:p>
          <a:p>
            <a:pPr marL="285750" indent="-285750" eaLnBrk="1" hangingPunct="1">
              <a:lnSpc>
                <a:spcPct val="110000"/>
              </a:lnSpc>
              <a:buFont typeface="Arial" panose="020B0604020202020204" pitchFamily="34" charset="0"/>
              <a:buChar char="•"/>
            </a:pPr>
            <a:r>
              <a:rPr kumimoji="0" lang="zh-CN" altLang="en-US" sz="2000" kern="1200" dirty="0">
                <a:solidFill>
                  <a:schemeClr val="tx1"/>
                </a:solidFill>
                <a:effectLst/>
                <a:latin typeface="+mn-ea"/>
                <a:cs typeface="+mn-ea"/>
                <a:sym typeface="+mn-ea"/>
              </a:rPr>
              <a:t>阶段间具有顺序性和依赖性</a:t>
            </a:r>
          </a:p>
          <a:p>
            <a:pPr marL="285750" indent="-285750" eaLnBrk="1" hangingPunct="1">
              <a:lnSpc>
                <a:spcPct val="110000"/>
              </a:lnSpc>
              <a:buFont typeface="Arial" panose="020B0604020202020204" pitchFamily="34" charset="0"/>
              <a:buChar char="•"/>
            </a:pPr>
            <a:r>
              <a:rPr kumimoji="0" lang="zh-CN" altLang="en-US" sz="2000" kern="1200" dirty="0">
                <a:solidFill>
                  <a:srgbClr val="FF0000"/>
                </a:solidFill>
                <a:effectLst/>
                <a:latin typeface="+mn-ea"/>
                <a:cs typeface="+mn-ea"/>
                <a:sym typeface="+mn-ea"/>
              </a:rPr>
              <a:t>推迟实现</a:t>
            </a:r>
            <a:r>
              <a:rPr kumimoji="0" lang="zh-CN" altLang="en-US" sz="2000" kern="1200" dirty="0">
                <a:solidFill>
                  <a:schemeClr val="tx1"/>
                </a:solidFill>
                <a:effectLst/>
                <a:latin typeface="+mn-ea"/>
                <a:cs typeface="+mn-ea"/>
                <a:sym typeface="+mn-ea"/>
              </a:rPr>
              <a:t>的观点</a:t>
            </a:r>
          </a:p>
        </p:txBody>
      </p:sp>
      <p:sp>
        <p:nvSpPr>
          <p:cNvPr id="29703" name="圆角矩形 8"/>
          <p:cNvSpPr/>
          <p:nvPr/>
        </p:nvSpPr>
        <p:spPr>
          <a:xfrm>
            <a:off x="5425440" y="3169920"/>
            <a:ext cx="12954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编码</a:t>
            </a:r>
          </a:p>
        </p:txBody>
      </p:sp>
      <p:sp>
        <p:nvSpPr>
          <p:cNvPr id="3" name="任意多边形 2"/>
          <p:cNvSpPr/>
          <p:nvPr/>
        </p:nvSpPr>
        <p:spPr>
          <a:xfrm>
            <a:off x="7940675" y="668655"/>
            <a:ext cx="3393440" cy="228917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algn="l">
              <a:lnSpc>
                <a:spcPct val="110000"/>
              </a:lnSpc>
              <a:buFont typeface="Arial" panose="020B0604020202020204" pitchFamily="34" charset="0"/>
              <a:buChar char="•"/>
            </a:pPr>
            <a:r>
              <a:rPr kumimoji="0" lang="zh-CN" altLang="en-US" sz="2000" kern="1200" dirty="0">
                <a:effectLst/>
                <a:latin typeface="+mn-lt"/>
                <a:ea typeface="+mn-ea"/>
                <a:cs typeface="+mn-ea"/>
                <a:sym typeface="+mn-lt"/>
              </a:rPr>
              <a:t>是一种使用广泛，以</a:t>
            </a:r>
            <a:r>
              <a:rPr kumimoji="0" lang="zh-CN" altLang="en-US" sz="2000" kern="1200" dirty="0">
                <a:solidFill>
                  <a:srgbClr val="FF0000"/>
                </a:solidFill>
                <a:effectLst/>
                <a:latin typeface="+mn-lt"/>
                <a:ea typeface="+mn-ea"/>
                <a:cs typeface="+mn-ea"/>
                <a:sym typeface="+mn-lt"/>
              </a:rPr>
              <a:t>文档为驱动</a:t>
            </a:r>
            <a:r>
              <a:rPr kumimoji="0" lang="zh-CN" altLang="en-US" sz="2000" kern="1200" dirty="0">
                <a:effectLst/>
                <a:latin typeface="+mn-lt"/>
                <a:ea typeface="+mn-ea"/>
                <a:cs typeface="+mn-ea"/>
                <a:sym typeface="+mn-lt"/>
              </a:rPr>
              <a:t>的模型</a:t>
            </a:r>
          </a:p>
          <a:p>
            <a:pPr marL="285750" indent="-285750" algn="l">
              <a:lnSpc>
                <a:spcPct val="110000"/>
              </a:lnSpc>
              <a:buFont typeface="Arial" panose="020B0604020202020204" pitchFamily="34" charset="0"/>
              <a:buChar char="•"/>
            </a:pPr>
            <a:r>
              <a:rPr lang="zh-CN" altLang="en-US" sz="2000" dirty="0">
                <a:effectLst/>
                <a:cs typeface="+mn-ea"/>
                <a:sym typeface="+mn-lt"/>
              </a:rPr>
              <a:t>每个阶段都有与其相关联的里程碑和可交付产品</a:t>
            </a:r>
          </a:p>
          <a:p>
            <a:pPr marL="285750" indent="-285750" algn="l">
              <a:lnSpc>
                <a:spcPct val="110000"/>
              </a:lnSpc>
              <a:buFont typeface="Arial" panose="020B0604020202020204" pitchFamily="34" charset="0"/>
              <a:buChar char="•"/>
            </a:pPr>
            <a:r>
              <a:rPr lang="zh-CN" altLang="en-US" sz="2000" dirty="0">
                <a:effectLst/>
                <a:cs typeface="+mn-ea"/>
                <a:sym typeface="+mn-lt"/>
              </a:rPr>
              <a:t>每个阶段结束前完成文档审查，及早改正错误</a:t>
            </a:r>
            <a:endParaRPr kumimoji="0" lang="zh-CN" altLang="en-US" sz="2000" kern="1200" dirty="0">
              <a:effectLst/>
              <a:latin typeface="+mn-lt"/>
              <a:ea typeface="+mn-ea"/>
              <a:cs typeface="+mn-ea"/>
              <a:sym typeface="+mn-lt"/>
            </a:endParaRPr>
          </a:p>
        </p:txBody>
      </p:sp>
      <p:sp>
        <p:nvSpPr>
          <p:cNvPr id="4" name="任意多边形 3"/>
          <p:cNvSpPr/>
          <p:nvPr/>
        </p:nvSpPr>
        <p:spPr>
          <a:xfrm>
            <a:off x="571500" y="4846955"/>
            <a:ext cx="3939540" cy="121856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algn="l">
              <a:lnSpc>
                <a:spcPct val="110000"/>
              </a:lnSpc>
              <a:buFont typeface="Arial" panose="020B0604020202020204" pitchFamily="34" charset="0"/>
              <a:buChar char="•"/>
            </a:pPr>
            <a:r>
              <a:rPr kumimoji="0" lang="zh-CN" altLang="en-US" sz="2000" kern="1200" dirty="0">
                <a:effectLst/>
                <a:latin typeface="+mn-lt"/>
                <a:ea typeface="+mn-ea"/>
                <a:cs typeface="+mn-ea"/>
                <a:sym typeface="+mn-lt"/>
              </a:rPr>
              <a:t>一直被用来规范软件开发活动</a:t>
            </a:r>
          </a:p>
          <a:p>
            <a:pPr marL="285750" indent="-285750" algn="l">
              <a:lnSpc>
                <a:spcPct val="110000"/>
              </a:lnSpc>
              <a:buFont typeface="Arial" panose="020B0604020202020204" pitchFamily="34" charset="0"/>
              <a:buChar char="•"/>
            </a:pPr>
            <a:r>
              <a:rPr kumimoji="0" lang="zh-CN" altLang="en-US" sz="2000" kern="1200" dirty="0">
                <a:effectLst/>
                <a:latin typeface="+mn-lt"/>
                <a:ea typeface="+mn-ea"/>
                <a:cs typeface="+mn-ea"/>
                <a:sym typeface="+mn-lt"/>
              </a:rPr>
              <a:t>很多其它模型都是在瀑布模型基础上的改进</a:t>
            </a:r>
          </a:p>
        </p:txBody>
      </p:sp>
    </p:spTree>
    <p:extLst>
      <p:ext uri="{BB962C8B-B14F-4D97-AF65-F5344CB8AC3E}">
        <p14:creationId xmlns:p14="http://schemas.microsoft.com/office/powerpoint/2010/main" val="255022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1000" fill="hold"/>
                                        <p:tgtEl>
                                          <p:spTgt spid="29703"/>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9703" grpId="0" bldLvl="0" animBg="1"/>
      <p:bldP spid="3" grpId="0" bldLvl="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实际（带反馈）的瀑布模型</a:t>
            </a:r>
          </a:p>
        </p:txBody>
      </p:sp>
      <p:sp>
        <p:nvSpPr>
          <p:cNvPr id="10" name="任意多边形 9"/>
          <p:cNvSpPr/>
          <p:nvPr/>
        </p:nvSpPr>
        <p:spPr>
          <a:xfrm>
            <a:off x="1175385" y="3585210"/>
            <a:ext cx="3148330" cy="120078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algn="l">
              <a:lnSpc>
                <a:spcPct val="110000"/>
              </a:lnSpc>
              <a:buFont typeface="Arial" panose="020B0604020202020204" pitchFamily="34" charset="0"/>
              <a:buChar char="•"/>
            </a:pPr>
            <a:r>
              <a:rPr kumimoji="0" lang="zh-CN" altLang="en-US" sz="2000" kern="1200" dirty="0">
                <a:effectLst/>
                <a:latin typeface="+mn-lt"/>
                <a:ea typeface="+mn-ea"/>
                <a:cs typeface="+mn-ea"/>
                <a:sym typeface="+mn-lt"/>
              </a:rPr>
              <a:t>当后面阶段发现前面阶段的错误，则沿反馈线返回并修正</a:t>
            </a:r>
          </a:p>
        </p:txBody>
      </p:sp>
      <p:sp>
        <p:nvSpPr>
          <p:cNvPr id="62" name="圆角矩形 4"/>
          <p:cNvSpPr/>
          <p:nvPr/>
        </p:nvSpPr>
        <p:spPr>
          <a:xfrm>
            <a:off x="1827530" y="1051560"/>
            <a:ext cx="1449705"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可行性研究</a:t>
            </a:r>
          </a:p>
        </p:txBody>
      </p:sp>
      <p:sp>
        <p:nvSpPr>
          <p:cNvPr id="64" name="圆角矩形 5"/>
          <p:cNvSpPr/>
          <p:nvPr/>
        </p:nvSpPr>
        <p:spPr>
          <a:xfrm>
            <a:off x="2894330" y="1584960"/>
            <a:ext cx="1203325"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需求分析</a:t>
            </a:r>
          </a:p>
        </p:txBody>
      </p:sp>
      <p:sp>
        <p:nvSpPr>
          <p:cNvPr id="65" name="圆角矩形 6"/>
          <p:cNvSpPr/>
          <p:nvPr/>
        </p:nvSpPr>
        <p:spPr>
          <a:xfrm>
            <a:off x="3732530" y="2118360"/>
            <a:ext cx="1183005"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总体设计</a:t>
            </a:r>
          </a:p>
        </p:txBody>
      </p:sp>
      <p:sp>
        <p:nvSpPr>
          <p:cNvPr id="66" name="圆角矩形 7"/>
          <p:cNvSpPr/>
          <p:nvPr/>
        </p:nvSpPr>
        <p:spPr>
          <a:xfrm>
            <a:off x="4494530" y="2651760"/>
            <a:ext cx="133858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详细设计</a:t>
            </a:r>
          </a:p>
        </p:txBody>
      </p:sp>
      <p:sp>
        <p:nvSpPr>
          <p:cNvPr id="67" name="圆角矩形 8"/>
          <p:cNvSpPr/>
          <p:nvPr/>
        </p:nvSpPr>
        <p:spPr>
          <a:xfrm>
            <a:off x="5408930" y="3185160"/>
            <a:ext cx="12954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编码</a:t>
            </a:r>
          </a:p>
        </p:txBody>
      </p:sp>
      <p:sp>
        <p:nvSpPr>
          <p:cNvPr id="68" name="圆角矩形 9"/>
          <p:cNvSpPr/>
          <p:nvPr/>
        </p:nvSpPr>
        <p:spPr>
          <a:xfrm>
            <a:off x="7161530" y="4328160"/>
            <a:ext cx="13335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系统测试</a:t>
            </a:r>
          </a:p>
        </p:txBody>
      </p:sp>
      <p:sp>
        <p:nvSpPr>
          <p:cNvPr id="69" name="圆角矩形 10"/>
          <p:cNvSpPr/>
          <p:nvPr/>
        </p:nvSpPr>
        <p:spPr>
          <a:xfrm>
            <a:off x="7999730" y="4937760"/>
            <a:ext cx="13716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验收测试</a:t>
            </a:r>
          </a:p>
        </p:txBody>
      </p:sp>
      <p:cxnSp>
        <p:nvCxnSpPr>
          <p:cNvPr id="70" name="肘形连接符 79"/>
          <p:cNvCxnSpPr>
            <a:stCxn id="62" idx="3"/>
            <a:endCxn id="64" idx="0"/>
          </p:cNvCxnSpPr>
          <p:nvPr/>
        </p:nvCxnSpPr>
        <p:spPr>
          <a:xfrm>
            <a:off x="3277235" y="1280160"/>
            <a:ext cx="219075" cy="3048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71" name="肘形连接符 90"/>
          <p:cNvCxnSpPr>
            <a:stCxn id="64" idx="3"/>
            <a:endCxn id="65" idx="0"/>
          </p:cNvCxnSpPr>
          <p:nvPr/>
        </p:nvCxnSpPr>
        <p:spPr>
          <a:xfrm>
            <a:off x="4097655" y="1813560"/>
            <a:ext cx="225425" cy="3048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72" name="肘形连接符 92"/>
          <p:cNvCxnSpPr>
            <a:stCxn id="65" idx="3"/>
            <a:endCxn id="66" idx="0"/>
          </p:cNvCxnSpPr>
          <p:nvPr/>
        </p:nvCxnSpPr>
        <p:spPr>
          <a:xfrm>
            <a:off x="4915535" y="2346960"/>
            <a:ext cx="248920" cy="3048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73" name="肘形连接符 100"/>
          <p:cNvCxnSpPr>
            <a:stCxn id="66" idx="3"/>
            <a:endCxn id="67" idx="0"/>
          </p:cNvCxnSpPr>
          <p:nvPr/>
        </p:nvCxnSpPr>
        <p:spPr>
          <a:xfrm>
            <a:off x="5833110" y="2880360"/>
            <a:ext cx="223520" cy="3048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74" name="肘形连接符 105"/>
          <p:cNvCxnSpPr>
            <a:stCxn id="67" idx="3"/>
            <a:endCxn id="78" idx="0"/>
          </p:cNvCxnSpPr>
          <p:nvPr/>
        </p:nvCxnSpPr>
        <p:spPr>
          <a:xfrm>
            <a:off x="6704330" y="3413760"/>
            <a:ext cx="266700" cy="3810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75" name="肘形连接符 107"/>
          <p:cNvCxnSpPr>
            <a:stCxn id="68" idx="3"/>
            <a:endCxn id="69" idx="0"/>
          </p:cNvCxnSpPr>
          <p:nvPr/>
        </p:nvCxnSpPr>
        <p:spPr>
          <a:xfrm>
            <a:off x="8495030" y="4556760"/>
            <a:ext cx="190500" cy="381000"/>
          </a:xfrm>
          <a:prstGeom prst="bentConnector2">
            <a:avLst/>
          </a:prstGeom>
          <a:solidFill>
            <a:srgbClr val="FCEFD3"/>
          </a:solidFill>
          <a:ln w="28575" cap="flat" cmpd="sng">
            <a:solidFill>
              <a:schemeClr val="tx1"/>
            </a:solidFill>
            <a:prstDash val="solid"/>
            <a:miter/>
            <a:headEnd type="none" w="med" len="med"/>
            <a:tailEnd type="arrow" w="med" len="med"/>
          </a:ln>
        </p:spPr>
      </p:cxnSp>
      <p:sp>
        <p:nvSpPr>
          <p:cNvPr id="76" name="圆角矩形 121"/>
          <p:cNvSpPr/>
          <p:nvPr/>
        </p:nvSpPr>
        <p:spPr>
          <a:xfrm>
            <a:off x="8837930" y="5547360"/>
            <a:ext cx="15240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运行与维护</a:t>
            </a:r>
          </a:p>
        </p:txBody>
      </p:sp>
      <p:cxnSp>
        <p:nvCxnSpPr>
          <p:cNvPr id="77" name="肘形连接符 122"/>
          <p:cNvCxnSpPr>
            <a:stCxn id="69" idx="3"/>
            <a:endCxn id="76" idx="0"/>
          </p:cNvCxnSpPr>
          <p:nvPr/>
        </p:nvCxnSpPr>
        <p:spPr>
          <a:xfrm>
            <a:off x="9371330" y="5166360"/>
            <a:ext cx="228600" cy="381000"/>
          </a:xfrm>
          <a:prstGeom prst="bentConnector2">
            <a:avLst/>
          </a:prstGeom>
          <a:solidFill>
            <a:srgbClr val="FCEFD3"/>
          </a:solidFill>
          <a:ln w="28575" cap="flat" cmpd="sng">
            <a:solidFill>
              <a:schemeClr val="tx1"/>
            </a:solidFill>
            <a:prstDash val="solid"/>
            <a:miter/>
            <a:headEnd type="none" w="med" len="med"/>
            <a:tailEnd type="arrow" w="med" len="med"/>
          </a:ln>
        </p:spPr>
      </p:cxnSp>
      <p:sp>
        <p:nvSpPr>
          <p:cNvPr id="78" name="圆角矩形 124"/>
          <p:cNvSpPr/>
          <p:nvPr/>
        </p:nvSpPr>
        <p:spPr>
          <a:xfrm>
            <a:off x="6247130" y="3794760"/>
            <a:ext cx="14478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单元测试</a:t>
            </a:r>
          </a:p>
        </p:txBody>
      </p:sp>
      <p:cxnSp>
        <p:nvCxnSpPr>
          <p:cNvPr id="79" name="肘形连接符 132"/>
          <p:cNvCxnSpPr>
            <a:stCxn id="78" idx="3"/>
            <a:endCxn id="68" idx="0"/>
          </p:cNvCxnSpPr>
          <p:nvPr/>
        </p:nvCxnSpPr>
        <p:spPr>
          <a:xfrm>
            <a:off x="7694930" y="4023360"/>
            <a:ext cx="133350" cy="3048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80" name="肘形连接符 8"/>
          <p:cNvCxnSpPr/>
          <p:nvPr/>
        </p:nvCxnSpPr>
        <p:spPr>
          <a:xfrm rot="10800000">
            <a:off x="3496310" y="2042160"/>
            <a:ext cx="236220" cy="3048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1" name="肘形连接符 10"/>
          <p:cNvCxnSpPr/>
          <p:nvPr/>
        </p:nvCxnSpPr>
        <p:spPr>
          <a:xfrm rot="10800000">
            <a:off x="4324985" y="2575560"/>
            <a:ext cx="169545" cy="3048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2" name="肘形连接符 12"/>
          <p:cNvCxnSpPr/>
          <p:nvPr/>
        </p:nvCxnSpPr>
        <p:spPr>
          <a:xfrm rot="10800000">
            <a:off x="5164455" y="3108960"/>
            <a:ext cx="244475" cy="3048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3" name="肘形连接符 14"/>
          <p:cNvCxnSpPr/>
          <p:nvPr/>
        </p:nvCxnSpPr>
        <p:spPr>
          <a:xfrm rot="10800000">
            <a:off x="6056630" y="3642360"/>
            <a:ext cx="190500" cy="3810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4" name="肘形连接符 17"/>
          <p:cNvCxnSpPr/>
          <p:nvPr/>
        </p:nvCxnSpPr>
        <p:spPr>
          <a:xfrm rot="10800000">
            <a:off x="6971030" y="4251960"/>
            <a:ext cx="190500" cy="3048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5" name="肘形连接符 21"/>
          <p:cNvCxnSpPr/>
          <p:nvPr/>
        </p:nvCxnSpPr>
        <p:spPr>
          <a:xfrm rot="10800000">
            <a:off x="7828280" y="4785360"/>
            <a:ext cx="171450" cy="3810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6" name="肘形连接符 28"/>
          <p:cNvCxnSpPr>
            <a:stCxn id="69" idx="1"/>
            <a:endCxn id="68" idx="2"/>
          </p:cNvCxnSpPr>
          <p:nvPr/>
        </p:nvCxnSpPr>
        <p:spPr>
          <a:xfrm rot="10800000">
            <a:off x="6704330" y="3261360"/>
            <a:ext cx="3124200" cy="2286000"/>
          </a:xfrm>
          <a:prstGeom prst="bentConnector3">
            <a:avLst>
              <a:gd name="adj1" fmla="val 2060"/>
            </a:avLst>
          </a:prstGeom>
          <a:solidFill>
            <a:srgbClr val="FCEFD3"/>
          </a:solidFill>
          <a:ln w="19050" cap="flat" cmpd="sng">
            <a:solidFill>
              <a:schemeClr val="tx1"/>
            </a:solidFill>
            <a:prstDash val="dash"/>
            <a:miter/>
            <a:headEnd type="none" w="med" len="med"/>
            <a:tailEnd type="arrow" w="med" len="med"/>
          </a:ln>
        </p:spPr>
      </p:cxnSp>
      <p:cxnSp>
        <p:nvCxnSpPr>
          <p:cNvPr id="87" name="肘形连接符 52"/>
          <p:cNvCxnSpPr>
            <a:stCxn id="69" idx="1"/>
            <a:endCxn id="68" idx="2"/>
          </p:cNvCxnSpPr>
          <p:nvPr/>
        </p:nvCxnSpPr>
        <p:spPr>
          <a:xfrm rot="10800000">
            <a:off x="5833110" y="2727960"/>
            <a:ext cx="3995420" cy="2819400"/>
          </a:xfrm>
          <a:prstGeom prst="bentConnector3">
            <a:avLst>
              <a:gd name="adj1" fmla="val -1292"/>
            </a:avLst>
          </a:prstGeom>
          <a:solidFill>
            <a:srgbClr val="FCEFD3"/>
          </a:solidFill>
          <a:ln w="19050" cap="flat" cmpd="sng">
            <a:solidFill>
              <a:schemeClr val="tx1"/>
            </a:solidFill>
            <a:prstDash val="dash"/>
            <a:miter/>
            <a:headEnd type="none" w="med" len="med"/>
            <a:tailEnd type="arrow" w="med" len="med"/>
          </a:ln>
        </p:spPr>
      </p:cxnSp>
      <p:cxnSp>
        <p:nvCxnSpPr>
          <p:cNvPr id="88" name="肘形连接符 57"/>
          <p:cNvCxnSpPr>
            <a:stCxn id="69" idx="1"/>
            <a:endCxn id="68" idx="2"/>
          </p:cNvCxnSpPr>
          <p:nvPr/>
        </p:nvCxnSpPr>
        <p:spPr>
          <a:xfrm rot="10800000">
            <a:off x="4915535" y="2194560"/>
            <a:ext cx="5046345" cy="3352800"/>
          </a:xfrm>
          <a:prstGeom prst="bentConnector3">
            <a:avLst>
              <a:gd name="adj1" fmla="val -296"/>
            </a:avLst>
          </a:prstGeom>
          <a:solidFill>
            <a:srgbClr val="FCEFD3"/>
          </a:solidFill>
          <a:ln w="19050" cap="flat" cmpd="sng">
            <a:solidFill>
              <a:schemeClr val="tx1"/>
            </a:solidFill>
            <a:prstDash val="dash"/>
            <a:miter/>
            <a:headEnd type="none" w="med" len="med"/>
            <a:tailEnd type="arrow" w="med" len="med"/>
          </a:ln>
        </p:spPr>
      </p:cxnSp>
      <p:cxnSp>
        <p:nvCxnSpPr>
          <p:cNvPr id="89" name="肘形连接符 61"/>
          <p:cNvCxnSpPr>
            <a:stCxn id="69" idx="1"/>
            <a:endCxn id="68" idx="2"/>
          </p:cNvCxnSpPr>
          <p:nvPr/>
        </p:nvCxnSpPr>
        <p:spPr>
          <a:xfrm rot="10800000">
            <a:off x="4097655" y="1661160"/>
            <a:ext cx="5965825" cy="3886200"/>
          </a:xfrm>
          <a:prstGeom prst="bentConnector3">
            <a:avLst>
              <a:gd name="adj1" fmla="val -477"/>
            </a:avLst>
          </a:prstGeom>
          <a:solidFill>
            <a:srgbClr val="FCEFD3"/>
          </a:solidFill>
          <a:ln w="19050" cap="flat" cmpd="sng">
            <a:solidFill>
              <a:schemeClr val="tx1"/>
            </a:solidFill>
            <a:prstDash val="dash"/>
            <a:miter/>
            <a:headEnd type="none" w="med" len="med"/>
            <a:tailEnd type="arrow" w="med" len="med"/>
          </a:ln>
        </p:spPr>
      </p:cxnSp>
      <p:sp>
        <p:nvSpPr>
          <p:cNvPr id="4" name="任意多边形 3"/>
          <p:cNvSpPr/>
          <p:nvPr/>
        </p:nvSpPr>
        <p:spPr>
          <a:xfrm>
            <a:off x="1175385" y="5045710"/>
            <a:ext cx="3148330" cy="906780"/>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algn="l">
              <a:lnSpc>
                <a:spcPct val="110000"/>
              </a:lnSpc>
              <a:buFont typeface="Arial" panose="020B0604020202020204" pitchFamily="34" charset="0"/>
              <a:buChar char="•"/>
            </a:pPr>
            <a:r>
              <a:rPr kumimoji="0" lang="zh-CN" altLang="en-US" sz="2000" kern="1200" dirty="0">
                <a:effectLst/>
                <a:latin typeface="+mn-lt"/>
                <a:ea typeface="+mn-ea"/>
                <a:cs typeface="+mn-ea"/>
                <a:sym typeface="+mn-lt"/>
              </a:rPr>
              <a:t>对软件的维护，则反馈到相应的阶段。</a:t>
            </a:r>
          </a:p>
        </p:txBody>
      </p:sp>
    </p:spTree>
    <p:extLst>
      <p:ext uri="{BB962C8B-B14F-4D97-AF65-F5344CB8AC3E}">
        <p14:creationId xmlns:p14="http://schemas.microsoft.com/office/powerpoint/2010/main" val="362849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瀑布模型的缺点</a:t>
            </a:r>
          </a:p>
        </p:txBody>
      </p:sp>
      <p:grpSp>
        <p:nvGrpSpPr>
          <p:cNvPr id="54" name="Group 10"/>
          <p:cNvGrpSpPr/>
          <p:nvPr/>
        </p:nvGrpSpPr>
        <p:grpSpPr>
          <a:xfrm>
            <a:off x="4183039" y="2351418"/>
            <a:ext cx="3434999" cy="3026410"/>
            <a:chOff x="3201302" y="899607"/>
            <a:chExt cx="5868190" cy="5058785"/>
          </a:xfrm>
        </p:grpSpPr>
        <p:sp>
          <p:nvSpPr>
            <p:cNvPr id="68"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9"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0"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71" name="Group 26"/>
            <p:cNvGrpSpPr/>
            <p:nvPr/>
          </p:nvGrpSpPr>
          <p:grpSpPr>
            <a:xfrm>
              <a:off x="4456573" y="1977072"/>
              <a:ext cx="3351879" cy="2889551"/>
              <a:chOff x="6542627" y="2673048"/>
              <a:chExt cx="3351879" cy="2889551"/>
            </a:xfrm>
          </p:grpSpPr>
          <p:sp>
            <p:nvSpPr>
              <p:cNvPr id="83"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4"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72"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3"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4"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5"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6"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7"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8"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9"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0"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1"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2"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5" name="Group 11"/>
          <p:cNvGrpSpPr/>
          <p:nvPr/>
        </p:nvGrpSpPr>
        <p:grpSpPr>
          <a:xfrm rot="17930019">
            <a:off x="6834702" y="4061056"/>
            <a:ext cx="735480" cy="1001833"/>
            <a:chOff x="5590218" y="4773226"/>
            <a:chExt cx="1075248" cy="1496900"/>
          </a:xfrm>
        </p:grpSpPr>
        <p:sp>
          <p:nvSpPr>
            <p:cNvPr id="66"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7"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6" name="Group 12"/>
          <p:cNvGrpSpPr/>
          <p:nvPr/>
        </p:nvGrpSpPr>
        <p:grpSpPr>
          <a:xfrm rot="14765595">
            <a:off x="6861199" y="2734159"/>
            <a:ext cx="735480" cy="1001833"/>
            <a:chOff x="5590218" y="4773226"/>
            <a:chExt cx="1075248" cy="1496900"/>
          </a:xfrm>
        </p:grpSpPr>
        <p:sp>
          <p:nvSpPr>
            <p:cNvPr id="64"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5"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7" name="Group 13"/>
          <p:cNvGrpSpPr/>
          <p:nvPr/>
        </p:nvGrpSpPr>
        <p:grpSpPr>
          <a:xfrm rot="3811807">
            <a:off x="4235912" y="4068192"/>
            <a:ext cx="735480" cy="1001833"/>
            <a:chOff x="5590218" y="4773226"/>
            <a:chExt cx="1075248" cy="1496900"/>
          </a:xfrm>
        </p:grpSpPr>
        <p:sp>
          <p:nvSpPr>
            <p:cNvPr id="62"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3"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8" name="Group 14"/>
          <p:cNvGrpSpPr/>
          <p:nvPr/>
        </p:nvGrpSpPr>
        <p:grpSpPr>
          <a:xfrm rot="7044390">
            <a:off x="4236613" y="2669477"/>
            <a:ext cx="735480" cy="1001833"/>
            <a:chOff x="5590218" y="4773226"/>
            <a:chExt cx="1075248" cy="1496900"/>
          </a:xfrm>
        </p:grpSpPr>
        <p:sp>
          <p:nvSpPr>
            <p:cNvPr id="60"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1"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59" name="Freeform: Shape 7"/>
          <p:cNvSpPr/>
          <p:nvPr/>
        </p:nvSpPr>
        <p:spPr bwMode="auto">
          <a:xfrm>
            <a:off x="5543732" y="3246734"/>
            <a:ext cx="841897" cy="1327739"/>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nvGrpSpPr>
          <p:cNvPr id="41" name="Group 4"/>
          <p:cNvGrpSpPr/>
          <p:nvPr/>
        </p:nvGrpSpPr>
        <p:grpSpPr>
          <a:xfrm>
            <a:off x="8350250" y="1894853"/>
            <a:ext cx="3111500" cy="1712595"/>
            <a:chOff x="8346785" y="2098250"/>
            <a:chExt cx="3226038" cy="1367968"/>
          </a:xfrm>
        </p:grpSpPr>
        <p:sp>
          <p:nvSpPr>
            <p:cNvPr id="51" name="TextBox 41"/>
            <p:cNvSpPr txBox="1"/>
            <p:nvPr/>
          </p:nvSpPr>
          <p:spPr>
            <a:xfrm>
              <a:off x="8346785" y="2098250"/>
              <a:ext cx="3104385" cy="400109"/>
            </a:xfrm>
            <a:prstGeom prst="rect">
              <a:avLst/>
            </a:prstGeom>
            <a:noFill/>
          </p:spPr>
          <p:txBody>
            <a:bodyPr wrap="none" lIns="0" tIns="0" rIns="0" bIns="0" anchor="ctr">
              <a:normAutofit/>
            </a:bodyPr>
            <a:lstStyle/>
            <a:p>
              <a:r>
                <a:rPr lang="zh-CN" altLang="en-US" sz="2400" b="1" dirty="0">
                  <a:solidFill>
                    <a:srgbClr val="C00000"/>
                  </a:solidFill>
                </a:rPr>
                <a:t>早期错误发现晚</a:t>
              </a:r>
            </a:p>
          </p:txBody>
        </p:sp>
        <p:sp>
          <p:nvSpPr>
            <p:cNvPr id="52" name="Rectangle 42"/>
            <p:cNvSpPr/>
            <p:nvPr/>
          </p:nvSpPr>
          <p:spPr>
            <a:xfrm>
              <a:off x="8346785" y="2498365"/>
              <a:ext cx="3226038" cy="967853"/>
            </a:xfrm>
            <a:prstGeom prst="rect">
              <a:avLst/>
            </a:prstGeom>
          </p:spPr>
          <p:txBody>
            <a:bodyPr wrap="square" lIns="0" tIns="0" rIns="0" bIns="0">
              <a:noAutofit/>
            </a:bodyPr>
            <a:lstStyle/>
            <a:p>
              <a:pPr>
                <a:lnSpc>
                  <a:spcPct val="120000"/>
                </a:lnSpc>
              </a:pPr>
              <a:r>
                <a:rPr lang="zh-CN" altLang="en-US" sz="2000" dirty="0">
                  <a:solidFill>
                    <a:schemeClr val="tx1"/>
                  </a:solidFill>
                </a:rPr>
                <a:t>早期的错误可能要等到开发后期的测试阶段才能发现，进而带来严重的后果</a:t>
              </a:r>
            </a:p>
          </p:txBody>
        </p:sp>
      </p:grpSp>
      <p:sp>
        <p:nvSpPr>
          <p:cNvPr id="5" name="Rectangle 45"/>
          <p:cNvSpPr/>
          <p:nvPr/>
        </p:nvSpPr>
        <p:spPr>
          <a:xfrm>
            <a:off x="4368165" y="5113655"/>
            <a:ext cx="2994025" cy="933450"/>
          </a:xfrm>
          <a:prstGeom prst="rect">
            <a:avLst/>
          </a:prstGeom>
        </p:spPr>
        <p:txBody>
          <a:bodyPr wrap="square" lIns="0" tIns="0" rIns="0" bIns="0">
            <a:noAutofit/>
          </a:bodyPr>
          <a:lstStyle/>
          <a:p>
            <a:pPr>
              <a:lnSpc>
                <a:spcPct val="120000"/>
              </a:lnSpc>
            </a:pPr>
            <a:endParaRPr lang="zh-CN" altLang="en-US" dirty="0"/>
          </a:p>
        </p:txBody>
      </p:sp>
      <p:grpSp>
        <p:nvGrpSpPr>
          <p:cNvPr id="43" name="Group 1"/>
          <p:cNvGrpSpPr/>
          <p:nvPr/>
        </p:nvGrpSpPr>
        <p:grpSpPr>
          <a:xfrm>
            <a:off x="715010" y="1873263"/>
            <a:ext cx="2994025" cy="1842134"/>
            <a:chOff x="430188" y="2093555"/>
            <a:chExt cx="3104385" cy="1569802"/>
          </a:xfrm>
        </p:grpSpPr>
        <p:sp>
          <p:nvSpPr>
            <p:cNvPr id="47" name="TextBox 47"/>
            <p:cNvSpPr txBox="1"/>
            <p:nvPr/>
          </p:nvSpPr>
          <p:spPr>
            <a:xfrm>
              <a:off x="430188" y="2093555"/>
              <a:ext cx="3104385" cy="400110"/>
            </a:xfrm>
            <a:prstGeom prst="rect">
              <a:avLst/>
            </a:prstGeom>
            <a:noFill/>
          </p:spPr>
          <p:txBody>
            <a:bodyPr wrap="none" lIns="0" tIns="0" rIns="0" bIns="0" anchor="ctr">
              <a:noAutofit/>
            </a:bodyPr>
            <a:lstStyle/>
            <a:p>
              <a:pPr algn="r"/>
              <a:r>
                <a:rPr lang="zh-CN" altLang="en-US" sz="2400" b="1" dirty="0">
                  <a:solidFill>
                    <a:schemeClr val="accent6"/>
                  </a:solidFill>
                </a:rPr>
                <a:t>增加工作量</a:t>
              </a:r>
            </a:p>
          </p:txBody>
        </p:sp>
        <p:sp>
          <p:nvSpPr>
            <p:cNvPr id="48" name="Rectangle 48"/>
            <p:cNvSpPr/>
            <p:nvPr/>
          </p:nvSpPr>
          <p:spPr>
            <a:xfrm>
              <a:off x="430188" y="2493446"/>
              <a:ext cx="3104385" cy="1169911"/>
            </a:xfrm>
            <a:prstGeom prst="rect">
              <a:avLst/>
            </a:prstGeom>
          </p:spPr>
          <p:txBody>
            <a:bodyPr wrap="square" lIns="0" tIns="0" rIns="0" bIns="0">
              <a:noAutofit/>
            </a:bodyPr>
            <a:lstStyle/>
            <a:p>
              <a:pPr algn="r">
                <a:lnSpc>
                  <a:spcPct val="120000"/>
                </a:lnSpc>
              </a:pPr>
              <a:r>
                <a:rPr lang="zh-CN" altLang="en-US" sz="2000" dirty="0"/>
                <a:t>各个阶段的划分完全固定，阶段之间产生大量的文档，极大地增加了工作量</a:t>
              </a:r>
            </a:p>
          </p:txBody>
        </p:sp>
      </p:grpSp>
      <p:grpSp>
        <p:nvGrpSpPr>
          <p:cNvPr id="44" name="Group 3"/>
          <p:cNvGrpSpPr/>
          <p:nvPr/>
        </p:nvGrpSpPr>
        <p:grpSpPr>
          <a:xfrm>
            <a:off x="715010" y="4187838"/>
            <a:ext cx="2994025" cy="2155190"/>
            <a:chOff x="430188" y="4102262"/>
            <a:chExt cx="3104385" cy="1736754"/>
          </a:xfrm>
        </p:grpSpPr>
        <p:sp>
          <p:nvSpPr>
            <p:cNvPr id="45" name="TextBox 50"/>
            <p:cNvSpPr txBox="1"/>
            <p:nvPr/>
          </p:nvSpPr>
          <p:spPr>
            <a:xfrm>
              <a:off x="430188" y="4102262"/>
              <a:ext cx="3104385" cy="400110"/>
            </a:xfrm>
            <a:prstGeom prst="rect">
              <a:avLst/>
            </a:prstGeom>
            <a:noFill/>
          </p:spPr>
          <p:txBody>
            <a:bodyPr wrap="none" lIns="0" tIns="0" rIns="0" bIns="0" anchor="ctr">
              <a:noAutofit/>
            </a:bodyPr>
            <a:lstStyle/>
            <a:p>
              <a:pPr algn="r"/>
              <a:r>
                <a:rPr lang="zh-CN" altLang="en-US" sz="2400" b="1" dirty="0">
                  <a:solidFill>
                    <a:schemeClr val="accent5"/>
                  </a:solidFill>
                </a:rPr>
                <a:t>开发风险大</a:t>
              </a:r>
            </a:p>
          </p:txBody>
        </p:sp>
        <p:sp>
          <p:nvSpPr>
            <p:cNvPr id="46" name="Rectangle 51"/>
            <p:cNvSpPr/>
            <p:nvPr/>
          </p:nvSpPr>
          <p:spPr>
            <a:xfrm>
              <a:off x="430188" y="4502545"/>
              <a:ext cx="3104167" cy="1336471"/>
            </a:xfrm>
            <a:prstGeom prst="rect">
              <a:avLst/>
            </a:prstGeom>
          </p:spPr>
          <p:txBody>
            <a:bodyPr wrap="square" lIns="0" tIns="0" rIns="0" bIns="0">
              <a:noAutofit/>
            </a:bodyPr>
            <a:lstStyle/>
            <a:p>
              <a:pPr algn="r">
                <a:lnSpc>
                  <a:spcPct val="120000"/>
                </a:lnSpc>
              </a:pPr>
              <a:r>
                <a:rPr lang="zh-CN" altLang="en-US" sz="2000" dirty="0"/>
                <a:t>由于开发模型是线性的，用户只有等到整个过程的末期才能见到开发成果，从而增加了开发的风险</a:t>
              </a:r>
            </a:p>
          </p:txBody>
        </p:sp>
      </p:grpSp>
      <p:grpSp>
        <p:nvGrpSpPr>
          <p:cNvPr id="4" name="组合 3"/>
          <p:cNvGrpSpPr/>
          <p:nvPr/>
        </p:nvGrpSpPr>
        <p:grpSpPr>
          <a:xfrm>
            <a:off x="8408670" y="4212603"/>
            <a:ext cx="2993390" cy="2233295"/>
            <a:chOff x="13242" y="5854"/>
            <a:chExt cx="4714" cy="3517"/>
          </a:xfrm>
        </p:grpSpPr>
        <p:sp>
          <p:nvSpPr>
            <p:cNvPr id="2" name="TextBox 44"/>
            <p:cNvSpPr txBox="1"/>
            <p:nvPr/>
          </p:nvSpPr>
          <p:spPr>
            <a:xfrm>
              <a:off x="13242" y="5854"/>
              <a:ext cx="4715" cy="608"/>
            </a:xfrm>
            <a:prstGeom prst="rect">
              <a:avLst/>
            </a:prstGeom>
            <a:noFill/>
          </p:spPr>
          <p:txBody>
            <a:bodyPr wrap="none" lIns="0" tIns="0" rIns="0" bIns="0" anchor="ctr">
              <a:noAutofit/>
            </a:bodyPr>
            <a:lstStyle/>
            <a:p>
              <a:r>
                <a:rPr lang="zh-CN" altLang="en-US" sz="2400" b="1" dirty="0">
                  <a:solidFill>
                    <a:schemeClr val="accent3"/>
                  </a:solidFill>
                </a:rPr>
                <a:t>不适应需求变化</a:t>
              </a:r>
            </a:p>
          </p:txBody>
        </p:sp>
        <p:sp>
          <p:nvSpPr>
            <p:cNvPr id="3" name="Rectangle 45"/>
            <p:cNvSpPr/>
            <p:nvPr/>
          </p:nvSpPr>
          <p:spPr>
            <a:xfrm>
              <a:off x="13242" y="6597"/>
              <a:ext cx="4715" cy="2774"/>
            </a:xfrm>
            <a:prstGeom prst="rect">
              <a:avLst/>
            </a:prstGeom>
          </p:spPr>
          <p:txBody>
            <a:bodyPr wrap="square" lIns="0" tIns="0" rIns="0" bIns="0">
              <a:noAutofit/>
            </a:bodyPr>
            <a:lstStyle/>
            <a:p>
              <a:pPr>
                <a:lnSpc>
                  <a:spcPct val="120000"/>
                </a:lnSpc>
              </a:pPr>
              <a:r>
                <a:rPr lang="zh-CN" altLang="en-US" sz="2000" dirty="0">
                  <a:sym typeface="+mn-ea"/>
                </a:rPr>
                <a:t>不能反映实际的开发方式，软件开发需要迭代；</a:t>
              </a:r>
              <a:r>
                <a:rPr lang="zh-CN" altLang="en-US" sz="2000" dirty="0"/>
                <a:t>无法适应需求不明确和需求的变化</a:t>
              </a:r>
            </a:p>
          </p:txBody>
        </p:sp>
      </p:grpSp>
      <p:grpSp>
        <p:nvGrpSpPr>
          <p:cNvPr id="49" name="Group 13"/>
          <p:cNvGrpSpPr/>
          <p:nvPr/>
        </p:nvGrpSpPr>
        <p:grpSpPr>
          <a:xfrm flipV="1">
            <a:off x="5453365" y="1704060"/>
            <a:ext cx="735480" cy="1001833"/>
            <a:chOff x="5590218" y="4773226"/>
            <a:chExt cx="1075248" cy="1496900"/>
          </a:xfrm>
        </p:grpSpPr>
        <p:sp>
          <p:nvSpPr>
            <p:cNvPr id="50"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5"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86" name="Group 4"/>
          <p:cNvGrpSpPr/>
          <p:nvPr/>
        </p:nvGrpSpPr>
        <p:grpSpPr>
          <a:xfrm>
            <a:off x="4724407" y="556087"/>
            <a:ext cx="3111500" cy="1218629"/>
            <a:chOff x="8346785" y="2098250"/>
            <a:chExt cx="3226038" cy="973403"/>
          </a:xfrm>
        </p:grpSpPr>
        <p:sp>
          <p:nvSpPr>
            <p:cNvPr id="87" name="TextBox 41"/>
            <p:cNvSpPr txBox="1"/>
            <p:nvPr/>
          </p:nvSpPr>
          <p:spPr>
            <a:xfrm>
              <a:off x="8346785" y="2098250"/>
              <a:ext cx="3104385" cy="400109"/>
            </a:xfrm>
            <a:prstGeom prst="rect">
              <a:avLst/>
            </a:prstGeom>
            <a:noFill/>
          </p:spPr>
          <p:txBody>
            <a:bodyPr wrap="none" lIns="0" tIns="0" rIns="0" bIns="0" anchor="ctr">
              <a:normAutofit/>
            </a:bodyPr>
            <a:lstStyle/>
            <a:p>
              <a:r>
                <a:rPr lang="zh-CN" altLang="en-US" sz="2400" b="1" smtClean="0">
                  <a:solidFill>
                    <a:schemeClr val="accent4">
                      <a:lumMod val="75000"/>
                    </a:schemeClr>
                  </a:solidFill>
                </a:rPr>
                <a:t>人力利用率</a:t>
              </a:r>
              <a:endParaRPr lang="zh-CN" altLang="en-US" sz="2400" b="1" dirty="0">
                <a:solidFill>
                  <a:schemeClr val="accent4">
                    <a:lumMod val="75000"/>
                  </a:schemeClr>
                </a:solidFill>
              </a:endParaRPr>
            </a:p>
          </p:txBody>
        </p:sp>
        <p:sp>
          <p:nvSpPr>
            <p:cNvPr id="88" name="Rectangle 42"/>
            <p:cNvSpPr/>
            <p:nvPr/>
          </p:nvSpPr>
          <p:spPr>
            <a:xfrm>
              <a:off x="8346785" y="2498365"/>
              <a:ext cx="3226038" cy="573288"/>
            </a:xfrm>
            <a:prstGeom prst="rect">
              <a:avLst/>
            </a:prstGeom>
          </p:spPr>
          <p:txBody>
            <a:bodyPr wrap="square" lIns="0" tIns="0" rIns="0" bIns="0">
              <a:noAutofit/>
            </a:bodyPr>
            <a:lstStyle/>
            <a:p>
              <a:pPr>
                <a:lnSpc>
                  <a:spcPct val="120000"/>
                </a:lnSpc>
              </a:pPr>
              <a:r>
                <a:rPr lang="zh-CN" altLang="en-US" sz="2000" smtClean="0">
                  <a:solidFill>
                    <a:schemeClr val="tx1"/>
                  </a:solidFill>
                </a:rPr>
                <a:t>总有一部分人闲起</a:t>
              </a:r>
              <a:endParaRPr lang="zh-CN" altLang="en-US" sz="2000" dirty="0">
                <a:solidFill>
                  <a:schemeClr val="tx1"/>
                </a:solidFill>
              </a:endParaRPr>
            </a:p>
          </p:txBody>
        </p:sp>
      </p:grpSp>
    </p:spTree>
    <p:extLst>
      <p:ext uri="{BB962C8B-B14F-4D97-AF65-F5344CB8AC3E}">
        <p14:creationId xmlns:p14="http://schemas.microsoft.com/office/powerpoint/2010/main" val="256205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0-#ppt_w/2"/>
                                          </p:val>
                                        </p:tav>
                                        <p:tav tm="100000">
                                          <p:val>
                                            <p:strVal val="#ppt_x"/>
                                          </p:val>
                                        </p:tav>
                                      </p:tavLst>
                                    </p:anim>
                                    <p:anim calcmode="lin" valueType="num">
                                      <p:cBhvr additive="base">
                                        <p:cTn id="14"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1+#ppt_w/2"/>
                                          </p:val>
                                        </p:tav>
                                        <p:tav tm="100000">
                                          <p:val>
                                            <p:strVal val="#ppt_x"/>
                                          </p:val>
                                        </p:tav>
                                      </p:tavLst>
                                    </p:anim>
                                    <p:anim calcmode="lin" valueType="num">
                                      <p:cBhvr additive="base">
                                        <p:cTn id="20"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86"/>
                                        </p:tgtEl>
                                        <p:attrNameLst>
                                          <p:attrName>style.visibility</p:attrName>
                                        </p:attrNameLst>
                                      </p:cBhvr>
                                      <p:to>
                                        <p:strVal val="visible"/>
                                      </p:to>
                                    </p:set>
                                    <p:anim calcmode="lin" valueType="num">
                                      <p:cBhvr additive="base">
                                        <p:cTn id="31" dur="500" fill="hold"/>
                                        <p:tgtEl>
                                          <p:spTgt spid="86"/>
                                        </p:tgtEl>
                                        <p:attrNameLst>
                                          <p:attrName>ppt_x</p:attrName>
                                        </p:attrNameLst>
                                      </p:cBhvr>
                                      <p:tavLst>
                                        <p:tav tm="0">
                                          <p:val>
                                            <p:strVal val="1+#ppt_w/2"/>
                                          </p:val>
                                        </p:tav>
                                        <p:tav tm="100000">
                                          <p:val>
                                            <p:strVal val="#ppt_x"/>
                                          </p:val>
                                        </p:tav>
                                      </p:tavLst>
                                    </p:anim>
                                    <p:anim calcmode="lin" valueType="num">
                                      <p:cBhvr additive="base">
                                        <p:cTn id="32"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瀑布模型的适用场合</a:t>
            </a:r>
          </a:p>
        </p:txBody>
      </p:sp>
      <p:sp>
        <p:nvSpPr>
          <p:cNvPr id="15" name="TextBox 10"/>
          <p:cNvSpPr txBox="1"/>
          <p:nvPr/>
        </p:nvSpPr>
        <p:spPr>
          <a:xfrm>
            <a:off x="3678555" y="1585595"/>
            <a:ext cx="4832985" cy="1793240"/>
          </a:xfrm>
          <a:prstGeom prst="rect">
            <a:avLst/>
          </a:prstGeom>
          <a:noFill/>
        </p:spPr>
        <p:txBody>
          <a:bodyPr wrap="square" lIns="72000" tIns="0" rIns="72000" bIns="0" anchor="ctr" anchorCtr="0">
            <a:noAutofit/>
          </a:bodyPr>
          <a:lstStyle/>
          <a:p>
            <a:pPr algn="l" defTabSz="913765">
              <a:lnSpc>
                <a:spcPct val="120000"/>
              </a:lnSpc>
              <a:defRPr/>
            </a:pPr>
            <a:r>
              <a:rPr lang="zh-CN" altLang="en-US" sz="2400" dirty="0">
                <a:solidFill>
                  <a:srgbClr val="C00000"/>
                </a:solidFill>
              </a:rPr>
              <a:t>瀑布模型适用于系统需求明确且稳定、技术成熟、工程管理较严格的场合，如军工、航天、医疗。</a:t>
            </a:r>
          </a:p>
        </p:txBody>
      </p:sp>
      <p:graphicFrame>
        <p:nvGraphicFramePr>
          <p:cNvPr id="12291" name="对象 3"/>
          <p:cNvGraphicFramePr>
            <a:graphicFrameLocks noChangeAspect="1"/>
          </p:cNvGraphicFramePr>
          <p:nvPr/>
        </p:nvGraphicFramePr>
        <p:xfrm>
          <a:off x="1109345" y="3787775"/>
          <a:ext cx="2275840" cy="1917700"/>
        </p:xfrm>
        <a:graphic>
          <a:graphicData uri="http://schemas.openxmlformats.org/presentationml/2006/ole">
            <mc:AlternateContent xmlns:mc="http://schemas.openxmlformats.org/markup-compatibility/2006">
              <mc:Choice xmlns:v="urn:schemas-microsoft-com:vml" Requires="v">
                <p:oleObj spid="_x0000_s1039" r:id="rId4" imgW="4248150" imgH="3581400" progId="PBrush">
                  <p:embed/>
                </p:oleObj>
              </mc:Choice>
              <mc:Fallback>
                <p:oleObj r:id="rId4" imgW="4248150" imgH="3581400" progId="PBrush">
                  <p:embed/>
                  <p:pic>
                    <p:nvPicPr>
                      <p:cNvPr id="12291" name="对象 3"/>
                      <p:cNvPicPr/>
                      <p:nvPr/>
                    </p:nvPicPr>
                    <p:blipFill>
                      <a:blip r:embed="rId5"/>
                      <a:stretch>
                        <a:fillRect/>
                      </a:stretch>
                    </p:blipFill>
                    <p:spPr>
                      <a:xfrm>
                        <a:off x="1109345" y="3787775"/>
                        <a:ext cx="2275840" cy="1917700"/>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6"/>
          <a:stretch>
            <a:fillRect/>
          </a:stretch>
        </p:blipFill>
        <p:spPr>
          <a:xfrm>
            <a:off x="3397885" y="3791585"/>
            <a:ext cx="2452370" cy="1913890"/>
          </a:xfrm>
          <a:prstGeom prst="rect">
            <a:avLst/>
          </a:prstGeom>
          <a:noFill/>
          <a:ln w="9525">
            <a:noFill/>
          </a:ln>
        </p:spPr>
      </p:pic>
      <p:pic>
        <p:nvPicPr>
          <p:cNvPr id="13316" name="Picture 7" descr="http://a3.att.hudong.com/02/05/16300000254155126287052596912.jpg"/>
          <p:cNvPicPr>
            <a:picLocks noChangeAspect="1"/>
          </p:cNvPicPr>
          <p:nvPr/>
        </p:nvPicPr>
        <p:blipFill>
          <a:blip r:embed="rId7"/>
          <a:stretch>
            <a:fillRect/>
          </a:stretch>
        </p:blipFill>
        <p:spPr>
          <a:xfrm>
            <a:off x="5866130" y="3787775"/>
            <a:ext cx="2708910" cy="1925320"/>
          </a:xfrm>
          <a:prstGeom prst="rect">
            <a:avLst/>
          </a:prstGeom>
          <a:noFill/>
          <a:ln w="9525">
            <a:noFill/>
          </a:ln>
        </p:spPr>
      </p:pic>
      <p:pic>
        <p:nvPicPr>
          <p:cNvPr id="8" name="图片 7"/>
          <p:cNvPicPr>
            <a:picLocks noChangeAspect="1"/>
          </p:cNvPicPr>
          <p:nvPr/>
        </p:nvPicPr>
        <p:blipFill>
          <a:blip r:embed="rId8"/>
          <a:stretch>
            <a:fillRect/>
          </a:stretch>
        </p:blipFill>
        <p:spPr>
          <a:xfrm>
            <a:off x="8587740" y="3790950"/>
            <a:ext cx="2371725" cy="1914525"/>
          </a:xfrm>
          <a:prstGeom prst="rect">
            <a:avLst/>
          </a:prstGeom>
        </p:spPr>
      </p:pic>
    </p:spTree>
    <p:extLst>
      <p:ext uri="{BB962C8B-B14F-4D97-AF65-F5344CB8AC3E}">
        <p14:creationId xmlns:p14="http://schemas.microsoft.com/office/powerpoint/2010/main" val="254288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291"/>
                                        </p:tgtEl>
                                        <p:attrNameLst>
                                          <p:attrName>style.visibility</p:attrName>
                                        </p:attrNameLst>
                                      </p:cBhvr>
                                      <p:to>
                                        <p:strVal val="visible"/>
                                      </p:to>
                                    </p:set>
                                    <p:anim calcmode="lin" valueType="num">
                                      <p:cBhvr additive="base">
                                        <p:cTn id="12" dur="500" fill="hold"/>
                                        <p:tgtEl>
                                          <p:spTgt spid="12291"/>
                                        </p:tgtEl>
                                        <p:attrNameLst>
                                          <p:attrName>ppt_x</p:attrName>
                                        </p:attrNameLst>
                                      </p:cBhvr>
                                      <p:tavLst>
                                        <p:tav tm="0">
                                          <p:val>
                                            <p:strVal val="#ppt_x"/>
                                          </p:val>
                                        </p:tav>
                                        <p:tav tm="100000">
                                          <p:val>
                                            <p:strVal val="#ppt_x"/>
                                          </p:val>
                                        </p:tav>
                                      </p:tavLst>
                                    </p:anim>
                                    <p:anim calcmode="lin" valueType="num">
                                      <p:cBhvr additive="base">
                                        <p:cTn id="13" dur="500" fill="hold"/>
                                        <p:tgtEl>
                                          <p:spTgt spid="1229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3316"/>
                                        </p:tgtEl>
                                        <p:attrNameLst>
                                          <p:attrName>style.visibility</p:attrName>
                                        </p:attrNameLst>
                                      </p:cBhvr>
                                      <p:to>
                                        <p:strVal val="visible"/>
                                      </p:to>
                                    </p:set>
                                    <p:anim calcmode="lin" valueType="num">
                                      <p:cBhvr additive="base">
                                        <p:cTn id="20" dur="500" fill="hold"/>
                                        <p:tgtEl>
                                          <p:spTgt spid="13316"/>
                                        </p:tgtEl>
                                        <p:attrNameLst>
                                          <p:attrName>ppt_x</p:attrName>
                                        </p:attrNameLst>
                                      </p:cBhvr>
                                      <p:tavLst>
                                        <p:tav tm="0">
                                          <p:val>
                                            <p:strVal val="#ppt_x"/>
                                          </p:val>
                                        </p:tav>
                                        <p:tav tm="100000">
                                          <p:val>
                                            <p:strVal val="#ppt_x"/>
                                          </p:val>
                                        </p:tav>
                                      </p:tavLst>
                                    </p:anim>
                                    <p:anim calcmode="lin" valueType="num">
                                      <p:cBhvr additive="base">
                                        <p:cTn id="21" dur="500" fill="hold"/>
                                        <p:tgtEl>
                                          <p:spTgt spid="1331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7769860" cy="668655"/>
          </a:xfrm>
        </p:spPr>
        <p:txBody>
          <a:bodyPr/>
          <a:lstStyle/>
          <a:p>
            <a:r>
              <a:rPr lang="zh-CN" altLang="en-US" dirty="0"/>
              <a:t>V模型（V-model）：瀑布模型的变种</a:t>
            </a:r>
            <a:endParaRPr lang="en-US" altLang="zh-CN" dirty="0"/>
          </a:p>
        </p:txBody>
      </p:sp>
      <p:sp>
        <p:nvSpPr>
          <p:cNvPr id="3" name="圆角矩形 3"/>
          <p:cNvSpPr/>
          <p:nvPr/>
        </p:nvSpPr>
        <p:spPr>
          <a:xfrm>
            <a:off x="1837055" y="1483360"/>
            <a:ext cx="1449388"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可行性研究</a:t>
            </a:r>
          </a:p>
        </p:txBody>
      </p:sp>
      <p:sp>
        <p:nvSpPr>
          <p:cNvPr id="4" name="圆角矩形 4"/>
          <p:cNvSpPr/>
          <p:nvPr/>
        </p:nvSpPr>
        <p:spPr>
          <a:xfrm>
            <a:off x="2751455" y="2397760"/>
            <a:ext cx="1203325" cy="457200"/>
          </a:xfrm>
          <a:prstGeom prst="roundRect">
            <a:avLst>
              <a:gd name="adj" fmla="val 16667"/>
            </a:avLst>
          </a:prstGeom>
          <a:solidFill>
            <a:schemeClr val="bg2">
              <a:lumMod val="9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需求分析</a:t>
            </a:r>
          </a:p>
        </p:txBody>
      </p:sp>
      <p:sp>
        <p:nvSpPr>
          <p:cNvPr id="5" name="圆角矩形 5"/>
          <p:cNvSpPr/>
          <p:nvPr/>
        </p:nvSpPr>
        <p:spPr>
          <a:xfrm>
            <a:off x="3513455" y="3312160"/>
            <a:ext cx="1182688" cy="457200"/>
          </a:xfrm>
          <a:prstGeom prst="roundRect">
            <a:avLst>
              <a:gd name="adj" fmla="val 16667"/>
            </a:avLst>
          </a:prstGeom>
          <a:solidFill>
            <a:schemeClr val="accent4">
              <a:lumMod val="20000"/>
              <a:lumOff val="8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总体设计</a:t>
            </a:r>
          </a:p>
        </p:txBody>
      </p:sp>
      <p:sp>
        <p:nvSpPr>
          <p:cNvPr id="6" name="圆角矩形 6"/>
          <p:cNvSpPr/>
          <p:nvPr/>
        </p:nvSpPr>
        <p:spPr>
          <a:xfrm>
            <a:off x="4275455" y="4302760"/>
            <a:ext cx="1338263" cy="457200"/>
          </a:xfrm>
          <a:prstGeom prst="roundRect">
            <a:avLst>
              <a:gd name="adj" fmla="val 16667"/>
            </a:avLst>
          </a:prstGeom>
          <a:solidFill>
            <a:schemeClr val="accent3">
              <a:lumMod val="20000"/>
              <a:lumOff val="8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详细设计</a:t>
            </a:r>
          </a:p>
        </p:txBody>
      </p:sp>
      <p:sp>
        <p:nvSpPr>
          <p:cNvPr id="8" name="圆角矩形 8"/>
          <p:cNvSpPr/>
          <p:nvPr/>
        </p:nvSpPr>
        <p:spPr>
          <a:xfrm>
            <a:off x="6942455" y="3312160"/>
            <a:ext cx="1398588" cy="457200"/>
          </a:xfrm>
          <a:prstGeom prst="roundRect">
            <a:avLst>
              <a:gd name="adj" fmla="val 16667"/>
            </a:avLst>
          </a:prstGeom>
          <a:solidFill>
            <a:schemeClr val="accent4">
              <a:lumMod val="20000"/>
              <a:lumOff val="8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9" name="圆角矩形 9"/>
          <p:cNvSpPr/>
          <p:nvPr/>
        </p:nvSpPr>
        <p:spPr>
          <a:xfrm>
            <a:off x="7780655" y="2397760"/>
            <a:ext cx="1371600" cy="457200"/>
          </a:xfrm>
          <a:prstGeom prst="roundRect">
            <a:avLst>
              <a:gd name="adj" fmla="val 16667"/>
            </a:avLst>
          </a:prstGeom>
          <a:solidFill>
            <a:schemeClr val="bg2">
              <a:lumMod val="9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验收测试</a:t>
            </a:r>
          </a:p>
        </p:txBody>
      </p:sp>
      <p:cxnSp>
        <p:nvCxnSpPr>
          <p:cNvPr id="11" name="肘形连接符 10"/>
          <p:cNvCxnSpPr>
            <a:stCxn id="3" idx="2"/>
            <a:endCxn id="4" idx="1"/>
          </p:cNvCxnSpPr>
          <p:nvPr/>
        </p:nvCxnSpPr>
        <p:spPr>
          <a:xfrm rot="5400000" flipV="1">
            <a:off x="2313940" y="2201545"/>
            <a:ext cx="685800" cy="189230"/>
          </a:xfrm>
          <a:prstGeom prst="bentConnector2">
            <a:avLst/>
          </a:prstGeom>
          <a:ln w="9525" cap="flat" cmpd="sng">
            <a:solidFill>
              <a:schemeClr val="tx1"/>
            </a:solidFill>
            <a:prstDash val="solid"/>
            <a:miter/>
            <a:headEnd type="none" w="med" len="med"/>
            <a:tailEnd type="arrow" w="med" len="med"/>
          </a:ln>
        </p:spPr>
      </p:cxnSp>
      <p:cxnSp>
        <p:nvCxnSpPr>
          <p:cNvPr id="12" name="肘形连接符 11"/>
          <p:cNvCxnSpPr>
            <a:stCxn id="4" idx="2"/>
            <a:endCxn id="5" idx="1"/>
          </p:cNvCxnSpPr>
          <p:nvPr/>
        </p:nvCxnSpPr>
        <p:spPr>
          <a:xfrm rot="5400000" flipV="1">
            <a:off x="3090545" y="3117850"/>
            <a:ext cx="685800" cy="160020"/>
          </a:xfrm>
          <a:prstGeom prst="bentConnector2">
            <a:avLst/>
          </a:prstGeom>
          <a:ln w="9525" cap="flat" cmpd="sng">
            <a:solidFill>
              <a:schemeClr val="tx1"/>
            </a:solidFill>
            <a:prstDash val="solid"/>
            <a:miter/>
            <a:headEnd type="none" w="med" len="med"/>
            <a:tailEnd type="arrow" w="med" len="med"/>
          </a:ln>
        </p:spPr>
      </p:cxnSp>
      <p:cxnSp>
        <p:nvCxnSpPr>
          <p:cNvPr id="13" name="肘形连接符 12"/>
          <p:cNvCxnSpPr>
            <a:stCxn id="5" idx="2"/>
            <a:endCxn id="6" idx="1"/>
          </p:cNvCxnSpPr>
          <p:nvPr/>
        </p:nvCxnSpPr>
        <p:spPr>
          <a:xfrm rot="5400000" flipV="1">
            <a:off x="3809365" y="4065270"/>
            <a:ext cx="762000" cy="170180"/>
          </a:xfrm>
          <a:prstGeom prst="bentConnector2">
            <a:avLst/>
          </a:prstGeom>
          <a:ln w="9525" cap="flat" cmpd="sng">
            <a:solidFill>
              <a:schemeClr val="tx1"/>
            </a:solidFill>
            <a:prstDash val="solid"/>
            <a:miter/>
            <a:headEnd type="none" w="med" len="med"/>
            <a:tailEnd type="arrow" w="med" len="med"/>
          </a:ln>
        </p:spPr>
      </p:cxnSp>
      <p:cxnSp>
        <p:nvCxnSpPr>
          <p:cNvPr id="14" name="肘形连接符 13"/>
          <p:cNvCxnSpPr>
            <a:stCxn id="6" idx="2"/>
            <a:endCxn id="7" idx="1"/>
          </p:cNvCxnSpPr>
          <p:nvPr/>
        </p:nvCxnSpPr>
        <p:spPr>
          <a:xfrm rot="5400000" flipV="1">
            <a:off x="4724400" y="4993005"/>
            <a:ext cx="685800" cy="245110"/>
          </a:xfrm>
          <a:prstGeom prst="bentConnector2">
            <a:avLst/>
          </a:prstGeom>
          <a:ln w="9525" cap="flat" cmpd="sng">
            <a:solidFill>
              <a:schemeClr val="tx1"/>
            </a:solidFill>
            <a:prstDash val="solid"/>
            <a:miter/>
            <a:headEnd type="none" w="med" len="med"/>
            <a:tailEnd type="arrow" w="med" len="med"/>
          </a:ln>
        </p:spPr>
      </p:cxnSp>
      <p:cxnSp>
        <p:nvCxnSpPr>
          <p:cNvPr id="15" name="肘形连接符 14"/>
          <p:cNvCxnSpPr>
            <a:stCxn id="7" idx="3"/>
            <a:endCxn id="19" idx="2"/>
          </p:cNvCxnSpPr>
          <p:nvPr/>
        </p:nvCxnSpPr>
        <p:spPr>
          <a:xfrm flipV="1">
            <a:off x="6464935" y="4759960"/>
            <a:ext cx="339090" cy="685800"/>
          </a:xfrm>
          <a:prstGeom prst="bentConnector2">
            <a:avLst/>
          </a:prstGeom>
          <a:ln w="9525" cap="flat" cmpd="sng">
            <a:solidFill>
              <a:schemeClr val="tx1"/>
            </a:solidFill>
            <a:prstDash val="solid"/>
            <a:miter/>
            <a:headEnd type="none" w="med" len="med"/>
            <a:tailEnd type="arrow" w="med" len="med"/>
          </a:ln>
        </p:spPr>
      </p:cxnSp>
      <p:cxnSp>
        <p:nvCxnSpPr>
          <p:cNvPr id="16" name="肘形连接符 15"/>
          <p:cNvCxnSpPr>
            <a:stCxn id="8" idx="3"/>
            <a:endCxn id="9" idx="2"/>
          </p:cNvCxnSpPr>
          <p:nvPr/>
        </p:nvCxnSpPr>
        <p:spPr>
          <a:xfrm flipV="1">
            <a:off x="8341360" y="2854960"/>
            <a:ext cx="125095" cy="685800"/>
          </a:xfrm>
          <a:prstGeom prst="bentConnector2">
            <a:avLst/>
          </a:prstGeom>
          <a:ln w="9525" cap="flat" cmpd="sng">
            <a:solidFill>
              <a:schemeClr val="tx1"/>
            </a:solidFill>
            <a:prstDash val="solid"/>
            <a:miter/>
            <a:headEnd type="none" w="med" len="med"/>
            <a:tailEnd type="arrow" w="med" len="med"/>
          </a:ln>
        </p:spPr>
      </p:cxnSp>
      <p:sp>
        <p:nvSpPr>
          <p:cNvPr id="17" name="圆角矩形 16"/>
          <p:cNvSpPr/>
          <p:nvPr/>
        </p:nvSpPr>
        <p:spPr>
          <a:xfrm>
            <a:off x="8542655" y="1483360"/>
            <a:ext cx="15240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运行与维护</a:t>
            </a:r>
          </a:p>
        </p:txBody>
      </p:sp>
      <p:cxnSp>
        <p:nvCxnSpPr>
          <p:cNvPr id="18" name="肘形连接符 17"/>
          <p:cNvCxnSpPr>
            <a:stCxn id="9" idx="3"/>
            <a:endCxn id="17" idx="2"/>
          </p:cNvCxnSpPr>
          <p:nvPr/>
        </p:nvCxnSpPr>
        <p:spPr>
          <a:xfrm flipV="1">
            <a:off x="9152255" y="1953260"/>
            <a:ext cx="152400" cy="685800"/>
          </a:xfrm>
          <a:prstGeom prst="bentConnector2">
            <a:avLst/>
          </a:prstGeom>
          <a:ln w="9525" cap="flat" cmpd="sng">
            <a:solidFill>
              <a:schemeClr val="tx1"/>
            </a:solidFill>
            <a:prstDash val="solid"/>
            <a:miter/>
            <a:headEnd type="none" w="med" len="med"/>
            <a:tailEnd type="arrow" w="med" len="med"/>
          </a:ln>
        </p:spPr>
      </p:cxnSp>
      <p:sp>
        <p:nvSpPr>
          <p:cNvPr id="19" name="圆角矩形 36"/>
          <p:cNvSpPr/>
          <p:nvPr/>
        </p:nvSpPr>
        <p:spPr>
          <a:xfrm>
            <a:off x="6104255" y="4302760"/>
            <a:ext cx="1398588" cy="457200"/>
          </a:xfrm>
          <a:prstGeom prst="roundRect">
            <a:avLst>
              <a:gd name="adj" fmla="val 16667"/>
            </a:avLst>
          </a:prstGeom>
          <a:solidFill>
            <a:schemeClr val="accent3">
              <a:lumMod val="20000"/>
              <a:lumOff val="8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单元测试</a:t>
            </a:r>
          </a:p>
        </p:txBody>
      </p:sp>
      <p:cxnSp>
        <p:nvCxnSpPr>
          <p:cNvPr id="20" name="肘形连接符 38"/>
          <p:cNvCxnSpPr>
            <a:stCxn id="19" idx="3"/>
            <a:endCxn id="8" idx="2"/>
          </p:cNvCxnSpPr>
          <p:nvPr/>
        </p:nvCxnSpPr>
        <p:spPr>
          <a:xfrm flipV="1">
            <a:off x="7503160" y="3769360"/>
            <a:ext cx="139065" cy="762000"/>
          </a:xfrm>
          <a:prstGeom prst="bentConnector2">
            <a:avLst/>
          </a:prstGeom>
          <a:ln w="9525" cap="flat" cmpd="sng">
            <a:solidFill>
              <a:schemeClr val="tx1"/>
            </a:solidFill>
            <a:prstDash val="solid"/>
            <a:miter/>
            <a:headEnd type="none" w="med" len="med"/>
            <a:tailEnd type="arrow" w="med" len="med"/>
          </a:ln>
        </p:spPr>
      </p:cxnSp>
      <p:cxnSp>
        <p:nvCxnSpPr>
          <p:cNvPr id="21" name="直接箭头连接符 69"/>
          <p:cNvCxnSpPr>
            <a:stCxn id="6" idx="3"/>
            <a:endCxn id="19" idx="1"/>
          </p:cNvCxnSpPr>
          <p:nvPr/>
        </p:nvCxnSpPr>
        <p:spPr>
          <a:xfrm>
            <a:off x="5613718" y="4544060"/>
            <a:ext cx="490220" cy="0"/>
          </a:xfrm>
          <a:prstGeom prst="straightConnector1">
            <a:avLst/>
          </a:prstGeom>
          <a:ln w="28575" cap="flat" cmpd="sng">
            <a:solidFill>
              <a:srgbClr val="FF0000"/>
            </a:solidFill>
            <a:prstDash val="dash"/>
            <a:round/>
            <a:headEnd type="arrow" w="med" len="med"/>
            <a:tailEnd type="arrow" w="med" len="med"/>
          </a:ln>
        </p:spPr>
      </p:cxnSp>
      <p:cxnSp>
        <p:nvCxnSpPr>
          <p:cNvPr id="22" name="直接箭头连接符 71"/>
          <p:cNvCxnSpPr>
            <a:stCxn id="5" idx="3"/>
            <a:endCxn id="8" idx="1"/>
          </p:cNvCxnSpPr>
          <p:nvPr/>
        </p:nvCxnSpPr>
        <p:spPr>
          <a:xfrm>
            <a:off x="4696143" y="3540760"/>
            <a:ext cx="2245995" cy="0"/>
          </a:xfrm>
          <a:prstGeom prst="straightConnector1">
            <a:avLst/>
          </a:prstGeom>
          <a:ln w="28575" cap="flat" cmpd="sng">
            <a:solidFill>
              <a:srgbClr val="FF0000"/>
            </a:solidFill>
            <a:prstDash val="dash"/>
            <a:round/>
            <a:headEnd type="arrow" w="med" len="med"/>
            <a:tailEnd type="arrow" w="med" len="med"/>
          </a:ln>
        </p:spPr>
      </p:cxnSp>
      <p:cxnSp>
        <p:nvCxnSpPr>
          <p:cNvPr id="23" name="直接箭头连接符 73"/>
          <p:cNvCxnSpPr>
            <a:stCxn id="4" idx="3"/>
            <a:endCxn id="9" idx="1"/>
          </p:cNvCxnSpPr>
          <p:nvPr/>
        </p:nvCxnSpPr>
        <p:spPr>
          <a:xfrm>
            <a:off x="3954780" y="2639060"/>
            <a:ext cx="3825875" cy="0"/>
          </a:xfrm>
          <a:prstGeom prst="straightConnector1">
            <a:avLst/>
          </a:prstGeom>
          <a:ln w="28575" cap="flat" cmpd="sng">
            <a:solidFill>
              <a:srgbClr val="FF0000"/>
            </a:solidFill>
            <a:prstDash val="dash"/>
            <a:round/>
            <a:headEnd type="arrow" w="med" len="med"/>
            <a:tailEnd type="arrow" w="med" len="med"/>
          </a:ln>
        </p:spPr>
      </p:cxnSp>
      <p:sp>
        <p:nvSpPr>
          <p:cNvPr id="26" name="矩形 81"/>
          <p:cNvSpPr/>
          <p:nvPr/>
        </p:nvSpPr>
        <p:spPr>
          <a:xfrm>
            <a:off x="1989455" y="3769360"/>
            <a:ext cx="1143000" cy="990600"/>
          </a:xfrm>
          <a:prstGeom prst="rect">
            <a:avLst/>
          </a:prstGeom>
          <a:noFill/>
          <a:ln w="9525">
            <a:noFill/>
          </a:ln>
        </p:spPr>
        <p:txBody>
          <a:bodyPr anchor="t"/>
          <a:lstStyle/>
          <a:p>
            <a:pPr eaLnBrk="0" hangingPunct="0"/>
            <a:r>
              <a:rPr lang="zh-CN" altLang="en-US" sz="2400" b="1" dirty="0">
                <a:solidFill>
                  <a:srgbClr val="FF0000"/>
                </a:solidFill>
                <a:latin typeface="Times New Roman" panose="02020603050405020304" pitchFamily="18" charset="0"/>
              </a:rPr>
              <a:t>分析</a:t>
            </a:r>
            <a:endParaRPr lang="en-US" altLang="zh-CN" sz="2400" b="1" dirty="0">
              <a:solidFill>
                <a:srgbClr val="FF0000"/>
              </a:solidFill>
              <a:latin typeface="Times New Roman" panose="02020603050405020304" pitchFamily="18" charset="0"/>
            </a:endParaRPr>
          </a:p>
          <a:p>
            <a:pPr eaLnBrk="0" hangingPunct="0"/>
            <a:r>
              <a:rPr lang="zh-CN" altLang="en-US" sz="2400" b="1" dirty="0">
                <a:solidFill>
                  <a:srgbClr val="FF0000"/>
                </a:solidFill>
                <a:latin typeface="Times New Roman" panose="02020603050405020304" pitchFamily="18" charset="0"/>
              </a:rPr>
              <a:t>设计</a:t>
            </a:r>
          </a:p>
        </p:txBody>
      </p:sp>
      <p:sp>
        <p:nvSpPr>
          <p:cNvPr id="27" name="矩形 82"/>
          <p:cNvSpPr/>
          <p:nvPr/>
        </p:nvSpPr>
        <p:spPr>
          <a:xfrm>
            <a:off x="9076055" y="3921760"/>
            <a:ext cx="914400" cy="609600"/>
          </a:xfrm>
          <a:prstGeom prst="rect">
            <a:avLst/>
          </a:prstGeom>
          <a:noFill/>
          <a:ln w="9525">
            <a:noFill/>
          </a:ln>
        </p:spPr>
        <p:txBody>
          <a:bodyPr anchor="t"/>
          <a:lstStyle/>
          <a:p>
            <a:pPr eaLnBrk="0" hangingPunct="0"/>
            <a:r>
              <a:rPr lang="zh-CN" altLang="en-US" sz="2400" b="1" dirty="0">
                <a:solidFill>
                  <a:srgbClr val="FF0000"/>
                </a:solidFill>
                <a:latin typeface="Times New Roman" panose="02020603050405020304" pitchFamily="18" charset="0"/>
              </a:rPr>
              <a:t>测试</a:t>
            </a:r>
          </a:p>
        </p:txBody>
      </p:sp>
      <p:sp>
        <p:nvSpPr>
          <p:cNvPr id="28" name="矩形 1"/>
          <p:cNvSpPr/>
          <p:nvPr/>
        </p:nvSpPr>
        <p:spPr>
          <a:xfrm>
            <a:off x="5266055" y="3921760"/>
            <a:ext cx="1214438"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验证设计</a:t>
            </a:r>
          </a:p>
        </p:txBody>
      </p:sp>
      <p:sp>
        <p:nvSpPr>
          <p:cNvPr id="29" name="矩形 27"/>
          <p:cNvSpPr/>
          <p:nvPr/>
        </p:nvSpPr>
        <p:spPr>
          <a:xfrm>
            <a:off x="5189855" y="2283460"/>
            <a:ext cx="1214438"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确认需求</a:t>
            </a:r>
          </a:p>
        </p:txBody>
      </p:sp>
      <p:sp>
        <p:nvSpPr>
          <p:cNvPr id="30" name="矩形 28"/>
          <p:cNvSpPr/>
          <p:nvPr/>
        </p:nvSpPr>
        <p:spPr>
          <a:xfrm>
            <a:off x="5266055" y="3197860"/>
            <a:ext cx="1214438"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验证设计</a:t>
            </a:r>
          </a:p>
        </p:txBody>
      </p:sp>
      <p:cxnSp>
        <p:nvCxnSpPr>
          <p:cNvPr id="31" name="直接箭头连接符 76"/>
          <p:cNvCxnSpPr/>
          <p:nvPr/>
        </p:nvCxnSpPr>
        <p:spPr>
          <a:xfrm>
            <a:off x="2082165" y="3032760"/>
            <a:ext cx="2047875" cy="2362200"/>
          </a:xfrm>
          <a:prstGeom prst="straightConnector1">
            <a:avLst/>
          </a:prstGeom>
          <a:ln w="28575" cap="flat" cmpd="sng">
            <a:solidFill>
              <a:srgbClr val="FF0000"/>
            </a:solidFill>
            <a:prstDash val="solid"/>
            <a:round/>
            <a:headEnd type="none" w="med" len="med"/>
            <a:tailEnd type="arrow" w="med" len="med"/>
          </a:ln>
        </p:spPr>
      </p:cxnSp>
      <p:cxnSp>
        <p:nvCxnSpPr>
          <p:cNvPr id="32" name="直接箭头连接符 78"/>
          <p:cNvCxnSpPr/>
          <p:nvPr/>
        </p:nvCxnSpPr>
        <p:spPr>
          <a:xfrm flipV="1">
            <a:off x="7955915" y="2880360"/>
            <a:ext cx="1676400" cy="2667000"/>
          </a:xfrm>
          <a:prstGeom prst="straightConnector1">
            <a:avLst/>
          </a:prstGeom>
          <a:ln w="28575" cap="flat" cmpd="sng">
            <a:solidFill>
              <a:srgbClr val="FF0000"/>
            </a:solidFill>
            <a:prstDash val="solid"/>
            <a:round/>
            <a:headEnd type="none" w="med" len="med"/>
            <a:tailEnd type="arrow" w="med" len="med"/>
          </a:ln>
        </p:spPr>
      </p:cxnSp>
      <p:sp>
        <p:nvSpPr>
          <p:cNvPr id="7" name="圆角矩形 7"/>
          <p:cNvSpPr/>
          <p:nvPr/>
        </p:nvSpPr>
        <p:spPr>
          <a:xfrm>
            <a:off x="5189855" y="5217160"/>
            <a:ext cx="1274763"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bg1"/>
                </a:solidFill>
                <a:latin typeface="Times New Roman" panose="02020603050405020304" pitchFamily="18" charset="0"/>
              </a:rPr>
              <a:t>编码</a:t>
            </a:r>
          </a:p>
        </p:txBody>
      </p:sp>
    </p:spTree>
    <p:extLst>
      <p:ext uri="{BB962C8B-B14F-4D97-AF65-F5344CB8AC3E}">
        <p14:creationId xmlns:p14="http://schemas.microsoft.com/office/powerpoint/2010/main" val="336560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7769860" cy="668655"/>
          </a:xfrm>
        </p:spPr>
        <p:txBody>
          <a:bodyPr/>
          <a:lstStyle/>
          <a:p>
            <a:r>
              <a:rPr lang="en-US" altLang="zh-CN"/>
              <a:t>V模型：单元测试发现问题</a:t>
            </a:r>
          </a:p>
        </p:txBody>
      </p:sp>
      <p:sp>
        <p:nvSpPr>
          <p:cNvPr id="61" name="圆角矩形 6"/>
          <p:cNvSpPr/>
          <p:nvPr/>
        </p:nvSpPr>
        <p:spPr>
          <a:xfrm>
            <a:off x="4109085" y="4203700"/>
            <a:ext cx="13385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详细设计</a:t>
            </a:r>
          </a:p>
        </p:txBody>
      </p:sp>
      <p:sp>
        <p:nvSpPr>
          <p:cNvPr id="62" name="圆角矩形 7"/>
          <p:cNvSpPr/>
          <p:nvPr/>
        </p:nvSpPr>
        <p:spPr>
          <a:xfrm>
            <a:off x="5023485" y="5118100"/>
            <a:ext cx="12750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编码</a:t>
            </a:r>
          </a:p>
        </p:txBody>
      </p:sp>
      <p:cxnSp>
        <p:nvCxnSpPr>
          <p:cNvPr id="63" name="肘形连接符 13"/>
          <p:cNvCxnSpPr>
            <a:stCxn id="61" idx="2"/>
            <a:endCxn id="62" idx="1"/>
          </p:cNvCxnSpPr>
          <p:nvPr/>
        </p:nvCxnSpPr>
        <p:spPr>
          <a:xfrm rot="16200000" flipH="1">
            <a:off x="4558665" y="4881880"/>
            <a:ext cx="685800" cy="244475"/>
          </a:xfrm>
          <a:prstGeom prst="bentConnector2">
            <a:avLst/>
          </a:prstGeom>
          <a:ln w="9525" cap="flat" cmpd="sng">
            <a:solidFill>
              <a:schemeClr val="tx1"/>
            </a:solidFill>
            <a:prstDash val="solid"/>
            <a:miter/>
            <a:headEnd type="none" w="med" len="med"/>
            <a:tailEnd type="arrow" w="med" len="med"/>
          </a:ln>
        </p:spPr>
      </p:cxnSp>
      <p:cxnSp>
        <p:nvCxnSpPr>
          <p:cNvPr id="64" name="肘形连接符 14"/>
          <p:cNvCxnSpPr>
            <a:stCxn id="62" idx="3"/>
            <a:endCxn id="65" idx="2"/>
          </p:cNvCxnSpPr>
          <p:nvPr/>
        </p:nvCxnSpPr>
        <p:spPr>
          <a:xfrm flipV="1">
            <a:off x="6298565" y="4660900"/>
            <a:ext cx="337820" cy="685800"/>
          </a:xfrm>
          <a:prstGeom prst="bentConnector2">
            <a:avLst/>
          </a:prstGeom>
          <a:ln w="9525" cap="flat" cmpd="sng">
            <a:solidFill>
              <a:schemeClr val="tx1"/>
            </a:solidFill>
            <a:prstDash val="solid"/>
            <a:miter/>
            <a:headEnd type="none" w="med" len="med"/>
            <a:tailEnd type="arrow" w="med" len="med"/>
          </a:ln>
        </p:spPr>
      </p:cxnSp>
      <p:sp>
        <p:nvSpPr>
          <p:cNvPr id="65" name="圆角矩形 36"/>
          <p:cNvSpPr/>
          <p:nvPr/>
        </p:nvSpPr>
        <p:spPr>
          <a:xfrm>
            <a:off x="5937885" y="4203700"/>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单元测试</a:t>
            </a:r>
          </a:p>
        </p:txBody>
      </p:sp>
      <p:sp>
        <p:nvSpPr>
          <p:cNvPr id="66" name="圆角矩形 3"/>
          <p:cNvSpPr/>
          <p:nvPr/>
        </p:nvSpPr>
        <p:spPr>
          <a:xfrm>
            <a:off x="1670685" y="1384300"/>
            <a:ext cx="14497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可行性研究</a:t>
            </a:r>
          </a:p>
        </p:txBody>
      </p:sp>
      <p:sp>
        <p:nvSpPr>
          <p:cNvPr id="67" name="圆角矩形 4"/>
          <p:cNvSpPr/>
          <p:nvPr/>
        </p:nvSpPr>
        <p:spPr>
          <a:xfrm>
            <a:off x="2585085" y="2298700"/>
            <a:ext cx="120332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需求分析</a:t>
            </a:r>
          </a:p>
        </p:txBody>
      </p:sp>
      <p:sp>
        <p:nvSpPr>
          <p:cNvPr id="68" name="圆角矩形 5"/>
          <p:cNvSpPr/>
          <p:nvPr/>
        </p:nvSpPr>
        <p:spPr>
          <a:xfrm>
            <a:off x="3347085" y="3213100"/>
            <a:ext cx="11830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总体设计</a:t>
            </a:r>
          </a:p>
        </p:txBody>
      </p:sp>
      <p:sp>
        <p:nvSpPr>
          <p:cNvPr id="69" name="圆角矩形 6"/>
          <p:cNvSpPr/>
          <p:nvPr/>
        </p:nvSpPr>
        <p:spPr>
          <a:xfrm>
            <a:off x="4109085" y="4203700"/>
            <a:ext cx="13385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详细设计</a:t>
            </a:r>
          </a:p>
        </p:txBody>
      </p:sp>
      <p:sp>
        <p:nvSpPr>
          <p:cNvPr id="70" name="圆角矩形 7"/>
          <p:cNvSpPr/>
          <p:nvPr/>
        </p:nvSpPr>
        <p:spPr>
          <a:xfrm>
            <a:off x="5023485" y="5118100"/>
            <a:ext cx="12750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编码</a:t>
            </a:r>
          </a:p>
        </p:txBody>
      </p:sp>
      <p:sp>
        <p:nvSpPr>
          <p:cNvPr id="71" name="圆角矩形 8"/>
          <p:cNvSpPr/>
          <p:nvPr/>
        </p:nvSpPr>
        <p:spPr>
          <a:xfrm>
            <a:off x="6776085" y="3213100"/>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72" name="圆角矩形 9"/>
          <p:cNvSpPr/>
          <p:nvPr/>
        </p:nvSpPr>
        <p:spPr>
          <a:xfrm>
            <a:off x="7614285" y="2298700"/>
            <a:ext cx="13716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验收测试</a:t>
            </a:r>
          </a:p>
        </p:txBody>
      </p:sp>
      <p:cxnSp>
        <p:nvCxnSpPr>
          <p:cNvPr id="73" name="肘形连接符 10"/>
          <p:cNvCxnSpPr>
            <a:stCxn id="66" idx="2"/>
            <a:endCxn id="67" idx="1"/>
          </p:cNvCxnSpPr>
          <p:nvPr/>
        </p:nvCxnSpPr>
        <p:spPr>
          <a:xfrm rot="16200000" flipH="1">
            <a:off x="2146935" y="2089150"/>
            <a:ext cx="685800" cy="190500"/>
          </a:xfrm>
          <a:prstGeom prst="bentConnector2">
            <a:avLst/>
          </a:prstGeom>
          <a:ln w="9525" cap="flat" cmpd="sng">
            <a:solidFill>
              <a:schemeClr val="tx1"/>
            </a:solidFill>
            <a:prstDash val="solid"/>
            <a:miter/>
            <a:headEnd type="none" w="med" len="med"/>
            <a:tailEnd type="arrow" w="med" len="med"/>
          </a:ln>
        </p:spPr>
      </p:cxnSp>
      <p:cxnSp>
        <p:nvCxnSpPr>
          <p:cNvPr id="74" name="肘形连接符 11"/>
          <p:cNvCxnSpPr>
            <a:stCxn id="67" idx="2"/>
            <a:endCxn id="68" idx="1"/>
          </p:cNvCxnSpPr>
          <p:nvPr/>
        </p:nvCxnSpPr>
        <p:spPr>
          <a:xfrm rot="16200000" flipH="1">
            <a:off x="2923540" y="3018155"/>
            <a:ext cx="685800" cy="158750"/>
          </a:xfrm>
          <a:prstGeom prst="bentConnector2">
            <a:avLst/>
          </a:prstGeom>
          <a:ln w="9525" cap="flat" cmpd="sng">
            <a:solidFill>
              <a:schemeClr val="tx1"/>
            </a:solidFill>
            <a:prstDash val="solid"/>
            <a:miter/>
            <a:headEnd type="none" w="med" len="med"/>
            <a:tailEnd type="arrow" w="med" len="med"/>
          </a:ln>
        </p:spPr>
      </p:cxnSp>
      <p:cxnSp>
        <p:nvCxnSpPr>
          <p:cNvPr id="75" name="肘形连接符 12"/>
          <p:cNvCxnSpPr>
            <a:stCxn id="68" idx="2"/>
            <a:endCxn id="69" idx="1"/>
          </p:cNvCxnSpPr>
          <p:nvPr/>
        </p:nvCxnSpPr>
        <p:spPr>
          <a:xfrm rot="16200000" flipH="1">
            <a:off x="3642360" y="3965575"/>
            <a:ext cx="762000" cy="171450"/>
          </a:xfrm>
          <a:prstGeom prst="bentConnector2">
            <a:avLst/>
          </a:prstGeom>
          <a:ln w="9525" cap="flat" cmpd="sng">
            <a:solidFill>
              <a:schemeClr val="tx1"/>
            </a:solidFill>
            <a:prstDash val="solid"/>
            <a:miter/>
            <a:headEnd type="none" w="med" len="med"/>
            <a:tailEnd type="arrow" w="med" len="med"/>
          </a:ln>
        </p:spPr>
      </p:cxnSp>
      <p:cxnSp>
        <p:nvCxnSpPr>
          <p:cNvPr id="78" name="肘形连接符 15"/>
          <p:cNvCxnSpPr>
            <a:stCxn id="71" idx="3"/>
            <a:endCxn id="72" idx="2"/>
          </p:cNvCxnSpPr>
          <p:nvPr/>
        </p:nvCxnSpPr>
        <p:spPr>
          <a:xfrm flipV="1">
            <a:off x="8174990" y="2755900"/>
            <a:ext cx="125095" cy="685800"/>
          </a:xfrm>
          <a:prstGeom prst="bentConnector2">
            <a:avLst/>
          </a:prstGeom>
          <a:ln w="9525" cap="flat" cmpd="sng">
            <a:solidFill>
              <a:schemeClr val="tx1"/>
            </a:solidFill>
            <a:prstDash val="solid"/>
            <a:miter/>
            <a:headEnd type="none" w="med" len="med"/>
            <a:tailEnd type="arrow" w="med" len="med"/>
          </a:ln>
        </p:spPr>
      </p:cxnSp>
      <p:sp>
        <p:nvSpPr>
          <p:cNvPr id="79" name="圆角矩形 16"/>
          <p:cNvSpPr/>
          <p:nvPr/>
        </p:nvSpPr>
        <p:spPr>
          <a:xfrm>
            <a:off x="8376285" y="1384300"/>
            <a:ext cx="15240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运行与维护</a:t>
            </a:r>
          </a:p>
        </p:txBody>
      </p:sp>
      <p:cxnSp>
        <p:nvCxnSpPr>
          <p:cNvPr id="80" name="肘形连接符 17"/>
          <p:cNvCxnSpPr>
            <a:stCxn id="72" idx="3"/>
            <a:endCxn id="79" idx="2"/>
          </p:cNvCxnSpPr>
          <p:nvPr/>
        </p:nvCxnSpPr>
        <p:spPr>
          <a:xfrm flipV="1">
            <a:off x="8985885" y="1841500"/>
            <a:ext cx="152400" cy="685800"/>
          </a:xfrm>
          <a:prstGeom prst="bentConnector2">
            <a:avLst/>
          </a:prstGeom>
          <a:ln w="9525" cap="flat" cmpd="sng">
            <a:solidFill>
              <a:schemeClr val="tx1"/>
            </a:solidFill>
            <a:prstDash val="solid"/>
            <a:miter/>
            <a:headEnd type="none" w="med" len="med"/>
            <a:tailEnd type="arrow" w="med" len="med"/>
          </a:ln>
        </p:spPr>
      </p:cxnSp>
      <p:sp>
        <p:nvSpPr>
          <p:cNvPr id="81" name="圆角矩形 36"/>
          <p:cNvSpPr/>
          <p:nvPr/>
        </p:nvSpPr>
        <p:spPr>
          <a:xfrm>
            <a:off x="5937885" y="4203700"/>
            <a:ext cx="1398905" cy="457200"/>
          </a:xfrm>
          <a:prstGeom prst="roundRect">
            <a:avLst>
              <a:gd name="adj" fmla="val 16667"/>
            </a:avLst>
          </a:prstGeom>
          <a:solidFill>
            <a:srgbClr val="FFC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单元测试</a:t>
            </a:r>
          </a:p>
        </p:txBody>
      </p:sp>
      <p:cxnSp>
        <p:nvCxnSpPr>
          <p:cNvPr id="82" name="肘形连接符 38"/>
          <p:cNvCxnSpPr>
            <a:stCxn id="81" idx="3"/>
            <a:endCxn id="71" idx="2"/>
          </p:cNvCxnSpPr>
          <p:nvPr/>
        </p:nvCxnSpPr>
        <p:spPr>
          <a:xfrm flipV="1">
            <a:off x="7336790" y="3670300"/>
            <a:ext cx="137795" cy="762000"/>
          </a:xfrm>
          <a:prstGeom prst="bentConnector2">
            <a:avLst/>
          </a:prstGeom>
          <a:ln w="9525" cap="flat" cmpd="sng">
            <a:solidFill>
              <a:schemeClr val="tx1"/>
            </a:solidFill>
            <a:prstDash val="solid"/>
            <a:miter/>
            <a:headEnd type="none" w="med" len="med"/>
            <a:tailEnd type="arrow" w="med" len="med"/>
          </a:ln>
        </p:spPr>
      </p:cxnSp>
      <p:cxnSp>
        <p:nvCxnSpPr>
          <p:cNvPr id="83" name="直接箭头连接符 69"/>
          <p:cNvCxnSpPr>
            <a:stCxn id="69" idx="3"/>
            <a:endCxn id="81" idx="1"/>
          </p:cNvCxnSpPr>
          <p:nvPr/>
        </p:nvCxnSpPr>
        <p:spPr>
          <a:xfrm>
            <a:off x="5447665" y="4432300"/>
            <a:ext cx="490220" cy="0"/>
          </a:xfrm>
          <a:prstGeom prst="straightConnector1">
            <a:avLst/>
          </a:prstGeom>
          <a:ln w="28575" cap="flat" cmpd="sng">
            <a:solidFill>
              <a:schemeClr val="tx1"/>
            </a:solidFill>
            <a:prstDash val="dash"/>
            <a:round/>
            <a:headEnd type="arrow" w="med" len="med"/>
            <a:tailEnd type="arrow" w="med" len="med"/>
          </a:ln>
        </p:spPr>
      </p:cxnSp>
      <p:cxnSp>
        <p:nvCxnSpPr>
          <p:cNvPr id="84" name="直接箭头连接符 71"/>
          <p:cNvCxnSpPr>
            <a:stCxn id="68" idx="3"/>
            <a:endCxn id="71" idx="1"/>
          </p:cNvCxnSpPr>
          <p:nvPr/>
        </p:nvCxnSpPr>
        <p:spPr>
          <a:xfrm>
            <a:off x="4530090" y="3441700"/>
            <a:ext cx="2245995" cy="0"/>
          </a:xfrm>
          <a:prstGeom prst="straightConnector1">
            <a:avLst/>
          </a:prstGeom>
          <a:ln w="28575" cap="flat" cmpd="sng">
            <a:solidFill>
              <a:schemeClr val="tx1"/>
            </a:solidFill>
            <a:prstDash val="dash"/>
            <a:round/>
            <a:headEnd type="arrow" w="med" len="med"/>
            <a:tailEnd type="arrow" w="med" len="med"/>
          </a:ln>
        </p:spPr>
      </p:cxnSp>
      <p:cxnSp>
        <p:nvCxnSpPr>
          <p:cNvPr id="85" name="直接箭头连接符 73"/>
          <p:cNvCxnSpPr>
            <a:stCxn id="67" idx="3"/>
            <a:endCxn id="72" idx="1"/>
          </p:cNvCxnSpPr>
          <p:nvPr/>
        </p:nvCxnSpPr>
        <p:spPr>
          <a:xfrm>
            <a:off x="3788410" y="2527300"/>
            <a:ext cx="3825875" cy="0"/>
          </a:xfrm>
          <a:prstGeom prst="straightConnector1">
            <a:avLst/>
          </a:prstGeom>
          <a:ln w="28575" cap="flat" cmpd="sng">
            <a:solidFill>
              <a:schemeClr val="tx1"/>
            </a:solidFill>
            <a:prstDash val="dash"/>
            <a:round/>
            <a:headEnd type="arrow" w="med" len="med"/>
            <a:tailEnd type="arrow" w="med" len="med"/>
          </a:ln>
        </p:spPr>
      </p:cxnSp>
      <p:cxnSp>
        <p:nvCxnSpPr>
          <p:cNvPr id="86" name="直接箭头连接符 76"/>
          <p:cNvCxnSpPr>
            <a:stCxn id="67" idx="3"/>
            <a:endCxn id="72" idx="1"/>
          </p:cNvCxnSpPr>
          <p:nvPr/>
        </p:nvCxnSpPr>
        <p:spPr>
          <a:xfrm>
            <a:off x="1975485" y="2908300"/>
            <a:ext cx="2047875" cy="2362200"/>
          </a:xfrm>
          <a:prstGeom prst="straightConnector1">
            <a:avLst/>
          </a:prstGeom>
          <a:ln w="28575" cap="flat" cmpd="sng">
            <a:solidFill>
              <a:schemeClr val="tx1"/>
            </a:solidFill>
            <a:prstDash val="solid"/>
            <a:round/>
            <a:headEnd type="none" w="med" len="med"/>
            <a:tailEnd type="arrow" w="med" len="med"/>
          </a:ln>
        </p:spPr>
      </p:cxnSp>
      <p:cxnSp>
        <p:nvCxnSpPr>
          <p:cNvPr id="87" name="直接箭头连接符 78"/>
          <p:cNvCxnSpPr>
            <a:stCxn id="67" idx="3"/>
            <a:endCxn id="72" idx="1"/>
          </p:cNvCxnSpPr>
          <p:nvPr/>
        </p:nvCxnSpPr>
        <p:spPr>
          <a:xfrm flipV="1">
            <a:off x="7919085" y="2755900"/>
            <a:ext cx="1676400" cy="2667000"/>
          </a:xfrm>
          <a:prstGeom prst="straightConnector1">
            <a:avLst/>
          </a:prstGeom>
          <a:ln w="28575" cap="flat" cmpd="sng">
            <a:solidFill>
              <a:schemeClr val="tx1"/>
            </a:solidFill>
            <a:prstDash val="solid"/>
            <a:round/>
            <a:headEnd type="none" w="med" len="med"/>
            <a:tailEnd type="arrow" w="med" len="med"/>
          </a:ln>
        </p:spPr>
      </p:cxnSp>
      <p:sp>
        <p:nvSpPr>
          <p:cNvPr id="88" name="矩形 81"/>
          <p:cNvSpPr/>
          <p:nvPr/>
        </p:nvSpPr>
        <p:spPr>
          <a:xfrm>
            <a:off x="1823085" y="3670300"/>
            <a:ext cx="1143000" cy="990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分析</a:t>
            </a:r>
            <a:endParaRPr lang="en-US" altLang="zh-CN" sz="2400" b="1" dirty="0">
              <a:solidFill>
                <a:schemeClr val="tx1"/>
              </a:solidFill>
              <a:latin typeface="Times New Roman" panose="02020603050405020304" pitchFamily="18" charset="0"/>
            </a:endParaRPr>
          </a:p>
          <a:p>
            <a:pPr eaLnBrk="0" hangingPunct="0"/>
            <a:r>
              <a:rPr lang="zh-CN" altLang="en-US" sz="2400" b="1" dirty="0">
                <a:solidFill>
                  <a:schemeClr val="tx1"/>
                </a:solidFill>
                <a:latin typeface="Times New Roman" panose="02020603050405020304" pitchFamily="18" charset="0"/>
              </a:rPr>
              <a:t>设计</a:t>
            </a:r>
          </a:p>
        </p:txBody>
      </p:sp>
      <p:sp>
        <p:nvSpPr>
          <p:cNvPr id="89" name="矩形 82"/>
          <p:cNvSpPr/>
          <p:nvPr/>
        </p:nvSpPr>
        <p:spPr>
          <a:xfrm>
            <a:off x="8909685" y="3822700"/>
            <a:ext cx="914400" cy="609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测试</a:t>
            </a:r>
          </a:p>
        </p:txBody>
      </p:sp>
      <p:sp>
        <p:nvSpPr>
          <p:cNvPr id="90" name="矩形 31"/>
          <p:cNvSpPr/>
          <p:nvPr/>
        </p:nvSpPr>
        <p:spPr>
          <a:xfrm>
            <a:off x="5099685" y="3822700"/>
            <a:ext cx="1214755"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验证设计</a:t>
            </a:r>
          </a:p>
        </p:txBody>
      </p:sp>
    </p:spTree>
    <p:extLst>
      <p:ext uri="{BB962C8B-B14F-4D97-AF65-F5344CB8AC3E}">
        <p14:creationId xmlns:p14="http://schemas.microsoft.com/office/powerpoint/2010/main" val="335129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8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7769860" cy="668655"/>
          </a:xfrm>
        </p:spPr>
        <p:txBody>
          <a:bodyPr/>
          <a:lstStyle/>
          <a:p>
            <a:r>
              <a:rPr lang="en-US" altLang="zh-CN"/>
              <a:t>V模型：</a:t>
            </a:r>
            <a:r>
              <a:rPr lang="zh-CN" altLang="en-US"/>
              <a:t>系统</a:t>
            </a:r>
            <a:r>
              <a:rPr lang="en-US" altLang="zh-CN"/>
              <a:t>测试发现问题</a:t>
            </a:r>
          </a:p>
        </p:txBody>
      </p:sp>
      <p:sp>
        <p:nvSpPr>
          <p:cNvPr id="38914" name="圆角矩形 3"/>
          <p:cNvSpPr/>
          <p:nvPr/>
        </p:nvSpPr>
        <p:spPr>
          <a:xfrm>
            <a:off x="1842135" y="1358265"/>
            <a:ext cx="14497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可行性研究</a:t>
            </a:r>
          </a:p>
        </p:txBody>
      </p:sp>
      <p:sp>
        <p:nvSpPr>
          <p:cNvPr id="38915" name="圆角矩形 4"/>
          <p:cNvSpPr/>
          <p:nvPr/>
        </p:nvSpPr>
        <p:spPr>
          <a:xfrm>
            <a:off x="2756535" y="2272665"/>
            <a:ext cx="120332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需求分析</a:t>
            </a:r>
          </a:p>
        </p:txBody>
      </p:sp>
      <p:sp>
        <p:nvSpPr>
          <p:cNvPr id="38916" name="圆角矩形 5"/>
          <p:cNvSpPr/>
          <p:nvPr/>
        </p:nvSpPr>
        <p:spPr>
          <a:xfrm>
            <a:off x="3518535" y="3187065"/>
            <a:ext cx="11830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总体设计</a:t>
            </a:r>
          </a:p>
        </p:txBody>
      </p:sp>
      <p:sp>
        <p:nvSpPr>
          <p:cNvPr id="38917" name="圆角矩形 8"/>
          <p:cNvSpPr/>
          <p:nvPr/>
        </p:nvSpPr>
        <p:spPr>
          <a:xfrm>
            <a:off x="6947535" y="3187065"/>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38918" name="圆角矩形 9"/>
          <p:cNvSpPr/>
          <p:nvPr/>
        </p:nvSpPr>
        <p:spPr>
          <a:xfrm>
            <a:off x="7785735" y="2272665"/>
            <a:ext cx="13716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验收测试</a:t>
            </a:r>
          </a:p>
        </p:txBody>
      </p:sp>
      <p:cxnSp>
        <p:nvCxnSpPr>
          <p:cNvPr id="38919" name="肘形连接符 10"/>
          <p:cNvCxnSpPr>
            <a:stCxn id="38914" idx="2"/>
            <a:endCxn id="38915" idx="1"/>
          </p:cNvCxnSpPr>
          <p:nvPr/>
        </p:nvCxnSpPr>
        <p:spPr>
          <a:xfrm rot="16200000" flipH="1">
            <a:off x="2318385" y="2063115"/>
            <a:ext cx="685800" cy="190500"/>
          </a:xfrm>
          <a:prstGeom prst="bentConnector2">
            <a:avLst/>
          </a:prstGeom>
          <a:ln w="9525" cap="flat" cmpd="sng">
            <a:solidFill>
              <a:schemeClr val="tx1"/>
            </a:solidFill>
            <a:prstDash val="solid"/>
            <a:miter/>
            <a:headEnd type="none" w="med" len="med"/>
            <a:tailEnd type="arrow" w="med" len="med"/>
          </a:ln>
        </p:spPr>
      </p:cxnSp>
      <p:cxnSp>
        <p:nvCxnSpPr>
          <p:cNvPr id="38920" name="肘形连接符 11"/>
          <p:cNvCxnSpPr>
            <a:stCxn id="38915" idx="2"/>
            <a:endCxn id="38916" idx="1"/>
          </p:cNvCxnSpPr>
          <p:nvPr/>
        </p:nvCxnSpPr>
        <p:spPr>
          <a:xfrm rot="16200000" flipH="1">
            <a:off x="3094990" y="2992120"/>
            <a:ext cx="685800" cy="158750"/>
          </a:xfrm>
          <a:prstGeom prst="bentConnector2">
            <a:avLst/>
          </a:prstGeom>
          <a:ln w="9525" cap="flat" cmpd="sng">
            <a:solidFill>
              <a:schemeClr val="tx1"/>
            </a:solidFill>
            <a:prstDash val="solid"/>
            <a:miter/>
            <a:headEnd type="none" w="med" len="med"/>
            <a:tailEnd type="arrow" w="med" len="med"/>
          </a:ln>
        </p:spPr>
      </p:cxnSp>
      <p:cxnSp>
        <p:nvCxnSpPr>
          <p:cNvPr id="38921" name="肘形连接符 12"/>
          <p:cNvCxnSpPr>
            <a:stCxn id="38916" idx="2"/>
            <a:endCxn id="38916" idx="1"/>
          </p:cNvCxnSpPr>
          <p:nvPr/>
        </p:nvCxnSpPr>
        <p:spPr>
          <a:xfrm rot="16200000" flipH="1">
            <a:off x="3813810" y="3939540"/>
            <a:ext cx="762000" cy="171450"/>
          </a:xfrm>
          <a:prstGeom prst="bentConnector2">
            <a:avLst/>
          </a:prstGeom>
          <a:ln w="9525" cap="flat" cmpd="sng">
            <a:solidFill>
              <a:schemeClr val="tx1"/>
            </a:solidFill>
            <a:prstDash val="solid"/>
            <a:miter/>
            <a:headEnd type="none" w="med" len="med"/>
            <a:tailEnd type="arrow" w="med" len="med"/>
          </a:ln>
        </p:spPr>
      </p:cxnSp>
      <p:cxnSp>
        <p:nvCxnSpPr>
          <p:cNvPr id="38922" name="肘形连接符 15"/>
          <p:cNvCxnSpPr>
            <a:stCxn id="38917" idx="3"/>
            <a:endCxn id="38918" idx="2"/>
          </p:cNvCxnSpPr>
          <p:nvPr/>
        </p:nvCxnSpPr>
        <p:spPr>
          <a:xfrm flipV="1">
            <a:off x="8346440" y="2729865"/>
            <a:ext cx="125095" cy="685800"/>
          </a:xfrm>
          <a:prstGeom prst="bentConnector2">
            <a:avLst/>
          </a:prstGeom>
          <a:ln w="9525" cap="flat" cmpd="sng">
            <a:solidFill>
              <a:schemeClr val="tx1"/>
            </a:solidFill>
            <a:prstDash val="solid"/>
            <a:miter/>
            <a:headEnd type="none" w="med" len="med"/>
            <a:tailEnd type="arrow" w="med" len="med"/>
          </a:ln>
        </p:spPr>
      </p:cxnSp>
      <p:sp>
        <p:nvSpPr>
          <p:cNvPr id="38923" name="圆角矩形 16"/>
          <p:cNvSpPr/>
          <p:nvPr/>
        </p:nvSpPr>
        <p:spPr>
          <a:xfrm>
            <a:off x="8547735" y="1358265"/>
            <a:ext cx="15240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运行与维护</a:t>
            </a:r>
          </a:p>
        </p:txBody>
      </p:sp>
      <p:cxnSp>
        <p:nvCxnSpPr>
          <p:cNvPr id="38924" name="肘形连接符 17"/>
          <p:cNvCxnSpPr>
            <a:stCxn id="38918" idx="3"/>
            <a:endCxn id="38923" idx="2"/>
          </p:cNvCxnSpPr>
          <p:nvPr/>
        </p:nvCxnSpPr>
        <p:spPr>
          <a:xfrm flipV="1">
            <a:off x="9157335" y="1815465"/>
            <a:ext cx="152400" cy="685800"/>
          </a:xfrm>
          <a:prstGeom prst="bentConnector2">
            <a:avLst/>
          </a:prstGeom>
          <a:ln w="9525" cap="flat" cmpd="sng">
            <a:solidFill>
              <a:schemeClr val="tx1"/>
            </a:solidFill>
            <a:prstDash val="solid"/>
            <a:miter/>
            <a:headEnd type="none" w="med" len="med"/>
            <a:tailEnd type="arrow" w="med" len="med"/>
          </a:ln>
        </p:spPr>
      </p:cxnSp>
      <p:cxnSp>
        <p:nvCxnSpPr>
          <p:cNvPr id="38925" name="肘形连接符 38"/>
          <p:cNvCxnSpPr>
            <a:stCxn id="38918" idx="3"/>
            <a:endCxn id="38917" idx="2"/>
          </p:cNvCxnSpPr>
          <p:nvPr/>
        </p:nvCxnSpPr>
        <p:spPr>
          <a:xfrm flipV="1">
            <a:off x="7508240" y="3644265"/>
            <a:ext cx="137795" cy="762000"/>
          </a:xfrm>
          <a:prstGeom prst="bentConnector2">
            <a:avLst/>
          </a:prstGeom>
          <a:ln w="9525" cap="flat" cmpd="sng">
            <a:solidFill>
              <a:schemeClr val="tx1"/>
            </a:solidFill>
            <a:prstDash val="solid"/>
            <a:miter/>
            <a:headEnd type="none" w="med" len="med"/>
            <a:tailEnd type="arrow" w="med" len="med"/>
          </a:ln>
        </p:spPr>
      </p:cxnSp>
      <p:cxnSp>
        <p:nvCxnSpPr>
          <p:cNvPr id="38926" name="直接箭头连接符 69"/>
          <p:cNvCxnSpPr>
            <a:stCxn id="38918" idx="3"/>
            <a:endCxn id="38917" idx="2"/>
          </p:cNvCxnSpPr>
          <p:nvPr/>
        </p:nvCxnSpPr>
        <p:spPr>
          <a:xfrm>
            <a:off x="5619115" y="4406265"/>
            <a:ext cx="490220" cy="0"/>
          </a:xfrm>
          <a:prstGeom prst="straightConnector1">
            <a:avLst/>
          </a:prstGeom>
          <a:ln w="28575" cap="flat" cmpd="sng">
            <a:solidFill>
              <a:schemeClr val="tx1"/>
            </a:solidFill>
            <a:prstDash val="dash"/>
            <a:round/>
            <a:headEnd type="arrow" w="med" len="med"/>
            <a:tailEnd type="arrow" w="med" len="med"/>
          </a:ln>
        </p:spPr>
      </p:cxnSp>
      <p:cxnSp>
        <p:nvCxnSpPr>
          <p:cNvPr id="38927" name="直接箭头连接符 71"/>
          <p:cNvCxnSpPr>
            <a:stCxn id="38916" idx="3"/>
            <a:endCxn id="38917" idx="1"/>
          </p:cNvCxnSpPr>
          <p:nvPr/>
        </p:nvCxnSpPr>
        <p:spPr>
          <a:xfrm>
            <a:off x="4701540" y="3415665"/>
            <a:ext cx="2245995" cy="0"/>
          </a:xfrm>
          <a:prstGeom prst="straightConnector1">
            <a:avLst/>
          </a:prstGeom>
          <a:ln w="28575" cap="flat" cmpd="sng">
            <a:solidFill>
              <a:schemeClr val="tx1"/>
            </a:solidFill>
            <a:prstDash val="dash"/>
            <a:round/>
            <a:headEnd type="arrow" w="med" len="med"/>
            <a:tailEnd type="arrow" w="med" len="med"/>
          </a:ln>
        </p:spPr>
      </p:cxnSp>
      <p:cxnSp>
        <p:nvCxnSpPr>
          <p:cNvPr id="38928" name="直接箭头连接符 73"/>
          <p:cNvCxnSpPr>
            <a:stCxn id="38915" idx="3"/>
            <a:endCxn id="38918" idx="1"/>
          </p:cNvCxnSpPr>
          <p:nvPr/>
        </p:nvCxnSpPr>
        <p:spPr>
          <a:xfrm>
            <a:off x="3959860" y="2501265"/>
            <a:ext cx="3825875" cy="0"/>
          </a:xfrm>
          <a:prstGeom prst="straightConnector1">
            <a:avLst/>
          </a:prstGeom>
          <a:ln w="28575" cap="flat" cmpd="sng">
            <a:solidFill>
              <a:schemeClr val="tx1"/>
            </a:solidFill>
            <a:prstDash val="dash"/>
            <a:round/>
            <a:headEnd type="arrow" w="med" len="med"/>
            <a:tailEnd type="arrow" w="med" len="med"/>
          </a:ln>
        </p:spPr>
      </p:cxnSp>
      <p:cxnSp>
        <p:nvCxnSpPr>
          <p:cNvPr id="38929" name="直接箭头连接符 76"/>
          <p:cNvCxnSpPr>
            <a:stCxn id="38915" idx="3"/>
            <a:endCxn id="38918" idx="1"/>
          </p:cNvCxnSpPr>
          <p:nvPr/>
        </p:nvCxnSpPr>
        <p:spPr>
          <a:xfrm>
            <a:off x="2146935" y="2882265"/>
            <a:ext cx="2047875" cy="2362200"/>
          </a:xfrm>
          <a:prstGeom prst="straightConnector1">
            <a:avLst/>
          </a:prstGeom>
          <a:ln w="28575" cap="flat" cmpd="sng">
            <a:solidFill>
              <a:schemeClr val="tx1"/>
            </a:solidFill>
            <a:prstDash val="solid"/>
            <a:round/>
            <a:headEnd type="none" w="med" len="med"/>
            <a:tailEnd type="arrow" w="med" len="med"/>
          </a:ln>
        </p:spPr>
      </p:cxnSp>
      <p:cxnSp>
        <p:nvCxnSpPr>
          <p:cNvPr id="38930" name="直接箭头连接符 78"/>
          <p:cNvCxnSpPr>
            <a:stCxn id="38915" idx="3"/>
            <a:endCxn id="38918" idx="1"/>
          </p:cNvCxnSpPr>
          <p:nvPr/>
        </p:nvCxnSpPr>
        <p:spPr>
          <a:xfrm flipV="1">
            <a:off x="8090535" y="2729865"/>
            <a:ext cx="1676400" cy="2667000"/>
          </a:xfrm>
          <a:prstGeom prst="straightConnector1">
            <a:avLst/>
          </a:prstGeom>
          <a:ln w="28575" cap="flat" cmpd="sng">
            <a:solidFill>
              <a:schemeClr val="tx1"/>
            </a:solidFill>
            <a:prstDash val="solid"/>
            <a:round/>
            <a:headEnd type="none" w="med" len="med"/>
            <a:tailEnd type="arrow" w="med" len="med"/>
          </a:ln>
        </p:spPr>
      </p:cxnSp>
      <p:sp>
        <p:nvSpPr>
          <p:cNvPr id="38931" name="矩形 81"/>
          <p:cNvSpPr/>
          <p:nvPr/>
        </p:nvSpPr>
        <p:spPr>
          <a:xfrm>
            <a:off x="1994535" y="3644265"/>
            <a:ext cx="1143000" cy="990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分析</a:t>
            </a:r>
            <a:endParaRPr lang="en-US" altLang="zh-CN" sz="2400" b="1" dirty="0">
              <a:solidFill>
                <a:schemeClr val="tx1"/>
              </a:solidFill>
              <a:latin typeface="Times New Roman" panose="02020603050405020304" pitchFamily="18" charset="0"/>
            </a:endParaRPr>
          </a:p>
          <a:p>
            <a:pPr eaLnBrk="0" hangingPunct="0"/>
            <a:r>
              <a:rPr lang="zh-CN" altLang="en-US" sz="2400" b="1" dirty="0">
                <a:solidFill>
                  <a:schemeClr val="tx1"/>
                </a:solidFill>
                <a:latin typeface="Times New Roman" panose="02020603050405020304" pitchFamily="18" charset="0"/>
              </a:rPr>
              <a:t>设计</a:t>
            </a:r>
          </a:p>
        </p:txBody>
      </p:sp>
      <p:sp>
        <p:nvSpPr>
          <p:cNvPr id="38932" name="矩形 82"/>
          <p:cNvSpPr/>
          <p:nvPr/>
        </p:nvSpPr>
        <p:spPr>
          <a:xfrm>
            <a:off x="9081135" y="3796665"/>
            <a:ext cx="914400" cy="609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测试</a:t>
            </a:r>
          </a:p>
        </p:txBody>
      </p:sp>
      <p:sp>
        <p:nvSpPr>
          <p:cNvPr id="38933" name="圆角矩形 6"/>
          <p:cNvSpPr/>
          <p:nvPr/>
        </p:nvSpPr>
        <p:spPr>
          <a:xfrm>
            <a:off x="4280535" y="4177665"/>
            <a:ext cx="13385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详细设计</a:t>
            </a:r>
          </a:p>
        </p:txBody>
      </p:sp>
      <p:sp>
        <p:nvSpPr>
          <p:cNvPr id="38934" name="圆角矩形 7"/>
          <p:cNvSpPr/>
          <p:nvPr/>
        </p:nvSpPr>
        <p:spPr>
          <a:xfrm>
            <a:off x="5194935" y="5092065"/>
            <a:ext cx="12750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编码</a:t>
            </a:r>
          </a:p>
        </p:txBody>
      </p:sp>
      <p:cxnSp>
        <p:nvCxnSpPr>
          <p:cNvPr id="38935" name="肘形连接符 13"/>
          <p:cNvCxnSpPr>
            <a:stCxn id="38933" idx="2"/>
            <a:endCxn id="38934" idx="1"/>
          </p:cNvCxnSpPr>
          <p:nvPr/>
        </p:nvCxnSpPr>
        <p:spPr>
          <a:xfrm rot="16200000" flipH="1">
            <a:off x="4730115" y="4855845"/>
            <a:ext cx="685800" cy="244475"/>
          </a:xfrm>
          <a:prstGeom prst="bentConnector2">
            <a:avLst/>
          </a:prstGeom>
          <a:ln w="9525" cap="flat" cmpd="sng">
            <a:solidFill>
              <a:schemeClr val="tx1"/>
            </a:solidFill>
            <a:prstDash val="solid"/>
            <a:miter/>
            <a:headEnd type="none" w="med" len="med"/>
            <a:tailEnd type="arrow" w="med" len="med"/>
          </a:ln>
        </p:spPr>
      </p:cxnSp>
      <p:cxnSp>
        <p:nvCxnSpPr>
          <p:cNvPr id="38936" name="肘形连接符 14"/>
          <p:cNvCxnSpPr>
            <a:stCxn id="38934" idx="3"/>
            <a:endCxn id="38937" idx="2"/>
          </p:cNvCxnSpPr>
          <p:nvPr/>
        </p:nvCxnSpPr>
        <p:spPr>
          <a:xfrm flipV="1">
            <a:off x="6470015" y="4634865"/>
            <a:ext cx="337820" cy="685800"/>
          </a:xfrm>
          <a:prstGeom prst="bentConnector2">
            <a:avLst/>
          </a:prstGeom>
          <a:ln w="9525" cap="flat" cmpd="sng">
            <a:solidFill>
              <a:schemeClr val="tx1"/>
            </a:solidFill>
            <a:prstDash val="solid"/>
            <a:miter/>
            <a:headEnd type="none" w="med" len="med"/>
            <a:tailEnd type="arrow" w="med" len="med"/>
          </a:ln>
        </p:spPr>
      </p:cxnSp>
      <p:sp>
        <p:nvSpPr>
          <p:cNvPr id="38937" name="圆角矩形 36"/>
          <p:cNvSpPr/>
          <p:nvPr/>
        </p:nvSpPr>
        <p:spPr>
          <a:xfrm>
            <a:off x="6109335" y="4177665"/>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单元测试</a:t>
            </a:r>
          </a:p>
        </p:txBody>
      </p:sp>
      <p:sp>
        <p:nvSpPr>
          <p:cNvPr id="27675" name="圆角矩形 8"/>
          <p:cNvSpPr/>
          <p:nvPr/>
        </p:nvSpPr>
        <p:spPr>
          <a:xfrm>
            <a:off x="6947535" y="3187065"/>
            <a:ext cx="1398905" cy="457200"/>
          </a:xfrm>
          <a:prstGeom prst="roundRect">
            <a:avLst>
              <a:gd name="adj" fmla="val 16667"/>
            </a:avLst>
          </a:prstGeom>
          <a:solidFill>
            <a:srgbClr val="FFC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27676" name="圆角矩形 5"/>
          <p:cNvSpPr/>
          <p:nvPr/>
        </p:nvSpPr>
        <p:spPr>
          <a:xfrm>
            <a:off x="3518535" y="3187065"/>
            <a:ext cx="118300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总体设计</a:t>
            </a:r>
          </a:p>
        </p:txBody>
      </p:sp>
      <p:sp>
        <p:nvSpPr>
          <p:cNvPr id="27678" name="圆角矩形 6"/>
          <p:cNvSpPr/>
          <p:nvPr/>
        </p:nvSpPr>
        <p:spPr>
          <a:xfrm>
            <a:off x="4280535" y="4177665"/>
            <a:ext cx="13385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详细设计</a:t>
            </a:r>
          </a:p>
        </p:txBody>
      </p:sp>
      <p:sp>
        <p:nvSpPr>
          <p:cNvPr id="27679" name="圆角矩形 7"/>
          <p:cNvSpPr/>
          <p:nvPr/>
        </p:nvSpPr>
        <p:spPr>
          <a:xfrm>
            <a:off x="5194935" y="5092065"/>
            <a:ext cx="12750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编码</a:t>
            </a:r>
          </a:p>
        </p:txBody>
      </p:sp>
      <p:sp>
        <p:nvSpPr>
          <p:cNvPr id="27682" name="圆角矩形 36"/>
          <p:cNvSpPr/>
          <p:nvPr/>
        </p:nvSpPr>
        <p:spPr>
          <a:xfrm>
            <a:off x="6109335" y="4177665"/>
            <a:ext cx="139890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单元测试</a:t>
            </a:r>
          </a:p>
        </p:txBody>
      </p:sp>
      <p:sp>
        <p:nvSpPr>
          <p:cNvPr id="38947" name="矩形 40"/>
          <p:cNvSpPr/>
          <p:nvPr/>
        </p:nvSpPr>
        <p:spPr>
          <a:xfrm>
            <a:off x="5271135" y="3072765"/>
            <a:ext cx="1214755"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验证设计</a:t>
            </a:r>
          </a:p>
        </p:txBody>
      </p:sp>
    </p:spTree>
    <p:extLst>
      <p:ext uri="{BB962C8B-B14F-4D97-AF65-F5344CB8AC3E}">
        <p14:creationId xmlns:p14="http://schemas.microsoft.com/office/powerpoint/2010/main" val="386723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7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2767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27679"/>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27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5" grpId="0" animBg="1"/>
      <p:bldP spid="27676" grpId="0" animBg="1"/>
      <p:bldP spid="27678" grpId="0" animBg="1"/>
      <p:bldP spid="27679" grpId="0" animBg="1"/>
      <p:bldP spid="2768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7769860" cy="668655"/>
          </a:xfrm>
        </p:spPr>
        <p:txBody>
          <a:bodyPr/>
          <a:lstStyle/>
          <a:p>
            <a:r>
              <a:rPr lang="en-US" altLang="zh-CN"/>
              <a:t>V模型：</a:t>
            </a:r>
            <a:r>
              <a:rPr lang="zh-CN" altLang="en-US"/>
              <a:t>验收</a:t>
            </a:r>
            <a:r>
              <a:rPr lang="en-US" altLang="zh-CN"/>
              <a:t>测试发现问题</a:t>
            </a:r>
          </a:p>
        </p:txBody>
      </p:sp>
      <p:sp>
        <p:nvSpPr>
          <p:cNvPr id="39938" name="圆角矩形 3"/>
          <p:cNvSpPr/>
          <p:nvPr/>
        </p:nvSpPr>
        <p:spPr>
          <a:xfrm>
            <a:off x="1617980" y="1383665"/>
            <a:ext cx="14497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可行性研究</a:t>
            </a:r>
          </a:p>
        </p:txBody>
      </p:sp>
      <p:sp>
        <p:nvSpPr>
          <p:cNvPr id="39939" name="圆角矩形 4"/>
          <p:cNvSpPr/>
          <p:nvPr/>
        </p:nvSpPr>
        <p:spPr>
          <a:xfrm>
            <a:off x="2532380" y="2298065"/>
            <a:ext cx="120332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需求分析</a:t>
            </a:r>
          </a:p>
        </p:txBody>
      </p:sp>
      <p:sp>
        <p:nvSpPr>
          <p:cNvPr id="39940" name="圆角矩形 5"/>
          <p:cNvSpPr/>
          <p:nvPr/>
        </p:nvSpPr>
        <p:spPr>
          <a:xfrm>
            <a:off x="3294380" y="3212465"/>
            <a:ext cx="11830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总体设计</a:t>
            </a:r>
          </a:p>
        </p:txBody>
      </p:sp>
      <p:sp>
        <p:nvSpPr>
          <p:cNvPr id="39941" name="圆角矩形 8"/>
          <p:cNvSpPr/>
          <p:nvPr/>
        </p:nvSpPr>
        <p:spPr>
          <a:xfrm>
            <a:off x="6723380" y="3212465"/>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39942" name="圆角矩形 9"/>
          <p:cNvSpPr/>
          <p:nvPr/>
        </p:nvSpPr>
        <p:spPr>
          <a:xfrm>
            <a:off x="7561580" y="2298065"/>
            <a:ext cx="13716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验收测试</a:t>
            </a:r>
          </a:p>
        </p:txBody>
      </p:sp>
      <p:cxnSp>
        <p:nvCxnSpPr>
          <p:cNvPr id="39943" name="肘形连接符 10"/>
          <p:cNvCxnSpPr>
            <a:stCxn id="39938" idx="2"/>
            <a:endCxn id="39939" idx="1"/>
          </p:cNvCxnSpPr>
          <p:nvPr/>
        </p:nvCxnSpPr>
        <p:spPr>
          <a:xfrm rot="16200000" flipH="1">
            <a:off x="2094230" y="2088515"/>
            <a:ext cx="685800" cy="190500"/>
          </a:xfrm>
          <a:prstGeom prst="bentConnector2">
            <a:avLst/>
          </a:prstGeom>
          <a:ln w="9525" cap="flat" cmpd="sng">
            <a:solidFill>
              <a:schemeClr val="tx1"/>
            </a:solidFill>
            <a:prstDash val="solid"/>
            <a:miter/>
            <a:headEnd type="none" w="med" len="med"/>
            <a:tailEnd type="arrow" w="med" len="med"/>
          </a:ln>
        </p:spPr>
      </p:cxnSp>
      <p:cxnSp>
        <p:nvCxnSpPr>
          <p:cNvPr id="39944" name="肘形连接符 11"/>
          <p:cNvCxnSpPr>
            <a:stCxn id="39939" idx="2"/>
            <a:endCxn id="39940" idx="1"/>
          </p:cNvCxnSpPr>
          <p:nvPr/>
        </p:nvCxnSpPr>
        <p:spPr>
          <a:xfrm rot="16200000" flipH="1">
            <a:off x="2870835" y="3017520"/>
            <a:ext cx="685800" cy="158750"/>
          </a:xfrm>
          <a:prstGeom prst="bentConnector2">
            <a:avLst/>
          </a:prstGeom>
          <a:ln w="9525" cap="flat" cmpd="sng">
            <a:solidFill>
              <a:schemeClr val="tx1"/>
            </a:solidFill>
            <a:prstDash val="solid"/>
            <a:miter/>
            <a:headEnd type="none" w="med" len="med"/>
            <a:tailEnd type="arrow" w="med" len="med"/>
          </a:ln>
        </p:spPr>
      </p:cxnSp>
      <p:cxnSp>
        <p:nvCxnSpPr>
          <p:cNvPr id="39945" name="肘形连接符 12"/>
          <p:cNvCxnSpPr>
            <a:stCxn id="39940" idx="2"/>
            <a:endCxn id="39940" idx="1"/>
          </p:cNvCxnSpPr>
          <p:nvPr/>
        </p:nvCxnSpPr>
        <p:spPr>
          <a:xfrm rot="16200000" flipH="1">
            <a:off x="3589655" y="3964940"/>
            <a:ext cx="762000" cy="171450"/>
          </a:xfrm>
          <a:prstGeom prst="bentConnector2">
            <a:avLst/>
          </a:prstGeom>
          <a:ln w="9525" cap="flat" cmpd="sng">
            <a:solidFill>
              <a:schemeClr val="tx1"/>
            </a:solidFill>
            <a:prstDash val="solid"/>
            <a:miter/>
            <a:headEnd type="none" w="med" len="med"/>
            <a:tailEnd type="arrow" w="med" len="med"/>
          </a:ln>
        </p:spPr>
      </p:cxnSp>
      <p:cxnSp>
        <p:nvCxnSpPr>
          <p:cNvPr id="39946" name="肘形连接符 15"/>
          <p:cNvCxnSpPr>
            <a:stCxn id="39941" idx="3"/>
            <a:endCxn id="39942" idx="2"/>
          </p:cNvCxnSpPr>
          <p:nvPr/>
        </p:nvCxnSpPr>
        <p:spPr>
          <a:xfrm flipV="1">
            <a:off x="8122285" y="2755265"/>
            <a:ext cx="125095" cy="685800"/>
          </a:xfrm>
          <a:prstGeom prst="bentConnector2">
            <a:avLst/>
          </a:prstGeom>
          <a:ln w="9525" cap="flat" cmpd="sng">
            <a:solidFill>
              <a:schemeClr val="tx1"/>
            </a:solidFill>
            <a:prstDash val="solid"/>
            <a:miter/>
            <a:headEnd type="none" w="med" len="med"/>
            <a:tailEnd type="arrow" w="med" len="med"/>
          </a:ln>
        </p:spPr>
      </p:cxnSp>
      <p:sp>
        <p:nvSpPr>
          <p:cNvPr id="39947" name="圆角矩形 16"/>
          <p:cNvSpPr/>
          <p:nvPr/>
        </p:nvSpPr>
        <p:spPr>
          <a:xfrm>
            <a:off x="8323580" y="1383665"/>
            <a:ext cx="15240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运行与维护</a:t>
            </a:r>
          </a:p>
        </p:txBody>
      </p:sp>
      <p:cxnSp>
        <p:nvCxnSpPr>
          <p:cNvPr id="39948" name="肘形连接符 17"/>
          <p:cNvCxnSpPr>
            <a:stCxn id="39942" idx="3"/>
            <a:endCxn id="39947" idx="2"/>
          </p:cNvCxnSpPr>
          <p:nvPr/>
        </p:nvCxnSpPr>
        <p:spPr>
          <a:xfrm flipV="1">
            <a:off x="8933180" y="1840865"/>
            <a:ext cx="152400" cy="685800"/>
          </a:xfrm>
          <a:prstGeom prst="bentConnector2">
            <a:avLst/>
          </a:prstGeom>
          <a:ln w="9525" cap="flat" cmpd="sng">
            <a:solidFill>
              <a:schemeClr val="tx1"/>
            </a:solidFill>
            <a:prstDash val="solid"/>
            <a:miter/>
            <a:headEnd type="none" w="med" len="med"/>
            <a:tailEnd type="arrow" w="med" len="med"/>
          </a:ln>
        </p:spPr>
      </p:cxnSp>
      <p:cxnSp>
        <p:nvCxnSpPr>
          <p:cNvPr id="39949" name="肘形连接符 38"/>
          <p:cNvCxnSpPr>
            <a:stCxn id="39942" idx="3"/>
            <a:endCxn id="39941" idx="2"/>
          </p:cNvCxnSpPr>
          <p:nvPr/>
        </p:nvCxnSpPr>
        <p:spPr>
          <a:xfrm flipV="1">
            <a:off x="7284085" y="3669665"/>
            <a:ext cx="137795" cy="762000"/>
          </a:xfrm>
          <a:prstGeom prst="bentConnector2">
            <a:avLst/>
          </a:prstGeom>
          <a:ln w="9525" cap="flat" cmpd="sng">
            <a:solidFill>
              <a:schemeClr val="tx1"/>
            </a:solidFill>
            <a:prstDash val="solid"/>
            <a:miter/>
            <a:headEnd type="none" w="med" len="med"/>
            <a:tailEnd type="arrow" w="med" len="med"/>
          </a:ln>
        </p:spPr>
      </p:cxnSp>
      <p:cxnSp>
        <p:nvCxnSpPr>
          <p:cNvPr id="39950" name="直接箭头连接符 69"/>
          <p:cNvCxnSpPr>
            <a:stCxn id="39942" idx="3"/>
            <a:endCxn id="39941" idx="2"/>
          </p:cNvCxnSpPr>
          <p:nvPr/>
        </p:nvCxnSpPr>
        <p:spPr>
          <a:xfrm>
            <a:off x="5394960" y="4431665"/>
            <a:ext cx="490220" cy="0"/>
          </a:xfrm>
          <a:prstGeom prst="straightConnector1">
            <a:avLst/>
          </a:prstGeom>
          <a:ln w="28575" cap="flat" cmpd="sng">
            <a:solidFill>
              <a:schemeClr val="tx1"/>
            </a:solidFill>
            <a:prstDash val="dash"/>
            <a:round/>
            <a:headEnd type="arrow" w="med" len="med"/>
            <a:tailEnd type="arrow" w="med" len="med"/>
          </a:ln>
        </p:spPr>
      </p:cxnSp>
      <p:cxnSp>
        <p:nvCxnSpPr>
          <p:cNvPr id="39951" name="直接箭头连接符 71"/>
          <p:cNvCxnSpPr>
            <a:stCxn id="39940" idx="3"/>
            <a:endCxn id="39941" idx="1"/>
          </p:cNvCxnSpPr>
          <p:nvPr/>
        </p:nvCxnSpPr>
        <p:spPr>
          <a:xfrm>
            <a:off x="4477385" y="3441065"/>
            <a:ext cx="2245995" cy="0"/>
          </a:xfrm>
          <a:prstGeom prst="straightConnector1">
            <a:avLst/>
          </a:prstGeom>
          <a:ln w="28575" cap="flat" cmpd="sng">
            <a:solidFill>
              <a:schemeClr val="tx1"/>
            </a:solidFill>
            <a:prstDash val="dash"/>
            <a:round/>
            <a:headEnd type="arrow" w="med" len="med"/>
            <a:tailEnd type="arrow" w="med" len="med"/>
          </a:ln>
        </p:spPr>
      </p:cxnSp>
      <p:cxnSp>
        <p:nvCxnSpPr>
          <p:cNvPr id="39952" name="直接箭头连接符 73"/>
          <p:cNvCxnSpPr>
            <a:stCxn id="39939" idx="3"/>
            <a:endCxn id="39942" idx="1"/>
          </p:cNvCxnSpPr>
          <p:nvPr/>
        </p:nvCxnSpPr>
        <p:spPr>
          <a:xfrm>
            <a:off x="3735705" y="2526665"/>
            <a:ext cx="3825875" cy="0"/>
          </a:xfrm>
          <a:prstGeom prst="straightConnector1">
            <a:avLst/>
          </a:prstGeom>
          <a:ln w="28575" cap="flat" cmpd="sng">
            <a:solidFill>
              <a:schemeClr val="tx1"/>
            </a:solidFill>
            <a:prstDash val="dash"/>
            <a:round/>
            <a:headEnd type="arrow" w="med" len="med"/>
            <a:tailEnd type="arrow" w="med" len="med"/>
          </a:ln>
        </p:spPr>
      </p:cxnSp>
      <p:cxnSp>
        <p:nvCxnSpPr>
          <p:cNvPr id="39953" name="直接箭头连接符 76"/>
          <p:cNvCxnSpPr>
            <a:stCxn id="39939" idx="3"/>
            <a:endCxn id="39942" idx="1"/>
          </p:cNvCxnSpPr>
          <p:nvPr/>
        </p:nvCxnSpPr>
        <p:spPr>
          <a:xfrm>
            <a:off x="1922780" y="2907665"/>
            <a:ext cx="2047875" cy="2362200"/>
          </a:xfrm>
          <a:prstGeom prst="straightConnector1">
            <a:avLst/>
          </a:prstGeom>
          <a:ln w="28575" cap="flat" cmpd="sng">
            <a:solidFill>
              <a:schemeClr val="tx1"/>
            </a:solidFill>
            <a:prstDash val="solid"/>
            <a:round/>
            <a:headEnd type="none" w="med" len="med"/>
            <a:tailEnd type="arrow" w="med" len="med"/>
          </a:ln>
        </p:spPr>
      </p:cxnSp>
      <p:cxnSp>
        <p:nvCxnSpPr>
          <p:cNvPr id="39954" name="直接箭头连接符 78"/>
          <p:cNvCxnSpPr>
            <a:stCxn id="39939" idx="3"/>
            <a:endCxn id="39942" idx="1"/>
          </p:cNvCxnSpPr>
          <p:nvPr/>
        </p:nvCxnSpPr>
        <p:spPr>
          <a:xfrm flipV="1">
            <a:off x="7866380" y="2755265"/>
            <a:ext cx="1676400" cy="2667000"/>
          </a:xfrm>
          <a:prstGeom prst="straightConnector1">
            <a:avLst/>
          </a:prstGeom>
          <a:ln w="28575" cap="flat" cmpd="sng">
            <a:solidFill>
              <a:schemeClr val="tx1"/>
            </a:solidFill>
            <a:prstDash val="solid"/>
            <a:round/>
            <a:headEnd type="none" w="med" len="med"/>
            <a:tailEnd type="arrow" w="med" len="med"/>
          </a:ln>
        </p:spPr>
      </p:cxnSp>
      <p:sp>
        <p:nvSpPr>
          <p:cNvPr id="39955" name="矩形 81"/>
          <p:cNvSpPr/>
          <p:nvPr/>
        </p:nvSpPr>
        <p:spPr>
          <a:xfrm>
            <a:off x="1770380" y="3669665"/>
            <a:ext cx="1143000" cy="990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分析</a:t>
            </a:r>
            <a:endParaRPr lang="en-US" altLang="zh-CN" sz="2400" b="1" dirty="0">
              <a:solidFill>
                <a:schemeClr val="tx1"/>
              </a:solidFill>
              <a:latin typeface="Times New Roman" panose="02020603050405020304" pitchFamily="18" charset="0"/>
            </a:endParaRPr>
          </a:p>
          <a:p>
            <a:pPr eaLnBrk="0" hangingPunct="0"/>
            <a:r>
              <a:rPr lang="zh-CN" altLang="en-US" sz="2400" b="1" dirty="0">
                <a:solidFill>
                  <a:schemeClr val="tx1"/>
                </a:solidFill>
                <a:latin typeface="Times New Roman" panose="02020603050405020304" pitchFamily="18" charset="0"/>
              </a:rPr>
              <a:t>设计</a:t>
            </a:r>
          </a:p>
        </p:txBody>
      </p:sp>
      <p:sp>
        <p:nvSpPr>
          <p:cNvPr id="39956" name="矩形 82"/>
          <p:cNvSpPr/>
          <p:nvPr/>
        </p:nvSpPr>
        <p:spPr>
          <a:xfrm>
            <a:off x="8856980" y="3822065"/>
            <a:ext cx="914400" cy="609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测试</a:t>
            </a:r>
          </a:p>
        </p:txBody>
      </p:sp>
      <p:sp>
        <p:nvSpPr>
          <p:cNvPr id="39957" name="圆角矩形 6"/>
          <p:cNvSpPr/>
          <p:nvPr/>
        </p:nvSpPr>
        <p:spPr>
          <a:xfrm>
            <a:off x="4056380" y="4203065"/>
            <a:ext cx="13385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详细设计</a:t>
            </a:r>
          </a:p>
        </p:txBody>
      </p:sp>
      <p:sp>
        <p:nvSpPr>
          <p:cNvPr id="39958" name="圆角矩形 7"/>
          <p:cNvSpPr/>
          <p:nvPr/>
        </p:nvSpPr>
        <p:spPr>
          <a:xfrm>
            <a:off x="4970780" y="5117465"/>
            <a:ext cx="12750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编码</a:t>
            </a:r>
          </a:p>
        </p:txBody>
      </p:sp>
      <p:cxnSp>
        <p:nvCxnSpPr>
          <p:cNvPr id="39959" name="肘形连接符 13"/>
          <p:cNvCxnSpPr>
            <a:stCxn id="39957" idx="2"/>
            <a:endCxn id="39958" idx="1"/>
          </p:cNvCxnSpPr>
          <p:nvPr/>
        </p:nvCxnSpPr>
        <p:spPr>
          <a:xfrm rot="16200000" flipH="1">
            <a:off x="4505960" y="4881245"/>
            <a:ext cx="685800" cy="244475"/>
          </a:xfrm>
          <a:prstGeom prst="bentConnector2">
            <a:avLst/>
          </a:prstGeom>
          <a:ln w="9525" cap="flat" cmpd="sng">
            <a:solidFill>
              <a:schemeClr val="tx1"/>
            </a:solidFill>
            <a:prstDash val="solid"/>
            <a:miter/>
            <a:headEnd type="none" w="med" len="med"/>
            <a:tailEnd type="arrow" w="med" len="med"/>
          </a:ln>
        </p:spPr>
      </p:cxnSp>
      <p:cxnSp>
        <p:nvCxnSpPr>
          <p:cNvPr id="39960" name="肘形连接符 14"/>
          <p:cNvCxnSpPr>
            <a:stCxn id="39958" idx="3"/>
            <a:endCxn id="39961" idx="2"/>
          </p:cNvCxnSpPr>
          <p:nvPr/>
        </p:nvCxnSpPr>
        <p:spPr>
          <a:xfrm flipV="1">
            <a:off x="6245860" y="4660265"/>
            <a:ext cx="337820" cy="685800"/>
          </a:xfrm>
          <a:prstGeom prst="bentConnector2">
            <a:avLst/>
          </a:prstGeom>
          <a:ln w="9525" cap="flat" cmpd="sng">
            <a:solidFill>
              <a:schemeClr val="tx1"/>
            </a:solidFill>
            <a:prstDash val="solid"/>
            <a:miter/>
            <a:headEnd type="none" w="med" len="med"/>
            <a:tailEnd type="arrow" w="med" len="med"/>
          </a:ln>
        </p:spPr>
      </p:cxnSp>
      <p:sp>
        <p:nvSpPr>
          <p:cNvPr id="39961" name="圆角矩形 36"/>
          <p:cNvSpPr/>
          <p:nvPr/>
        </p:nvSpPr>
        <p:spPr>
          <a:xfrm>
            <a:off x="5885180" y="4203065"/>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单元测试</a:t>
            </a:r>
          </a:p>
        </p:txBody>
      </p:sp>
      <p:sp>
        <p:nvSpPr>
          <p:cNvPr id="28699" name="圆角矩形 9"/>
          <p:cNvSpPr/>
          <p:nvPr/>
        </p:nvSpPr>
        <p:spPr>
          <a:xfrm>
            <a:off x="7561580" y="2313940"/>
            <a:ext cx="1371600" cy="457200"/>
          </a:xfrm>
          <a:prstGeom prst="roundRect">
            <a:avLst>
              <a:gd name="adj" fmla="val 16667"/>
            </a:avLst>
          </a:prstGeom>
          <a:solidFill>
            <a:srgbClr val="FFC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验收测试</a:t>
            </a:r>
          </a:p>
        </p:txBody>
      </p:sp>
      <p:sp>
        <p:nvSpPr>
          <p:cNvPr id="28700" name="圆角矩形 4"/>
          <p:cNvSpPr/>
          <p:nvPr/>
        </p:nvSpPr>
        <p:spPr>
          <a:xfrm>
            <a:off x="2532380" y="2313940"/>
            <a:ext cx="120332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需求分析</a:t>
            </a:r>
          </a:p>
        </p:txBody>
      </p:sp>
      <p:sp>
        <p:nvSpPr>
          <p:cNvPr id="28701" name="圆角矩形 5"/>
          <p:cNvSpPr/>
          <p:nvPr/>
        </p:nvSpPr>
        <p:spPr>
          <a:xfrm>
            <a:off x="3294380" y="3212465"/>
            <a:ext cx="118300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总体设计</a:t>
            </a:r>
          </a:p>
        </p:txBody>
      </p:sp>
      <p:sp>
        <p:nvSpPr>
          <p:cNvPr id="28702" name="圆角矩形 8"/>
          <p:cNvSpPr/>
          <p:nvPr/>
        </p:nvSpPr>
        <p:spPr>
          <a:xfrm>
            <a:off x="6723380" y="3212465"/>
            <a:ext cx="139890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系统测试</a:t>
            </a:r>
          </a:p>
        </p:txBody>
      </p:sp>
      <p:sp>
        <p:nvSpPr>
          <p:cNvPr id="28707" name="圆角矩形 6"/>
          <p:cNvSpPr/>
          <p:nvPr/>
        </p:nvSpPr>
        <p:spPr>
          <a:xfrm>
            <a:off x="4056380" y="4203065"/>
            <a:ext cx="13385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详细设计</a:t>
            </a:r>
          </a:p>
        </p:txBody>
      </p:sp>
      <p:sp>
        <p:nvSpPr>
          <p:cNvPr id="28708" name="圆角矩形 7"/>
          <p:cNvSpPr/>
          <p:nvPr/>
        </p:nvSpPr>
        <p:spPr>
          <a:xfrm>
            <a:off x="4970780" y="5117465"/>
            <a:ext cx="12750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编码</a:t>
            </a:r>
          </a:p>
        </p:txBody>
      </p:sp>
      <p:sp>
        <p:nvSpPr>
          <p:cNvPr id="28711" name="圆角矩形 36"/>
          <p:cNvSpPr/>
          <p:nvPr/>
        </p:nvSpPr>
        <p:spPr>
          <a:xfrm>
            <a:off x="5885180" y="4203065"/>
            <a:ext cx="139890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单元测试</a:t>
            </a:r>
          </a:p>
        </p:txBody>
      </p:sp>
      <p:sp>
        <p:nvSpPr>
          <p:cNvPr id="39975" name="矩形 45"/>
          <p:cNvSpPr/>
          <p:nvPr/>
        </p:nvSpPr>
        <p:spPr>
          <a:xfrm>
            <a:off x="4970780" y="2183765"/>
            <a:ext cx="1214755"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确认需求</a:t>
            </a:r>
          </a:p>
        </p:txBody>
      </p:sp>
    </p:spTree>
    <p:extLst>
      <p:ext uri="{BB962C8B-B14F-4D97-AF65-F5344CB8AC3E}">
        <p14:creationId xmlns:p14="http://schemas.microsoft.com/office/powerpoint/2010/main" val="423268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70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2870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28707"/>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28708"/>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500"/>
                                  </p:stCondLst>
                                  <p:childTnLst>
                                    <p:set>
                                      <p:cBhvr>
                                        <p:cTn id="22" dur="1" fill="hold">
                                          <p:stCondLst>
                                            <p:cond delay="0"/>
                                          </p:stCondLst>
                                        </p:cTn>
                                        <p:tgtEl>
                                          <p:spTgt spid="28711"/>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500"/>
                                  </p:stCondLst>
                                  <p:childTnLst>
                                    <p:set>
                                      <p:cBhvr>
                                        <p:cTn id="25" dur="1" fill="hold">
                                          <p:stCondLst>
                                            <p:cond delay="0"/>
                                          </p:stCondLst>
                                        </p:cTn>
                                        <p:tgtEl>
                                          <p:spTgt spid="28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9" grpId="0" bldLvl="0" animBg="1"/>
      <p:bldP spid="28700" grpId="0" bldLvl="0" animBg="1"/>
      <p:bldP spid="28701" grpId="0" animBg="1"/>
      <p:bldP spid="28702" grpId="0" animBg="1"/>
      <p:bldP spid="28707" grpId="0" animBg="1"/>
      <p:bldP spid="28708" grpId="0" animBg="1"/>
      <p:bldP spid="287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smtClean="0">
                <a:latin typeface="+mn-lt"/>
                <a:ea typeface="+mn-ea"/>
                <a:cs typeface="+mn-ea"/>
                <a:sym typeface="+mn-lt"/>
              </a:rPr>
              <a:t>二、原型</a:t>
            </a:r>
            <a:r>
              <a:rPr lang="zh-CN" altLang="en-US" sz="3600" dirty="0">
                <a:latin typeface="+mn-lt"/>
                <a:ea typeface="+mn-ea"/>
                <a:cs typeface="+mn-ea"/>
                <a:sym typeface="+mn-lt"/>
              </a:rPr>
              <a:t>模型</a:t>
            </a:r>
            <a:r>
              <a:rPr lang="zh-CN" altLang="en-US" sz="3600">
                <a:latin typeface="+mn-lt"/>
                <a:ea typeface="+mn-ea"/>
                <a:cs typeface="+mn-ea"/>
                <a:sym typeface="+mn-lt"/>
              </a:rPr>
              <a:t/>
            </a:r>
            <a:br>
              <a:rPr lang="zh-CN" altLang="en-US" sz="3600">
                <a:latin typeface="+mn-lt"/>
                <a:ea typeface="+mn-ea"/>
                <a:cs typeface="+mn-ea"/>
                <a:sym typeface="+mn-lt"/>
              </a:rPr>
            </a:br>
            <a:r>
              <a:rPr lang="zh-CN" altLang="en-US" sz="3600" smtClean="0">
                <a:latin typeface="+mn-lt"/>
                <a:ea typeface="+mn-ea"/>
                <a:cs typeface="+mn-ea"/>
                <a:sym typeface="+mn-lt"/>
              </a:rPr>
              <a:t>三、增量</a:t>
            </a:r>
            <a:r>
              <a:rPr lang="zh-CN" altLang="en-US" sz="3600" dirty="0">
                <a:latin typeface="+mn-lt"/>
                <a:ea typeface="+mn-ea"/>
                <a:cs typeface="+mn-ea"/>
                <a:sym typeface="+mn-lt"/>
              </a:rPr>
              <a:t>模型</a:t>
            </a: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2" name="文本占位符 1"/>
          <p:cNvSpPr>
            <a:spLocks noGrp="1"/>
          </p:cNvSpPr>
          <p:nvPr>
            <p:ph type="body" sz="half" idx="2"/>
          </p:nvPr>
        </p:nvSpPr>
        <p:spPr/>
        <p:txBody>
          <a:bodyPr/>
          <a:lstStyle/>
          <a:p>
            <a:endParaRPr lang="zh-CN" altLang="en-US"/>
          </a:p>
        </p:txBody>
      </p:sp>
    </p:spTree>
    <p:extLst>
      <p:ext uri="{BB962C8B-B14F-4D97-AF65-F5344CB8AC3E}">
        <p14:creationId xmlns:p14="http://schemas.microsoft.com/office/powerpoint/2010/main" val="128481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dirty="0">
                <a:latin typeface="+mn-lt"/>
                <a:ea typeface="+mn-ea"/>
                <a:cs typeface="+mn-ea"/>
                <a:sym typeface="+mn-lt"/>
              </a:rPr>
              <a:t>软件过程概念</a:t>
            </a: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6" name="文本占位符 5"/>
          <p:cNvSpPr>
            <a:spLocks noGrp="1"/>
          </p:cNvSpPr>
          <p:nvPr>
            <p:ph type="body" sz="half" idx="2"/>
          </p:nvPr>
        </p:nvSpPr>
        <p:spPr/>
        <p:txBody>
          <a:bodyPr>
            <a:normAutofit/>
          </a:bodyPr>
          <a:lstStyle/>
          <a:p>
            <a:pPr marL="342900" indent="-342900">
              <a:buClrTx/>
              <a:buFont typeface="Wingdings" panose="05000000000000000000" pitchFamily="2" charset="2"/>
              <a:buChar char="l"/>
            </a:pPr>
            <a:r>
              <a:rPr lang="zh-CN" altLang="en-US" sz="2400" dirty="0">
                <a:cs typeface="+mn-ea"/>
                <a:sym typeface="+mn-lt"/>
              </a:rPr>
              <a:t>软件生命周期</a:t>
            </a:r>
            <a:endParaRPr lang="en-US" altLang="zh-CN" sz="2400" dirty="0">
              <a:cs typeface="+mn-ea"/>
              <a:sym typeface="+mn-lt"/>
            </a:endParaRPr>
          </a:p>
          <a:p>
            <a:pPr marL="342900" indent="-342900">
              <a:buClrTx/>
              <a:buFont typeface="Wingdings" panose="05000000000000000000" pitchFamily="2" charset="2"/>
              <a:buChar char="l"/>
            </a:pPr>
            <a:r>
              <a:rPr lang="zh-CN" altLang="en-US" sz="2400" dirty="0">
                <a:cs typeface="+mn-ea"/>
                <a:sym typeface="+mn-lt"/>
              </a:rPr>
              <a:t>软件过程</a:t>
            </a:r>
            <a:endParaRPr lang="en-US" altLang="zh-CN" sz="2400" dirty="0">
              <a:cs typeface="+mn-ea"/>
              <a:sym typeface="+mn-lt"/>
            </a:endParaRPr>
          </a:p>
          <a:p>
            <a:pPr marL="342900" indent="-342900">
              <a:buClrTx/>
              <a:buFont typeface="Wingdings" panose="05000000000000000000" pitchFamily="2" charset="2"/>
              <a:buChar char="l"/>
            </a:pPr>
            <a:r>
              <a:rPr lang="zh-CN" altLang="en-US" sz="2400" dirty="0">
                <a:cs typeface="+mn-ea"/>
                <a:sym typeface="+mn-lt"/>
              </a:rPr>
              <a:t>软件过程模型</a:t>
            </a:r>
            <a:endParaRPr lang="en-US" altLang="zh-CN" sz="2400" dirty="0">
              <a:cs typeface="+mn-ea"/>
              <a:sym typeface="+mn-lt"/>
            </a:endParaRPr>
          </a:p>
          <a:p>
            <a:pPr marL="342900" indent="-342900">
              <a:buClrTx/>
              <a:buFont typeface="Wingdings" panose="05000000000000000000" pitchFamily="2" charset="2"/>
              <a:buChar char="l"/>
            </a:pPr>
            <a:r>
              <a:rPr lang="zh-CN" altLang="zh-CN" sz="2400" dirty="0">
                <a:cs typeface="+mn-ea"/>
                <a:sym typeface="+mn-lt"/>
              </a:rPr>
              <a:t>能力成熟度模型</a:t>
            </a:r>
            <a:endParaRPr lang="zh-CN" altLang="en-US"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1000"/>
                                        <p:tgtEl>
                                          <p:spTgt spid="6">
                                            <p:txEl>
                                              <p:pRg st="1" end="1"/>
                                            </p:txEl>
                                          </p:spTgt>
                                        </p:tgtEl>
                                      </p:cBhvr>
                                    </p:animEffect>
                                    <p:anim calcmode="lin" valueType="num">
                                      <p:cBhvr>
                                        <p:cTn id="19"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1000"/>
                                        <p:tgtEl>
                                          <p:spTgt spid="6">
                                            <p:txEl>
                                              <p:pRg st="2" end="2"/>
                                            </p:txEl>
                                          </p:spTgt>
                                        </p:tgtEl>
                                      </p:cBhvr>
                                    </p:animEffect>
                                    <p:anim calcmode="lin" valueType="num">
                                      <p:cBhvr>
                                        <p:cTn id="2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1000"/>
                                        <p:tgtEl>
                                          <p:spTgt spid="6">
                                            <p:txEl>
                                              <p:pRg st="3" end="3"/>
                                            </p:txEl>
                                          </p:spTgt>
                                        </p:tgtEl>
                                      </p:cBhvr>
                                    </p:animEffect>
                                    <p:anim calcmode="lin" valueType="num">
                                      <p:cBhvr>
                                        <p:cTn id="3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1"/>
          <p:cNvSpPr txBox="1"/>
          <p:nvPr/>
        </p:nvSpPr>
        <p:spPr>
          <a:xfrm>
            <a:off x="808990" y="991870"/>
            <a:ext cx="4304665" cy="5187315"/>
          </a:xfrm>
          <a:prstGeom prst="rect">
            <a:avLst/>
          </a:prstGeom>
          <a:noFill/>
          <a:effectLst/>
        </p:spPr>
        <p:txBody>
          <a:bodyPr wrap="square" lIns="91452" tIns="45727" rIns="91452" bIns="45727" rtlCol="0">
            <a:spAutoFit/>
          </a:bodyPr>
          <a:lstStyle/>
          <a:p>
            <a:pPr algn="l">
              <a:lnSpc>
                <a:spcPct val="120000"/>
              </a:lnSpc>
            </a:pPr>
            <a:r>
              <a:rPr lang="zh-CN" altLang="en-US" sz="2400" dirty="0">
                <a:latin typeface="+mn-ea"/>
                <a:cs typeface="+mn-ea"/>
                <a:sym typeface="+mn-ea"/>
              </a:rPr>
              <a:t>也称为</a:t>
            </a:r>
            <a:endParaRPr lang="zh-CN" altLang="en-US" sz="2000" dirty="0">
              <a:latin typeface="+mn-ea"/>
              <a:cs typeface="+mn-ea"/>
              <a:sym typeface="+mn-ea"/>
            </a:endParaRPr>
          </a:p>
          <a:p>
            <a:pPr marL="342900" indent="-342900" algn="l">
              <a:lnSpc>
                <a:spcPct val="120000"/>
              </a:lnSpc>
              <a:buFont typeface="Arial" panose="020B0604020202020204" pitchFamily="34" charset="0"/>
              <a:buChar char="•"/>
            </a:pPr>
            <a:r>
              <a:rPr lang="zh-CN" altLang="en-US" sz="2000" dirty="0">
                <a:latin typeface="+mn-ea"/>
                <a:cs typeface="+mn-ea"/>
                <a:sym typeface="+mn-ea"/>
              </a:rPr>
              <a:t>原型化模型、快速原型模型</a:t>
            </a:r>
            <a:endParaRPr lang="en-US" altLang="zh-CN" sz="2000" dirty="0">
              <a:solidFill>
                <a:schemeClr val="tx1">
                  <a:lumMod val="50000"/>
                  <a:lumOff val="50000"/>
                </a:schemeClr>
              </a:solidFill>
              <a:latin typeface="+mn-ea"/>
              <a:cs typeface="+mn-ea"/>
            </a:endParaRPr>
          </a:p>
          <a:p>
            <a:pPr algn="l">
              <a:lnSpc>
                <a:spcPct val="120000"/>
              </a:lnSpc>
            </a:pPr>
            <a:endParaRPr lang="en-US" altLang="zh-CN" sz="2000" dirty="0">
              <a:solidFill>
                <a:schemeClr val="tx1">
                  <a:lumMod val="50000"/>
                  <a:lumOff val="50000"/>
                </a:schemeClr>
              </a:solidFill>
              <a:latin typeface="+mn-ea"/>
              <a:cs typeface="+mn-ea"/>
            </a:endParaRPr>
          </a:p>
          <a:p>
            <a:pPr algn="l">
              <a:lnSpc>
                <a:spcPct val="120000"/>
              </a:lnSpc>
            </a:pPr>
            <a:r>
              <a:rPr lang="zh-CN" altLang="en-US" sz="2400" b="1" dirty="0">
                <a:solidFill>
                  <a:srgbClr val="0070C0"/>
                </a:solidFill>
                <a:effectLst/>
                <a:latin typeface="+mn-ea"/>
                <a:cs typeface="+mn-ea"/>
                <a:sym typeface="+mn-ea"/>
              </a:rPr>
              <a:t>原型</a:t>
            </a:r>
            <a:r>
              <a:rPr lang="zh-CN" altLang="en-US" sz="2400" b="1" dirty="0">
                <a:solidFill>
                  <a:srgbClr val="0070C0"/>
                </a:solidFill>
                <a:latin typeface="+mn-ea"/>
                <a:cs typeface="+mn-ea"/>
                <a:sym typeface="+mn-ea"/>
              </a:rPr>
              <a:t>（</a:t>
            </a:r>
            <a:r>
              <a:rPr lang="en-US" altLang="zh-CN" sz="2400" b="1" dirty="0">
                <a:solidFill>
                  <a:srgbClr val="0070C0"/>
                </a:solidFill>
                <a:latin typeface="+mn-ea"/>
                <a:cs typeface="+mn-ea"/>
                <a:sym typeface="+mn-ea"/>
              </a:rPr>
              <a:t>prototype</a:t>
            </a:r>
            <a:r>
              <a:rPr lang="zh-CN" altLang="en-US" sz="2400" b="1" dirty="0">
                <a:solidFill>
                  <a:srgbClr val="0070C0"/>
                </a:solidFill>
                <a:latin typeface="+mn-ea"/>
                <a:cs typeface="+mn-ea"/>
                <a:sym typeface="+mn-ea"/>
              </a:rPr>
              <a:t>）</a:t>
            </a:r>
            <a:endParaRPr lang="zh-CN" altLang="en-US" sz="2000" dirty="0">
              <a:latin typeface="+mn-ea"/>
              <a:cs typeface="+mn-ea"/>
              <a:sym typeface="+mn-ea"/>
            </a:endParaRPr>
          </a:p>
          <a:p>
            <a:pPr marL="342900" indent="-342900" algn="l">
              <a:lnSpc>
                <a:spcPct val="120000"/>
              </a:lnSpc>
              <a:buFont typeface="Arial" panose="020B0604020202020204" pitchFamily="34" charset="0"/>
              <a:buChar char="•"/>
            </a:pPr>
            <a:r>
              <a:rPr lang="zh-CN" altLang="en-US" sz="2000" dirty="0">
                <a:latin typeface="+mn-ea"/>
                <a:cs typeface="+mn-ea"/>
                <a:sym typeface="+mn-ea"/>
              </a:rPr>
              <a:t>一个部分开发的产品，使客户和开发人员能够对计划开发的系统的相关方面进行检查。</a:t>
            </a:r>
            <a:endParaRPr lang="en-US" altLang="zh-CN" sz="2000" dirty="0">
              <a:solidFill>
                <a:schemeClr val="tx1">
                  <a:lumMod val="50000"/>
                  <a:lumOff val="50000"/>
                </a:schemeClr>
              </a:solidFill>
              <a:latin typeface="+mn-ea"/>
              <a:cs typeface="+mn-ea"/>
            </a:endParaRPr>
          </a:p>
          <a:p>
            <a:pPr algn="l">
              <a:lnSpc>
                <a:spcPct val="120000"/>
              </a:lnSpc>
            </a:pPr>
            <a:endParaRPr lang="en-US" altLang="zh-CN" sz="2000" dirty="0">
              <a:solidFill>
                <a:schemeClr val="tx1">
                  <a:lumMod val="50000"/>
                  <a:lumOff val="50000"/>
                </a:schemeClr>
              </a:solidFill>
              <a:latin typeface="+mn-ea"/>
              <a:cs typeface="+mn-ea"/>
            </a:endParaRPr>
          </a:p>
          <a:p>
            <a:pPr algn="l">
              <a:lnSpc>
                <a:spcPct val="120000"/>
              </a:lnSpc>
            </a:pPr>
            <a:r>
              <a:rPr lang="zh-CN" altLang="en-US" sz="2400" u="sng" dirty="0">
                <a:latin typeface="+mn-ea"/>
                <a:cs typeface="+mn-ea"/>
                <a:sym typeface="+mn-ea"/>
              </a:rPr>
              <a:t>举例</a:t>
            </a:r>
            <a:r>
              <a:rPr lang="en-US" altLang="zh-CN" sz="2400" u="sng" dirty="0">
                <a:latin typeface="+mn-ea"/>
                <a:cs typeface="+mn-ea"/>
                <a:sym typeface="+mn-ea"/>
              </a:rPr>
              <a:t>1</a:t>
            </a:r>
            <a:endParaRPr lang="zh-CN" altLang="en-US" sz="2000" dirty="0">
              <a:latin typeface="+mn-ea"/>
              <a:cs typeface="+mn-ea"/>
              <a:sym typeface="+mn-ea"/>
            </a:endParaRPr>
          </a:p>
          <a:p>
            <a:pPr marL="342900" indent="-342900" algn="l">
              <a:lnSpc>
                <a:spcPct val="120000"/>
              </a:lnSpc>
              <a:buFont typeface="Arial" panose="020B0604020202020204" pitchFamily="34" charset="0"/>
              <a:buChar char="•"/>
            </a:pPr>
            <a:r>
              <a:rPr lang="zh-CN" altLang="en-US" sz="2000" dirty="0">
                <a:latin typeface="+mn-ea"/>
                <a:cs typeface="+mn-ea"/>
                <a:sym typeface="+mn-ea"/>
              </a:rPr>
              <a:t>图书借阅系统：主要界面</a:t>
            </a:r>
            <a:endParaRPr lang="en-US" altLang="zh-CN" sz="2000" dirty="0">
              <a:latin typeface="+mn-ea"/>
              <a:cs typeface="+mn-ea"/>
            </a:endParaRPr>
          </a:p>
          <a:p>
            <a:pPr algn="l">
              <a:lnSpc>
                <a:spcPct val="120000"/>
              </a:lnSpc>
            </a:pPr>
            <a:r>
              <a:rPr lang="zh-CN" altLang="en-US" sz="2400" u="sng" dirty="0">
                <a:latin typeface="+mn-ea"/>
                <a:cs typeface="+mn-ea"/>
                <a:sym typeface="+mn-ea"/>
              </a:rPr>
              <a:t>举例</a:t>
            </a:r>
            <a:r>
              <a:rPr lang="en-US" altLang="zh-CN" sz="2400" u="sng" dirty="0">
                <a:latin typeface="+mn-ea"/>
                <a:cs typeface="+mn-ea"/>
                <a:sym typeface="+mn-ea"/>
              </a:rPr>
              <a:t>2</a:t>
            </a:r>
            <a:endParaRPr lang="zh-CN" altLang="en-US" sz="2000" u="sng" dirty="0">
              <a:latin typeface="+mn-ea"/>
              <a:cs typeface="+mn-ea"/>
              <a:sym typeface="+mn-ea"/>
            </a:endParaRPr>
          </a:p>
          <a:p>
            <a:pPr marL="342900" indent="-342900" algn="l">
              <a:lnSpc>
                <a:spcPct val="120000"/>
              </a:lnSpc>
              <a:buFont typeface="Arial" panose="020B0604020202020204" pitchFamily="34" charset="0"/>
              <a:buChar char="•"/>
            </a:pPr>
            <a:r>
              <a:rPr lang="zh-CN" altLang="en-US" sz="2000" dirty="0">
                <a:latin typeface="+mn-ea"/>
                <a:cs typeface="+mn-ea"/>
                <a:sym typeface="+mn-ea"/>
              </a:rPr>
              <a:t>智能家居系统：少量的室内信息监视和电器控制</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标题 11"/>
          <p:cNvSpPr>
            <a:spLocks noGrp="1"/>
          </p:cNvSpPr>
          <p:nvPr>
            <p:ph type="title"/>
          </p:nvPr>
        </p:nvSpPr>
        <p:spPr>
          <a:xfrm>
            <a:off x="571500" y="0"/>
            <a:ext cx="8143240" cy="668655"/>
          </a:xfrm>
        </p:spPr>
        <p:txBody>
          <a:bodyPr/>
          <a:lstStyle/>
          <a:p>
            <a:r>
              <a:rPr lang="zh-CN" altLang="en-US"/>
              <a:t>原型模型（Prototype model）</a:t>
            </a:r>
          </a:p>
        </p:txBody>
      </p:sp>
      <p:sp>
        <p:nvSpPr>
          <p:cNvPr id="13" name="矩形 12"/>
          <p:cNvSpPr/>
          <p:nvPr/>
        </p:nvSpPr>
        <p:spPr>
          <a:xfrm>
            <a:off x="5408930" y="1644650"/>
            <a:ext cx="5712460" cy="178498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lnSpc>
                <a:spcPct val="120000"/>
              </a:lnSpc>
              <a:buFont typeface="Arial" panose="020B0604020202020204" pitchFamily="34" charset="0"/>
              <a:buChar char="•"/>
            </a:pPr>
            <a:r>
              <a:rPr lang="zh-CN" altLang="en-US" sz="2000" dirty="0">
                <a:solidFill>
                  <a:schemeClr val="tx1"/>
                </a:solidFill>
                <a:latin typeface="+mn-ea"/>
                <a:sym typeface="+mn-ea"/>
              </a:rPr>
              <a:t>明确并完善需求，如演示原型</a:t>
            </a:r>
            <a:endParaRPr lang="en-US" altLang="zh-CN" sz="2000" dirty="0">
              <a:solidFill>
                <a:schemeClr val="tx1"/>
              </a:solidFill>
              <a:latin typeface="+mn-ea"/>
            </a:endParaRPr>
          </a:p>
          <a:p>
            <a:pPr marL="342900" lvl="0" indent="-342900" algn="ctr">
              <a:lnSpc>
                <a:spcPct val="120000"/>
              </a:lnSpc>
              <a:buFont typeface="Arial" panose="020B0604020202020204" pitchFamily="34" charset="0"/>
              <a:buChar char="•"/>
            </a:pPr>
            <a:r>
              <a:rPr lang="zh-CN" altLang="en-US" sz="2000" dirty="0">
                <a:solidFill>
                  <a:schemeClr val="tx1"/>
                </a:solidFill>
                <a:latin typeface="+mn-ea"/>
                <a:sym typeface="+mn-ea"/>
              </a:rPr>
              <a:t>研究技术选择方案，如技术验证原型</a:t>
            </a:r>
          </a:p>
        </p:txBody>
      </p:sp>
      <p:sp>
        <p:nvSpPr>
          <p:cNvPr id="14" name="矩形 13"/>
          <p:cNvSpPr/>
          <p:nvPr/>
        </p:nvSpPr>
        <p:spPr>
          <a:xfrm>
            <a:off x="5408930" y="4319905"/>
            <a:ext cx="5712460" cy="1523365"/>
          </a:xfrm>
          <a:prstGeom prst="rect">
            <a:avLst/>
          </a:prstGeom>
          <a:solidFill>
            <a:srgbClr val="F0C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lgn="l">
              <a:lnSpc>
                <a:spcPct val="120000"/>
              </a:lnSpc>
              <a:buFont typeface="Arial" panose="020B0604020202020204" pitchFamily="34" charset="0"/>
              <a:buChar char="•"/>
            </a:pPr>
            <a:r>
              <a:rPr lang="zh-CN" altLang="en-US" sz="2000" dirty="0">
                <a:solidFill>
                  <a:schemeClr val="tx1"/>
                </a:solidFill>
                <a:latin typeface="+mn-ea"/>
                <a:sym typeface="+mn-ea"/>
              </a:rPr>
              <a:t>抛弃原型</a:t>
            </a:r>
            <a:endParaRPr lang="en-US" altLang="zh-CN" sz="2000" dirty="0">
              <a:solidFill>
                <a:schemeClr val="tx1"/>
              </a:solidFill>
              <a:latin typeface="+mn-ea"/>
            </a:endParaRPr>
          </a:p>
          <a:p>
            <a:pPr marL="800100" lvl="1" indent="-342900" algn="l">
              <a:lnSpc>
                <a:spcPct val="120000"/>
              </a:lnSpc>
              <a:buFont typeface="Arial" panose="020B0604020202020204" pitchFamily="34" charset="0"/>
              <a:buChar char="•"/>
            </a:pPr>
            <a:r>
              <a:rPr lang="zh-CN" altLang="en-US" sz="2000" dirty="0">
                <a:solidFill>
                  <a:schemeClr val="tx1"/>
                </a:solidFill>
                <a:latin typeface="+mn-ea"/>
                <a:sym typeface="+mn-ea"/>
              </a:rPr>
              <a:t>把原型发展成最终产品</a:t>
            </a:r>
          </a:p>
        </p:txBody>
      </p:sp>
      <p:grpSp>
        <p:nvGrpSpPr>
          <p:cNvPr id="9" name="组合 8"/>
          <p:cNvGrpSpPr/>
          <p:nvPr/>
        </p:nvGrpSpPr>
        <p:grpSpPr>
          <a:xfrm>
            <a:off x="5409005" y="2875112"/>
            <a:ext cx="2808192" cy="1362852"/>
            <a:chOff x="8312051" y="3069866"/>
            <a:chExt cx="2807705" cy="1362851"/>
          </a:xfrm>
        </p:grpSpPr>
        <p:sp>
          <p:nvSpPr>
            <p:cNvPr id="10" name="任意多边形 9"/>
            <p:cNvSpPr/>
            <p:nvPr/>
          </p:nvSpPr>
          <p:spPr>
            <a:xfrm>
              <a:off x="8312051" y="3069866"/>
              <a:ext cx="2807705" cy="1362851"/>
            </a:xfrm>
            <a:custGeom>
              <a:avLst/>
              <a:gdLst>
                <a:gd name="connsiteX0" fmla="*/ 1403852 w 2807705"/>
                <a:gd name="connsiteY0" fmla="*/ 0 h 1362851"/>
                <a:gd name="connsiteX1" fmla="*/ 1745089 w 2807705"/>
                <a:gd name="connsiteY1" fmla="*/ 639437 h 1362851"/>
                <a:gd name="connsiteX2" fmla="*/ 2807705 w 2807705"/>
                <a:gd name="connsiteY2" fmla="*/ 639437 h 1362851"/>
                <a:gd name="connsiteX3" fmla="*/ 2807705 w 2807705"/>
                <a:gd name="connsiteY3" fmla="*/ 1362851 h 1362851"/>
                <a:gd name="connsiteX4" fmla="*/ 0 w 2807705"/>
                <a:gd name="connsiteY4" fmla="*/ 1362851 h 1362851"/>
                <a:gd name="connsiteX5" fmla="*/ 0 w 2807705"/>
                <a:gd name="connsiteY5" fmla="*/ 639437 h 1362851"/>
                <a:gd name="connsiteX6" fmla="*/ 1062614 w 2807705"/>
                <a:gd name="connsiteY6" fmla="*/ 639437 h 136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705" h="1362851">
                  <a:moveTo>
                    <a:pt x="1403852" y="0"/>
                  </a:moveTo>
                  <a:lnTo>
                    <a:pt x="1745089" y="639437"/>
                  </a:lnTo>
                  <a:lnTo>
                    <a:pt x="2807705" y="639437"/>
                  </a:lnTo>
                  <a:lnTo>
                    <a:pt x="2807705" y="1362851"/>
                  </a:lnTo>
                  <a:lnTo>
                    <a:pt x="0" y="1362851"/>
                  </a:lnTo>
                  <a:lnTo>
                    <a:pt x="0" y="639437"/>
                  </a:lnTo>
                  <a:lnTo>
                    <a:pt x="1062614" y="639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bg1"/>
                </a:solidFill>
                <a:latin typeface="+mn-ea"/>
              </a:endParaRPr>
            </a:p>
          </p:txBody>
        </p:sp>
        <p:sp>
          <p:nvSpPr>
            <p:cNvPr id="11" name="文本框 23"/>
            <p:cNvSpPr txBox="1"/>
            <p:nvPr/>
          </p:nvSpPr>
          <p:spPr>
            <a:xfrm>
              <a:off x="8721500" y="3867404"/>
              <a:ext cx="2011331" cy="460375"/>
            </a:xfrm>
            <a:prstGeom prst="rect">
              <a:avLst/>
            </a:prstGeom>
            <a:noFill/>
            <a:effectLst/>
          </p:spPr>
          <p:txBody>
            <a:bodyPr wrap="none" rtlCol="0">
              <a:spAutoFit/>
            </a:bodyPr>
            <a:lstStyle/>
            <a:p>
              <a:pPr algn="l"/>
              <a:r>
                <a:rPr lang="zh-CN" altLang="en-US" sz="2400" dirty="0">
                  <a:latin typeface="+mn-ea"/>
                  <a:sym typeface="+mn-ea"/>
                </a:rPr>
                <a:t>原型化的目的</a:t>
              </a:r>
              <a:endParaRPr lang="zh-CN" altLang="en-US" sz="2400" dirty="0">
                <a:solidFill>
                  <a:schemeClr val="bg1"/>
                </a:solidFill>
                <a:latin typeface="+mn-ea"/>
                <a:sym typeface="+mn-ea"/>
              </a:endParaRPr>
            </a:p>
          </p:txBody>
        </p:sp>
      </p:grpSp>
      <p:grpSp>
        <p:nvGrpSpPr>
          <p:cNvPr id="6" name="组合 5"/>
          <p:cNvGrpSpPr/>
          <p:nvPr/>
        </p:nvGrpSpPr>
        <p:grpSpPr>
          <a:xfrm>
            <a:off x="8306166" y="3506290"/>
            <a:ext cx="2808192" cy="1362851"/>
            <a:chOff x="5423593" y="3773438"/>
            <a:chExt cx="2807705" cy="1362851"/>
          </a:xfrm>
        </p:grpSpPr>
        <p:sp>
          <p:nvSpPr>
            <p:cNvPr id="7" name="任意多边形 6"/>
            <p:cNvSpPr/>
            <p:nvPr/>
          </p:nvSpPr>
          <p:spPr>
            <a:xfrm>
              <a:off x="5423593" y="3773438"/>
              <a:ext cx="2807705" cy="1362851"/>
            </a:xfrm>
            <a:custGeom>
              <a:avLst/>
              <a:gdLst>
                <a:gd name="connsiteX0" fmla="*/ 0 w 2807705"/>
                <a:gd name="connsiteY0" fmla="*/ 0 h 1362851"/>
                <a:gd name="connsiteX1" fmla="*/ 2807705 w 2807705"/>
                <a:gd name="connsiteY1" fmla="*/ 0 h 1362851"/>
                <a:gd name="connsiteX2" fmla="*/ 2807705 w 2807705"/>
                <a:gd name="connsiteY2" fmla="*/ 723414 h 1362851"/>
                <a:gd name="connsiteX3" fmla="*/ 1745089 w 2807705"/>
                <a:gd name="connsiteY3" fmla="*/ 723414 h 1362851"/>
                <a:gd name="connsiteX4" fmla="*/ 1403852 w 2807705"/>
                <a:gd name="connsiteY4" fmla="*/ 1362851 h 1362851"/>
                <a:gd name="connsiteX5" fmla="*/ 1062614 w 2807705"/>
                <a:gd name="connsiteY5" fmla="*/ 723414 h 1362851"/>
                <a:gd name="connsiteX6" fmla="*/ 0 w 2807705"/>
                <a:gd name="connsiteY6" fmla="*/ 723414 h 136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705" h="1362851">
                  <a:moveTo>
                    <a:pt x="0" y="0"/>
                  </a:moveTo>
                  <a:lnTo>
                    <a:pt x="2807705" y="0"/>
                  </a:lnTo>
                  <a:lnTo>
                    <a:pt x="2807705" y="723414"/>
                  </a:lnTo>
                  <a:lnTo>
                    <a:pt x="1745089" y="723414"/>
                  </a:lnTo>
                  <a:lnTo>
                    <a:pt x="1403852" y="1362851"/>
                  </a:lnTo>
                  <a:lnTo>
                    <a:pt x="1062614" y="723414"/>
                  </a:lnTo>
                  <a:lnTo>
                    <a:pt x="0" y="7234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bg1"/>
                </a:solidFill>
                <a:latin typeface="+mn-ea"/>
              </a:endParaRPr>
            </a:p>
          </p:txBody>
        </p:sp>
        <p:sp>
          <p:nvSpPr>
            <p:cNvPr id="8" name="文本框 22"/>
            <p:cNvSpPr txBox="1"/>
            <p:nvPr/>
          </p:nvSpPr>
          <p:spPr>
            <a:xfrm>
              <a:off x="6133734" y="3901779"/>
              <a:ext cx="1401837" cy="460375"/>
            </a:xfrm>
            <a:prstGeom prst="rect">
              <a:avLst/>
            </a:prstGeom>
            <a:noFill/>
            <a:effectLst/>
          </p:spPr>
          <p:txBody>
            <a:bodyPr wrap="none" rtlCol="0">
              <a:spAutoFit/>
            </a:bodyPr>
            <a:lstStyle/>
            <a:p>
              <a:pPr algn="l"/>
              <a:r>
                <a:rPr lang="zh-CN" altLang="en-US" sz="2400" dirty="0">
                  <a:solidFill>
                    <a:schemeClr val="bg1"/>
                  </a:solidFill>
                  <a:latin typeface="+mn-ea"/>
                  <a:sym typeface="+mn-ea"/>
                </a:rPr>
                <a:t>原型结果</a:t>
              </a:r>
            </a:p>
          </p:txBody>
        </p:sp>
      </p:grpSp>
    </p:spTree>
    <p:extLst>
      <p:ext uri="{BB962C8B-B14F-4D97-AF65-F5344CB8AC3E}">
        <p14:creationId xmlns:p14="http://schemas.microsoft.com/office/powerpoint/2010/main" val="159524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原型模型（</a:t>
            </a:r>
            <a:r>
              <a:rPr lang="zh-CN" altLang="en-US">
                <a:sym typeface="+mn-ea"/>
              </a:rPr>
              <a:t>Prototype </a:t>
            </a:r>
            <a:r>
              <a:rPr lang="zh-CN" altLang="en-US"/>
              <a:t>model）</a:t>
            </a:r>
          </a:p>
        </p:txBody>
      </p:sp>
      <p:sp>
        <p:nvSpPr>
          <p:cNvPr id="3" name="圆角右箭头 3"/>
          <p:cNvSpPr/>
          <p:nvPr/>
        </p:nvSpPr>
        <p:spPr>
          <a:xfrm>
            <a:off x="2973705" y="1268095"/>
            <a:ext cx="1447800" cy="1295400"/>
          </a:xfrm>
          <a:custGeom>
            <a:avLst/>
            <a:gdLst/>
            <a:ahLst/>
            <a:cxnLst>
              <a:cxn ang="0">
                <a:pos x="0" y="1295400"/>
              </a:cxn>
              <a:cxn ang="0">
                <a:pos x="0" y="728663"/>
              </a:cxn>
              <a:cxn ang="0">
                <a:pos x="566738" y="161925"/>
              </a:cxn>
              <a:cxn ang="0">
                <a:pos x="1123950" y="161925"/>
              </a:cxn>
              <a:cxn ang="0">
                <a:pos x="1123950" y="0"/>
              </a:cxn>
              <a:cxn ang="0">
                <a:pos x="1447800" y="323850"/>
              </a:cxn>
              <a:cxn ang="0">
                <a:pos x="1123950" y="647700"/>
              </a:cxn>
              <a:cxn ang="0">
                <a:pos x="1123950" y="485775"/>
              </a:cxn>
              <a:cxn ang="0">
                <a:pos x="566738" y="485775"/>
              </a:cxn>
              <a:cxn ang="0">
                <a:pos x="323850" y="728663"/>
              </a:cxn>
              <a:cxn ang="0">
                <a:pos x="323850" y="1295400"/>
              </a:cxn>
              <a:cxn ang="0">
                <a:pos x="0" y="1295400"/>
              </a:cxn>
            </a:cxnLst>
            <a:rect l="0" t="0" r="0" b="0"/>
            <a:pathLst>
              <a:path w="1447800" h="1295400">
                <a:moveTo>
                  <a:pt x="0" y="1295400"/>
                </a:moveTo>
                <a:lnTo>
                  <a:pt x="0" y="728663"/>
                </a:lnTo>
                <a:cubicBezTo>
                  <a:pt x="0" y="415662"/>
                  <a:pt x="253737" y="161925"/>
                  <a:pt x="566738" y="161925"/>
                </a:cubicBezTo>
                <a:lnTo>
                  <a:pt x="1123950" y="161925"/>
                </a:lnTo>
                <a:lnTo>
                  <a:pt x="1123950" y="0"/>
                </a:lnTo>
                <a:lnTo>
                  <a:pt x="1447800" y="323850"/>
                </a:lnTo>
                <a:lnTo>
                  <a:pt x="1123950" y="647700"/>
                </a:lnTo>
                <a:lnTo>
                  <a:pt x="1123950" y="485775"/>
                </a:lnTo>
                <a:lnTo>
                  <a:pt x="566738" y="485775"/>
                </a:lnTo>
                <a:cubicBezTo>
                  <a:pt x="432595" y="485775"/>
                  <a:pt x="323850" y="594520"/>
                  <a:pt x="323850" y="728663"/>
                </a:cubicBezTo>
                <a:lnTo>
                  <a:pt x="323850" y="1295400"/>
                </a:lnTo>
                <a:lnTo>
                  <a:pt x="0" y="1295400"/>
                </a:lnTo>
                <a:close/>
              </a:path>
            </a:pathLst>
          </a:custGeom>
          <a:solidFill>
            <a:schemeClr val="accent3"/>
          </a:solidFill>
          <a:ln w="9525" cap="flat" cmpd="sng">
            <a:solidFill>
              <a:schemeClr val="tx1"/>
            </a:solidFill>
            <a:prstDash val="solid"/>
            <a:bevel/>
            <a:headEnd type="none" w="med" len="med"/>
            <a:tailEnd type="none" w="med" len="med"/>
          </a:ln>
        </p:spPr>
        <p:txBody>
          <a:bodyPr/>
          <a:lstStyle/>
          <a:p>
            <a:endParaRPr lang="zh-CN" altLang="en-US">
              <a:latin typeface="+mn-ea"/>
            </a:endParaRPr>
          </a:p>
        </p:txBody>
      </p:sp>
      <p:sp>
        <p:nvSpPr>
          <p:cNvPr id="4" name="圆角右箭头 4"/>
          <p:cNvSpPr/>
          <p:nvPr/>
        </p:nvSpPr>
        <p:spPr>
          <a:xfrm rot="5400000">
            <a:off x="4535805" y="1382395"/>
            <a:ext cx="1371600" cy="1295400"/>
          </a:xfrm>
          <a:custGeom>
            <a:avLst/>
            <a:gdLst/>
            <a:ahLst/>
            <a:cxnLst>
              <a:cxn ang="0">
                <a:pos x="0" y="1295400"/>
              </a:cxn>
              <a:cxn ang="0">
                <a:pos x="0" y="728663"/>
              </a:cxn>
              <a:cxn ang="0">
                <a:pos x="566738" y="161925"/>
              </a:cxn>
              <a:cxn ang="0">
                <a:pos x="1047750" y="161925"/>
              </a:cxn>
              <a:cxn ang="0">
                <a:pos x="1047750" y="0"/>
              </a:cxn>
              <a:cxn ang="0">
                <a:pos x="1371600" y="323850"/>
              </a:cxn>
              <a:cxn ang="0">
                <a:pos x="1047750" y="647700"/>
              </a:cxn>
              <a:cxn ang="0">
                <a:pos x="1047750" y="485775"/>
              </a:cxn>
              <a:cxn ang="0">
                <a:pos x="566738" y="485775"/>
              </a:cxn>
              <a:cxn ang="0">
                <a:pos x="323850" y="728663"/>
              </a:cxn>
              <a:cxn ang="0">
                <a:pos x="323850" y="1295400"/>
              </a:cxn>
              <a:cxn ang="0">
                <a:pos x="0" y="1295400"/>
              </a:cxn>
            </a:cxnLst>
            <a:rect l="0" t="0" r="0" b="0"/>
            <a:pathLst>
              <a:path w="1371600" h="1295400">
                <a:moveTo>
                  <a:pt x="0" y="1295400"/>
                </a:moveTo>
                <a:lnTo>
                  <a:pt x="0" y="728663"/>
                </a:lnTo>
                <a:cubicBezTo>
                  <a:pt x="0" y="415662"/>
                  <a:pt x="253737" y="161925"/>
                  <a:pt x="566738" y="161925"/>
                </a:cubicBezTo>
                <a:lnTo>
                  <a:pt x="1047750" y="161925"/>
                </a:lnTo>
                <a:lnTo>
                  <a:pt x="1047750" y="0"/>
                </a:lnTo>
                <a:lnTo>
                  <a:pt x="1371600" y="323850"/>
                </a:lnTo>
                <a:lnTo>
                  <a:pt x="1047750" y="647700"/>
                </a:lnTo>
                <a:lnTo>
                  <a:pt x="1047750" y="485775"/>
                </a:lnTo>
                <a:lnTo>
                  <a:pt x="566738" y="485775"/>
                </a:lnTo>
                <a:cubicBezTo>
                  <a:pt x="432595" y="485775"/>
                  <a:pt x="323850" y="594520"/>
                  <a:pt x="323850" y="728663"/>
                </a:cubicBezTo>
                <a:lnTo>
                  <a:pt x="323850" y="1295400"/>
                </a:lnTo>
                <a:lnTo>
                  <a:pt x="0" y="1295400"/>
                </a:lnTo>
                <a:close/>
              </a:path>
            </a:pathLst>
          </a:custGeom>
          <a:solidFill>
            <a:schemeClr val="accent3"/>
          </a:solidFill>
          <a:ln w="9525" cap="flat" cmpd="sng">
            <a:solidFill>
              <a:schemeClr val="tx1"/>
            </a:solidFill>
            <a:prstDash val="solid"/>
            <a:bevel/>
            <a:headEnd type="none" w="med" len="med"/>
            <a:tailEnd type="none" w="med" len="med"/>
          </a:ln>
        </p:spPr>
        <p:txBody>
          <a:bodyPr/>
          <a:lstStyle/>
          <a:p>
            <a:endParaRPr lang="zh-CN" altLang="en-US">
              <a:latin typeface="+mn-ea"/>
            </a:endParaRPr>
          </a:p>
        </p:txBody>
      </p:sp>
      <p:sp>
        <p:nvSpPr>
          <p:cNvPr id="6" name="圆角右箭头 5"/>
          <p:cNvSpPr/>
          <p:nvPr/>
        </p:nvSpPr>
        <p:spPr>
          <a:xfrm rot="10800000">
            <a:off x="4307205" y="2792730"/>
            <a:ext cx="1447800" cy="1295400"/>
          </a:xfrm>
          <a:custGeom>
            <a:avLst/>
            <a:gdLst/>
            <a:ahLst/>
            <a:cxnLst>
              <a:cxn ang="0">
                <a:pos x="0" y="1295400"/>
              </a:cxn>
              <a:cxn ang="0">
                <a:pos x="0" y="728663"/>
              </a:cxn>
              <a:cxn ang="0">
                <a:pos x="566738" y="161925"/>
              </a:cxn>
              <a:cxn ang="0">
                <a:pos x="1123950" y="161925"/>
              </a:cxn>
              <a:cxn ang="0">
                <a:pos x="1123950" y="0"/>
              </a:cxn>
              <a:cxn ang="0">
                <a:pos x="1447800" y="323850"/>
              </a:cxn>
              <a:cxn ang="0">
                <a:pos x="1123950" y="647700"/>
              </a:cxn>
              <a:cxn ang="0">
                <a:pos x="1123950" y="485775"/>
              </a:cxn>
              <a:cxn ang="0">
                <a:pos x="566738" y="485775"/>
              </a:cxn>
              <a:cxn ang="0">
                <a:pos x="323850" y="728663"/>
              </a:cxn>
              <a:cxn ang="0">
                <a:pos x="323850" y="1295400"/>
              </a:cxn>
              <a:cxn ang="0">
                <a:pos x="0" y="1295400"/>
              </a:cxn>
            </a:cxnLst>
            <a:rect l="0" t="0" r="0" b="0"/>
            <a:pathLst>
              <a:path w="1447800" h="1295400">
                <a:moveTo>
                  <a:pt x="0" y="1295400"/>
                </a:moveTo>
                <a:lnTo>
                  <a:pt x="0" y="728663"/>
                </a:lnTo>
                <a:cubicBezTo>
                  <a:pt x="0" y="415662"/>
                  <a:pt x="253737" y="161925"/>
                  <a:pt x="566738" y="161925"/>
                </a:cubicBezTo>
                <a:lnTo>
                  <a:pt x="1123950" y="161925"/>
                </a:lnTo>
                <a:lnTo>
                  <a:pt x="1123950" y="0"/>
                </a:lnTo>
                <a:lnTo>
                  <a:pt x="1447800" y="323850"/>
                </a:lnTo>
                <a:lnTo>
                  <a:pt x="1123950" y="647700"/>
                </a:lnTo>
                <a:lnTo>
                  <a:pt x="1123950" y="485775"/>
                </a:lnTo>
                <a:lnTo>
                  <a:pt x="566738" y="485775"/>
                </a:lnTo>
                <a:cubicBezTo>
                  <a:pt x="432595" y="485775"/>
                  <a:pt x="323850" y="594520"/>
                  <a:pt x="323850" y="728663"/>
                </a:cubicBezTo>
                <a:lnTo>
                  <a:pt x="323850" y="1295400"/>
                </a:lnTo>
                <a:lnTo>
                  <a:pt x="0" y="1295400"/>
                </a:lnTo>
                <a:close/>
              </a:path>
            </a:pathLst>
          </a:custGeom>
          <a:solidFill>
            <a:schemeClr val="accent3"/>
          </a:solidFill>
          <a:ln w="9525" cap="flat" cmpd="sng">
            <a:solidFill>
              <a:schemeClr val="tx1"/>
            </a:solidFill>
            <a:prstDash val="solid"/>
            <a:bevel/>
            <a:headEnd type="none" w="med" len="med"/>
            <a:tailEnd type="none" w="med" len="med"/>
          </a:ln>
        </p:spPr>
        <p:txBody>
          <a:bodyPr/>
          <a:lstStyle/>
          <a:p>
            <a:endParaRPr lang="zh-CN" altLang="en-US">
              <a:latin typeface="+mn-ea"/>
            </a:endParaRPr>
          </a:p>
        </p:txBody>
      </p:sp>
      <p:sp>
        <p:nvSpPr>
          <p:cNvPr id="7" name="圆角右箭头 6"/>
          <p:cNvSpPr/>
          <p:nvPr/>
        </p:nvSpPr>
        <p:spPr>
          <a:xfrm rot="-5400000">
            <a:off x="2821305" y="2563495"/>
            <a:ext cx="1371600" cy="1371600"/>
          </a:xfrm>
          <a:custGeom>
            <a:avLst/>
            <a:gdLst/>
            <a:ahLst/>
            <a:cxnLst>
              <a:cxn ang="0">
                <a:pos x="0" y="1371600"/>
              </a:cxn>
              <a:cxn ang="0">
                <a:pos x="0" y="771525"/>
              </a:cxn>
              <a:cxn ang="0">
                <a:pos x="600075" y="171450"/>
              </a:cxn>
              <a:cxn ang="0">
                <a:pos x="1028700" y="171450"/>
              </a:cxn>
              <a:cxn ang="0">
                <a:pos x="1028700" y="0"/>
              </a:cxn>
              <a:cxn ang="0">
                <a:pos x="1371600" y="342900"/>
              </a:cxn>
              <a:cxn ang="0">
                <a:pos x="1028700" y="685800"/>
              </a:cxn>
              <a:cxn ang="0">
                <a:pos x="1028700" y="514350"/>
              </a:cxn>
              <a:cxn ang="0">
                <a:pos x="600075" y="514350"/>
              </a:cxn>
              <a:cxn ang="0">
                <a:pos x="342900" y="771525"/>
              </a:cxn>
              <a:cxn ang="0">
                <a:pos x="342900" y="1371600"/>
              </a:cxn>
              <a:cxn ang="0">
                <a:pos x="0" y="1371600"/>
              </a:cxn>
            </a:cxnLst>
            <a:rect l="0" t="0" r="0" b="0"/>
            <a:pathLst>
              <a:path w="1371600" h="1371600">
                <a:moveTo>
                  <a:pt x="0" y="1371600"/>
                </a:moveTo>
                <a:lnTo>
                  <a:pt x="0" y="771525"/>
                </a:lnTo>
                <a:cubicBezTo>
                  <a:pt x="0" y="440113"/>
                  <a:pt x="268663" y="171450"/>
                  <a:pt x="600075" y="171450"/>
                </a:cubicBezTo>
                <a:lnTo>
                  <a:pt x="1028700" y="171450"/>
                </a:lnTo>
                <a:lnTo>
                  <a:pt x="1028700" y="0"/>
                </a:lnTo>
                <a:lnTo>
                  <a:pt x="1371600" y="342900"/>
                </a:lnTo>
                <a:lnTo>
                  <a:pt x="1028700" y="685800"/>
                </a:lnTo>
                <a:lnTo>
                  <a:pt x="1028700" y="514350"/>
                </a:lnTo>
                <a:lnTo>
                  <a:pt x="600075" y="514350"/>
                </a:lnTo>
                <a:cubicBezTo>
                  <a:pt x="458041" y="514350"/>
                  <a:pt x="342900" y="629491"/>
                  <a:pt x="342900" y="771525"/>
                </a:cubicBezTo>
                <a:lnTo>
                  <a:pt x="342900" y="1371600"/>
                </a:lnTo>
                <a:lnTo>
                  <a:pt x="0" y="1371600"/>
                </a:lnTo>
                <a:close/>
              </a:path>
            </a:pathLst>
          </a:custGeom>
          <a:solidFill>
            <a:schemeClr val="accent3"/>
          </a:solidFill>
          <a:ln w="9525" cap="flat" cmpd="sng">
            <a:solidFill>
              <a:schemeClr val="tx1"/>
            </a:solidFill>
            <a:prstDash val="solid"/>
            <a:bevel/>
            <a:headEnd type="none" w="med" len="med"/>
            <a:tailEnd type="none" w="med" len="med"/>
          </a:ln>
        </p:spPr>
        <p:txBody>
          <a:bodyPr/>
          <a:lstStyle/>
          <a:p>
            <a:endParaRPr lang="zh-CN" altLang="en-US">
              <a:latin typeface="+mn-ea"/>
            </a:endParaRPr>
          </a:p>
        </p:txBody>
      </p:sp>
      <p:sp>
        <p:nvSpPr>
          <p:cNvPr id="8" name="矩形 7"/>
          <p:cNvSpPr/>
          <p:nvPr/>
        </p:nvSpPr>
        <p:spPr>
          <a:xfrm>
            <a:off x="2709545" y="1725295"/>
            <a:ext cx="1292225" cy="609600"/>
          </a:xfrm>
          <a:prstGeom prst="rect">
            <a:avLst/>
          </a:prstGeom>
          <a:solidFill>
            <a:schemeClr val="bg1"/>
          </a:solidFill>
          <a:ln w="9525" cap="flat" cmpd="sng">
            <a:solidFill>
              <a:srgbClr val="C00000"/>
            </a:solidFill>
            <a:prstDash val="solid"/>
            <a:miter/>
            <a:headEnd type="none" w="med" len="med"/>
            <a:tailEnd type="none" w="med" len="med"/>
          </a:ln>
        </p:spPr>
        <p:txBody>
          <a:bodyPr anchor="t"/>
          <a:lstStyle/>
          <a:p>
            <a:pPr eaLnBrk="0" hangingPunct="0"/>
            <a:r>
              <a:rPr lang="zh-CN" altLang="en-US" dirty="0">
                <a:solidFill>
                  <a:srgbClr val="C00000"/>
                </a:solidFill>
                <a:latin typeface="+mn-ea"/>
                <a:cs typeface="+mn-ea"/>
              </a:rPr>
              <a:t>策划</a:t>
            </a:r>
            <a:r>
              <a:rPr lang="en-US" altLang="zh-CN" dirty="0">
                <a:solidFill>
                  <a:srgbClr val="C00000"/>
                </a:solidFill>
                <a:latin typeface="+mn-ea"/>
                <a:cs typeface="+mn-ea"/>
              </a:rPr>
              <a:t>/</a:t>
            </a:r>
            <a:r>
              <a:rPr lang="zh-CN" altLang="en-US" dirty="0">
                <a:solidFill>
                  <a:srgbClr val="C00000"/>
                </a:solidFill>
                <a:latin typeface="+mn-ea"/>
                <a:cs typeface="+mn-ea"/>
              </a:rPr>
              <a:t>修改原型需求</a:t>
            </a:r>
          </a:p>
        </p:txBody>
      </p:sp>
      <p:sp>
        <p:nvSpPr>
          <p:cNvPr id="9" name="矩形 8"/>
          <p:cNvSpPr/>
          <p:nvPr/>
        </p:nvSpPr>
        <p:spPr>
          <a:xfrm>
            <a:off x="4714875" y="1725295"/>
            <a:ext cx="1292225" cy="609600"/>
          </a:xfrm>
          <a:prstGeom prst="rect">
            <a:avLst/>
          </a:prstGeom>
          <a:solidFill>
            <a:schemeClr val="bg1"/>
          </a:solidFill>
          <a:ln w="9525" cap="flat" cmpd="sng">
            <a:solidFill>
              <a:srgbClr val="C00000"/>
            </a:solidFill>
            <a:prstDash val="solid"/>
            <a:miter/>
            <a:headEnd type="none" w="med" len="med"/>
            <a:tailEnd type="none" w="med" len="med"/>
          </a:ln>
        </p:spPr>
        <p:txBody>
          <a:bodyPr anchor="t"/>
          <a:lstStyle/>
          <a:p>
            <a:pPr eaLnBrk="0" hangingPunct="0"/>
            <a:r>
              <a:rPr lang="zh-CN" altLang="en-US" dirty="0">
                <a:solidFill>
                  <a:srgbClr val="C00000"/>
                </a:solidFill>
                <a:latin typeface="+mn-ea"/>
                <a:cs typeface="+mn-ea"/>
              </a:rPr>
              <a:t>构建</a:t>
            </a:r>
            <a:r>
              <a:rPr lang="en-US" altLang="zh-CN" dirty="0">
                <a:solidFill>
                  <a:srgbClr val="C00000"/>
                </a:solidFill>
                <a:latin typeface="+mn-ea"/>
                <a:cs typeface="+mn-ea"/>
              </a:rPr>
              <a:t>/</a:t>
            </a:r>
            <a:r>
              <a:rPr lang="zh-CN" altLang="en-US" dirty="0">
                <a:solidFill>
                  <a:srgbClr val="C00000"/>
                </a:solidFill>
                <a:latin typeface="+mn-ea"/>
                <a:cs typeface="+mn-ea"/>
              </a:rPr>
              <a:t>修改原型系统</a:t>
            </a:r>
          </a:p>
        </p:txBody>
      </p:sp>
      <p:sp>
        <p:nvSpPr>
          <p:cNvPr id="11" name="矩形 9"/>
          <p:cNvSpPr/>
          <p:nvPr/>
        </p:nvSpPr>
        <p:spPr>
          <a:xfrm>
            <a:off x="4752975" y="3086100"/>
            <a:ext cx="1279525" cy="609600"/>
          </a:xfrm>
          <a:prstGeom prst="rect">
            <a:avLst/>
          </a:prstGeom>
          <a:solidFill>
            <a:schemeClr val="bg1"/>
          </a:solidFill>
          <a:ln w="9525" cap="flat" cmpd="sng">
            <a:solidFill>
              <a:srgbClr val="C00000"/>
            </a:solidFill>
            <a:prstDash val="solid"/>
            <a:miter/>
            <a:headEnd type="none" w="med" len="med"/>
            <a:tailEnd type="none" w="med" len="med"/>
          </a:ln>
        </p:spPr>
        <p:txBody>
          <a:bodyPr anchor="t"/>
          <a:lstStyle/>
          <a:p>
            <a:pPr eaLnBrk="0" hangingPunct="0"/>
            <a:r>
              <a:rPr lang="zh-CN" altLang="en-US" dirty="0">
                <a:solidFill>
                  <a:srgbClr val="C00000"/>
                </a:solidFill>
                <a:latin typeface="+mn-ea"/>
              </a:rPr>
              <a:t>部署原型系统</a:t>
            </a:r>
          </a:p>
        </p:txBody>
      </p:sp>
      <p:sp>
        <p:nvSpPr>
          <p:cNvPr id="12" name="矩形 10"/>
          <p:cNvSpPr/>
          <p:nvPr/>
        </p:nvSpPr>
        <p:spPr>
          <a:xfrm>
            <a:off x="2785745" y="3086100"/>
            <a:ext cx="1219200" cy="609600"/>
          </a:xfrm>
          <a:prstGeom prst="rect">
            <a:avLst/>
          </a:prstGeom>
          <a:solidFill>
            <a:schemeClr val="bg1"/>
          </a:solidFill>
          <a:ln w="9525" cap="flat" cmpd="sng">
            <a:solidFill>
              <a:srgbClr val="C00000"/>
            </a:solidFill>
            <a:prstDash val="solid"/>
            <a:miter/>
            <a:headEnd type="none" w="med" len="med"/>
            <a:tailEnd type="none" w="med" len="med"/>
          </a:ln>
        </p:spPr>
        <p:txBody>
          <a:bodyPr anchor="t"/>
          <a:lstStyle/>
          <a:p>
            <a:pPr eaLnBrk="0" hangingPunct="0"/>
            <a:r>
              <a:rPr lang="zh-CN" altLang="en-US" dirty="0">
                <a:solidFill>
                  <a:srgbClr val="C00000"/>
                </a:solidFill>
                <a:latin typeface="+mn-ea"/>
              </a:rPr>
              <a:t>和客户沟通</a:t>
            </a:r>
          </a:p>
        </p:txBody>
      </p:sp>
      <p:cxnSp>
        <p:nvCxnSpPr>
          <p:cNvPr id="18" name="直接箭头连接符 17"/>
          <p:cNvCxnSpPr>
            <a:stCxn id="12" idx="2"/>
            <a:endCxn id="13" idx="0"/>
          </p:cNvCxnSpPr>
          <p:nvPr/>
        </p:nvCxnSpPr>
        <p:spPr>
          <a:xfrm flipH="1">
            <a:off x="3376295" y="3695700"/>
            <a:ext cx="1270" cy="1246505"/>
          </a:xfrm>
          <a:prstGeom prst="straightConnector1">
            <a:avLst/>
          </a:prstGeom>
          <a:ln w="28575" cap="flat" cmpd="sng">
            <a:solidFill>
              <a:schemeClr val="tx1"/>
            </a:solidFill>
            <a:prstDash val="solid"/>
            <a:round/>
            <a:headEnd type="none" w="med" len="med"/>
            <a:tailEnd type="arrow" w="med" len="med"/>
          </a:ln>
        </p:spPr>
      </p:cxnSp>
      <p:sp>
        <p:nvSpPr>
          <p:cNvPr id="19" name="矩形 20"/>
          <p:cNvSpPr/>
          <p:nvPr/>
        </p:nvSpPr>
        <p:spPr>
          <a:xfrm>
            <a:off x="2771775" y="4087813"/>
            <a:ext cx="762000" cy="598487"/>
          </a:xfrm>
          <a:prstGeom prst="rect">
            <a:avLst/>
          </a:prstGeom>
          <a:noFill/>
          <a:ln w="9525">
            <a:noFill/>
          </a:ln>
        </p:spPr>
        <p:txBody>
          <a:bodyPr anchor="t"/>
          <a:lstStyle/>
          <a:p>
            <a:pPr eaLnBrk="0" hangingPunct="0"/>
            <a:r>
              <a:rPr lang="zh-CN" altLang="en-US" dirty="0">
                <a:solidFill>
                  <a:schemeClr val="tx1"/>
                </a:solidFill>
                <a:latin typeface="+mn-ea"/>
              </a:rPr>
              <a:t>用户满意</a:t>
            </a:r>
          </a:p>
        </p:txBody>
      </p:sp>
      <p:sp>
        <p:nvSpPr>
          <p:cNvPr id="24" name="矩形 1"/>
          <p:cNvSpPr/>
          <p:nvPr/>
        </p:nvSpPr>
        <p:spPr>
          <a:xfrm>
            <a:off x="2387600" y="1257300"/>
            <a:ext cx="568325" cy="457200"/>
          </a:xfrm>
          <a:prstGeom prst="rect">
            <a:avLst/>
          </a:prstGeom>
          <a:noFill/>
          <a:ln w="9525">
            <a:noFill/>
          </a:ln>
        </p:spPr>
        <p:txBody>
          <a:bodyPr anchor="t"/>
          <a:lstStyle/>
          <a:p>
            <a:pPr eaLnBrk="0" hangingPunct="0"/>
            <a:r>
              <a:rPr lang="en-US" altLang="zh-CN" dirty="0">
                <a:solidFill>
                  <a:schemeClr val="tx1"/>
                </a:solidFill>
                <a:latin typeface="+mn-ea"/>
              </a:rPr>
              <a:t>①</a:t>
            </a:r>
          </a:p>
        </p:txBody>
      </p:sp>
      <p:sp>
        <p:nvSpPr>
          <p:cNvPr id="25" name="矩形 22"/>
          <p:cNvSpPr/>
          <p:nvPr/>
        </p:nvSpPr>
        <p:spPr>
          <a:xfrm>
            <a:off x="5857875" y="1257300"/>
            <a:ext cx="568325" cy="457200"/>
          </a:xfrm>
          <a:prstGeom prst="rect">
            <a:avLst/>
          </a:prstGeom>
          <a:noFill/>
          <a:ln w="9525">
            <a:noFill/>
          </a:ln>
        </p:spPr>
        <p:txBody>
          <a:bodyPr anchor="t"/>
          <a:lstStyle/>
          <a:p>
            <a:pPr eaLnBrk="0" hangingPunct="0"/>
            <a:r>
              <a:rPr lang="en-US" altLang="zh-CN" dirty="0">
                <a:solidFill>
                  <a:schemeClr val="tx1"/>
                </a:solidFill>
                <a:latin typeface="+mn-ea"/>
              </a:rPr>
              <a:t>②</a:t>
            </a:r>
          </a:p>
        </p:txBody>
      </p:sp>
      <p:sp>
        <p:nvSpPr>
          <p:cNvPr id="26" name="矩形 23"/>
          <p:cNvSpPr/>
          <p:nvPr/>
        </p:nvSpPr>
        <p:spPr>
          <a:xfrm>
            <a:off x="5857875" y="2705100"/>
            <a:ext cx="568325" cy="457200"/>
          </a:xfrm>
          <a:prstGeom prst="rect">
            <a:avLst/>
          </a:prstGeom>
          <a:noFill/>
          <a:ln w="9525">
            <a:noFill/>
          </a:ln>
        </p:spPr>
        <p:txBody>
          <a:bodyPr anchor="t"/>
          <a:lstStyle/>
          <a:p>
            <a:pPr eaLnBrk="0" hangingPunct="0"/>
            <a:r>
              <a:rPr lang="en-US" altLang="zh-CN" dirty="0">
                <a:solidFill>
                  <a:schemeClr val="tx1"/>
                </a:solidFill>
                <a:latin typeface="+mn-ea"/>
              </a:rPr>
              <a:t>③</a:t>
            </a:r>
          </a:p>
        </p:txBody>
      </p:sp>
      <p:sp>
        <p:nvSpPr>
          <p:cNvPr id="27" name="矩形 24"/>
          <p:cNvSpPr/>
          <p:nvPr/>
        </p:nvSpPr>
        <p:spPr>
          <a:xfrm>
            <a:off x="2387600" y="2705100"/>
            <a:ext cx="568325" cy="457200"/>
          </a:xfrm>
          <a:prstGeom prst="rect">
            <a:avLst/>
          </a:prstGeom>
          <a:noFill/>
          <a:ln w="9525">
            <a:noFill/>
          </a:ln>
        </p:spPr>
        <p:txBody>
          <a:bodyPr anchor="t"/>
          <a:lstStyle/>
          <a:p>
            <a:pPr eaLnBrk="0" hangingPunct="0"/>
            <a:r>
              <a:rPr lang="en-US" altLang="zh-CN" dirty="0">
                <a:solidFill>
                  <a:schemeClr val="tx1"/>
                </a:solidFill>
                <a:latin typeface="+mn-ea"/>
              </a:rPr>
              <a:t>④</a:t>
            </a:r>
          </a:p>
        </p:txBody>
      </p:sp>
      <p:grpSp>
        <p:nvGrpSpPr>
          <p:cNvPr id="34" name="组合 33"/>
          <p:cNvGrpSpPr/>
          <p:nvPr/>
        </p:nvGrpSpPr>
        <p:grpSpPr>
          <a:xfrm>
            <a:off x="2880360" y="4752340"/>
            <a:ext cx="7440930" cy="1459865"/>
            <a:chOff x="4536" y="7484"/>
            <a:chExt cx="11718" cy="2299"/>
          </a:xfrm>
        </p:grpSpPr>
        <p:cxnSp>
          <p:nvCxnSpPr>
            <p:cNvPr id="20" name="直接箭头连接符 22"/>
            <p:cNvCxnSpPr/>
            <p:nvPr/>
          </p:nvCxnSpPr>
          <p:spPr>
            <a:xfrm>
              <a:off x="6164" y="8642"/>
              <a:ext cx="912" cy="0"/>
            </a:xfrm>
            <a:prstGeom prst="straightConnector1">
              <a:avLst/>
            </a:prstGeom>
            <a:ln w="9525" cap="flat" cmpd="sng">
              <a:solidFill>
                <a:schemeClr val="tx1"/>
              </a:solidFill>
              <a:prstDash val="solid"/>
              <a:round/>
              <a:headEnd type="none" w="med" len="med"/>
              <a:tailEnd type="arrow" w="med" len="med"/>
            </a:ln>
          </p:spPr>
        </p:cxnSp>
        <p:cxnSp>
          <p:nvCxnSpPr>
            <p:cNvPr id="21" name="直接箭头连接符 24"/>
            <p:cNvCxnSpPr/>
            <p:nvPr/>
          </p:nvCxnSpPr>
          <p:spPr>
            <a:xfrm>
              <a:off x="8796" y="8622"/>
              <a:ext cx="767" cy="20"/>
            </a:xfrm>
            <a:prstGeom prst="straightConnector1">
              <a:avLst/>
            </a:prstGeom>
            <a:ln w="9525" cap="flat" cmpd="sng">
              <a:solidFill>
                <a:schemeClr val="tx1"/>
              </a:solidFill>
              <a:prstDash val="solid"/>
              <a:round/>
              <a:headEnd type="none" w="med" len="med"/>
              <a:tailEnd type="arrow" w="med" len="med"/>
            </a:ln>
          </p:spPr>
        </p:cxnSp>
        <p:cxnSp>
          <p:nvCxnSpPr>
            <p:cNvPr id="22" name="直接箭头连接符 26"/>
            <p:cNvCxnSpPr/>
            <p:nvPr/>
          </p:nvCxnSpPr>
          <p:spPr>
            <a:xfrm>
              <a:off x="11194" y="8622"/>
              <a:ext cx="919" cy="20"/>
            </a:xfrm>
            <a:prstGeom prst="straightConnector1">
              <a:avLst/>
            </a:prstGeom>
            <a:ln w="9525" cap="flat" cmpd="sng">
              <a:solidFill>
                <a:schemeClr val="tx1"/>
              </a:solidFill>
              <a:prstDash val="solid"/>
              <a:round/>
              <a:headEnd type="none" w="med" len="med"/>
              <a:tailEnd type="arrow" w="med" len="med"/>
            </a:ln>
          </p:spPr>
        </p:cxnSp>
        <p:cxnSp>
          <p:nvCxnSpPr>
            <p:cNvPr id="23" name="直接箭头连接符 28"/>
            <p:cNvCxnSpPr/>
            <p:nvPr/>
          </p:nvCxnSpPr>
          <p:spPr>
            <a:xfrm flipV="1">
              <a:off x="13792" y="8642"/>
              <a:ext cx="808" cy="21"/>
            </a:xfrm>
            <a:prstGeom prst="straightConnector1">
              <a:avLst/>
            </a:prstGeom>
            <a:ln w="9525" cap="flat" cmpd="sng">
              <a:solidFill>
                <a:schemeClr val="tx1"/>
              </a:solidFill>
              <a:prstDash val="solid"/>
              <a:round/>
              <a:headEnd type="none" w="med" len="med"/>
              <a:tailEnd type="arrow" w="med" len="med"/>
            </a:ln>
          </p:spPr>
        </p:cxnSp>
        <p:grpSp>
          <p:nvGrpSpPr>
            <p:cNvPr id="29" name="组合 4"/>
            <p:cNvGrpSpPr/>
            <p:nvPr/>
          </p:nvGrpSpPr>
          <p:grpSpPr>
            <a:xfrm>
              <a:off x="4536" y="7507"/>
              <a:ext cx="11387" cy="2276"/>
              <a:chOff x="3267366" y="2822413"/>
              <a:chExt cx="13322515" cy="1981585"/>
            </a:xfrm>
          </p:grpSpPr>
          <p:sp>
            <p:nvSpPr>
              <p:cNvPr id="30" name="圆角矩形 1"/>
              <p:cNvSpPr/>
              <p:nvPr/>
            </p:nvSpPr>
            <p:spPr bwMode="auto">
              <a:xfrm>
                <a:off x="3267366" y="2822413"/>
                <a:ext cx="1981907" cy="1981585"/>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3" name="TextBox 32"/>
              <p:cNvSpPr txBox="1"/>
              <p:nvPr/>
            </p:nvSpPr>
            <p:spPr>
              <a:xfrm>
                <a:off x="3681322" y="3356012"/>
                <a:ext cx="1206650" cy="884574"/>
              </a:xfrm>
              <a:prstGeom prst="rect">
                <a:avLst/>
              </a:prstGeom>
              <a:noFill/>
              <a:scene3d>
                <a:camera prst="perspectiveRelaxed">
                  <a:rot lat="20975994" lon="305024" rev="21544779"/>
                </a:camera>
                <a:lightRig rig="threePt" dir="t"/>
              </a:scene3d>
            </p:spPr>
            <p:txBody>
              <a:bodyPr wrap="square">
                <a:spAutoFit/>
              </a:bodyPr>
              <a:lstStyle/>
              <a:p>
                <a:pPr>
                  <a:defRPr/>
                </a:pPr>
                <a:r>
                  <a:rPr lang="zh-CN" altLang="en-US" dirty="0">
                    <a:solidFill>
                      <a:schemeClr val="tx1"/>
                    </a:solidFill>
                    <a:effectLst/>
                    <a:latin typeface="微软雅黑" panose="020B0503020204020204" pitchFamily="34" charset="-122"/>
                    <a:ea typeface="微软雅黑" panose="020B0503020204020204" pitchFamily="34" charset="-122"/>
                  </a:rPr>
                  <a:t>需求分析</a:t>
                </a:r>
              </a:p>
            </p:txBody>
          </p:sp>
          <p:sp>
            <p:nvSpPr>
              <p:cNvPr id="39" name="TextBox 32"/>
              <p:cNvSpPr txBox="1"/>
              <p:nvPr/>
            </p:nvSpPr>
            <p:spPr>
              <a:xfrm>
                <a:off x="6647164" y="3597182"/>
                <a:ext cx="1206650" cy="504973"/>
              </a:xfrm>
              <a:prstGeom prst="rect">
                <a:avLst/>
              </a:prstGeom>
              <a:noFill/>
              <a:scene3d>
                <a:camera prst="perspectiveRelaxed">
                  <a:rot lat="20975994" lon="305024" rev="21544779"/>
                </a:camera>
                <a:lightRig rig="threePt" dir="t"/>
              </a:scene3d>
            </p:spPr>
            <p:txBody>
              <a:bodyPr wrap="square">
                <a:spAutoFit/>
              </a:bodyPr>
              <a:lstStyle/>
              <a:p>
                <a:pPr>
                  <a:defRPr/>
                </a:pPr>
                <a:r>
                  <a:rPr lang="zh-CN" altLang="en-US" dirty="0">
                    <a:solidFill>
                      <a:schemeClr val="tx1"/>
                    </a:solidFill>
                    <a:effectLst/>
                    <a:latin typeface="微软雅黑" panose="020B0503020204020204" pitchFamily="34" charset="-122"/>
                    <a:ea typeface="微软雅黑" panose="020B0503020204020204" pitchFamily="34" charset="-122"/>
                  </a:rPr>
                  <a:t>设计</a:t>
                </a:r>
              </a:p>
            </p:txBody>
          </p:sp>
          <p:sp>
            <p:nvSpPr>
              <p:cNvPr id="40" name="TextBox 32"/>
              <p:cNvSpPr txBox="1"/>
              <p:nvPr/>
            </p:nvSpPr>
            <p:spPr>
              <a:xfrm>
                <a:off x="9483140" y="3598052"/>
                <a:ext cx="1206650" cy="504973"/>
              </a:xfrm>
              <a:prstGeom prst="rect">
                <a:avLst/>
              </a:prstGeom>
              <a:noFill/>
              <a:scene3d>
                <a:camera prst="perspectiveRelaxed">
                  <a:rot lat="20975994" lon="305024" rev="21544779"/>
                </a:camera>
                <a:lightRig rig="threePt" dir="t"/>
              </a:scene3d>
            </p:spPr>
            <p:txBody>
              <a:bodyPr wrap="square">
                <a:spAutoFit/>
              </a:bodyPr>
              <a:lstStyle/>
              <a:p>
                <a:pPr>
                  <a:defRPr/>
                </a:pPr>
                <a:r>
                  <a:rPr lang="zh-CN" altLang="en-US" dirty="0">
                    <a:solidFill>
                      <a:schemeClr val="tx1"/>
                    </a:solidFill>
                    <a:effectLst/>
                    <a:latin typeface="微软雅黑" panose="020B0503020204020204" pitchFamily="34" charset="-122"/>
                    <a:ea typeface="微软雅黑" panose="020B0503020204020204" pitchFamily="34" charset="-122"/>
                  </a:rPr>
                  <a:t>实现</a:t>
                </a:r>
              </a:p>
            </p:txBody>
          </p:sp>
          <p:sp>
            <p:nvSpPr>
              <p:cNvPr id="41" name="TextBox 32"/>
              <p:cNvSpPr txBox="1"/>
              <p:nvPr/>
            </p:nvSpPr>
            <p:spPr>
              <a:xfrm>
                <a:off x="12481738" y="3580638"/>
                <a:ext cx="1206650" cy="504973"/>
              </a:xfrm>
              <a:prstGeom prst="rect">
                <a:avLst/>
              </a:prstGeom>
              <a:noFill/>
              <a:scene3d>
                <a:camera prst="perspectiveRelaxed">
                  <a:rot lat="20975994" lon="305024" rev="21544779"/>
                </a:camera>
                <a:lightRig rig="threePt" dir="t"/>
              </a:scene3d>
            </p:spPr>
            <p:txBody>
              <a:bodyPr wrap="square">
                <a:spAutoFit/>
              </a:bodyPr>
              <a:lstStyle/>
              <a:p>
                <a:pPr>
                  <a:defRPr/>
                </a:pPr>
                <a:r>
                  <a:rPr lang="zh-CN" altLang="en-US" dirty="0">
                    <a:solidFill>
                      <a:schemeClr val="tx1"/>
                    </a:solidFill>
                    <a:effectLst/>
                    <a:latin typeface="微软雅黑" panose="020B0503020204020204" pitchFamily="34" charset="-122"/>
                    <a:ea typeface="微软雅黑" panose="020B0503020204020204" pitchFamily="34" charset="-122"/>
                  </a:rPr>
                  <a:t>测试</a:t>
                </a:r>
              </a:p>
            </p:txBody>
          </p:sp>
          <p:sp>
            <p:nvSpPr>
              <p:cNvPr id="42" name="TextBox 32"/>
              <p:cNvSpPr txBox="1"/>
              <p:nvPr/>
            </p:nvSpPr>
            <p:spPr>
              <a:xfrm>
                <a:off x="15383231" y="3564966"/>
                <a:ext cx="1206650" cy="504973"/>
              </a:xfrm>
              <a:prstGeom prst="rect">
                <a:avLst/>
              </a:prstGeom>
              <a:noFill/>
              <a:scene3d>
                <a:camera prst="perspectiveRelaxed">
                  <a:rot lat="20975994" lon="305024" rev="21544779"/>
                </a:camera>
                <a:lightRig rig="threePt" dir="t"/>
              </a:scene3d>
            </p:spPr>
            <p:txBody>
              <a:bodyPr wrap="square">
                <a:spAutoFit/>
              </a:bodyPr>
              <a:lstStyle/>
              <a:p>
                <a:pPr>
                  <a:defRPr/>
                </a:pPr>
                <a:r>
                  <a:rPr lang="zh-CN" altLang="en-US" dirty="0">
                    <a:solidFill>
                      <a:schemeClr val="tx1"/>
                    </a:solidFill>
                    <a:effectLst/>
                    <a:latin typeface="微软雅黑" panose="020B0503020204020204" pitchFamily="34" charset="-122"/>
                    <a:ea typeface="微软雅黑" panose="020B0503020204020204" pitchFamily="34" charset="-122"/>
                  </a:rPr>
                  <a:t>维护</a:t>
                </a:r>
              </a:p>
            </p:txBody>
          </p:sp>
        </p:grpSp>
        <p:sp>
          <p:nvSpPr>
            <p:cNvPr id="35" name="圆角矩形 1"/>
            <p:cNvSpPr/>
            <p:nvPr/>
          </p:nvSpPr>
          <p:spPr bwMode="auto">
            <a:xfrm>
              <a:off x="7076" y="7507"/>
              <a:ext cx="1694" cy="2276"/>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6" name="圆角矩形 1"/>
            <p:cNvSpPr/>
            <p:nvPr/>
          </p:nvSpPr>
          <p:spPr bwMode="auto">
            <a:xfrm>
              <a:off x="9500" y="7484"/>
              <a:ext cx="1694" cy="2276"/>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7" name="圆角矩形 1"/>
            <p:cNvSpPr/>
            <p:nvPr/>
          </p:nvSpPr>
          <p:spPr bwMode="auto">
            <a:xfrm>
              <a:off x="12080" y="7507"/>
              <a:ext cx="1694" cy="2276"/>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8" name="圆角矩形 1"/>
            <p:cNvSpPr/>
            <p:nvPr/>
          </p:nvSpPr>
          <p:spPr bwMode="auto">
            <a:xfrm>
              <a:off x="14560" y="7507"/>
              <a:ext cx="1694" cy="2276"/>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grpSp>
      <p:pic>
        <p:nvPicPr>
          <p:cNvPr id="44" name="图片 43"/>
          <p:cNvPicPr>
            <a:picLocks noChangeAspect="1"/>
          </p:cNvPicPr>
          <p:nvPr/>
        </p:nvPicPr>
        <p:blipFill>
          <a:blip r:embed="rId3"/>
          <a:stretch>
            <a:fillRect/>
          </a:stretch>
        </p:blipFill>
        <p:spPr>
          <a:xfrm>
            <a:off x="8002270" y="1714500"/>
            <a:ext cx="1004570" cy="849630"/>
          </a:xfrm>
          <a:prstGeom prst="rect">
            <a:avLst/>
          </a:prstGeom>
        </p:spPr>
      </p:pic>
      <p:pic>
        <p:nvPicPr>
          <p:cNvPr id="45" name="图片 44"/>
          <p:cNvPicPr>
            <a:picLocks noChangeAspect="1"/>
          </p:cNvPicPr>
          <p:nvPr/>
        </p:nvPicPr>
        <p:blipFill>
          <a:blip r:embed="rId4"/>
          <a:stretch>
            <a:fillRect/>
          </a:stretch>
        </p:blipFill>
        <p:spPr>
          <a:xfrm>
            <a:off x="9177655" y="1268095"/>
            <a:ext cx="1947545" cy="1826895"/>
          </a:xfrm>
          <a:prstGeom prst="rect">
            <a:avLst/>
          </a:prstGeom>
        </p:spPr>
      </p:pic>
      <p:sp>
        <p:nvSpPr>
          <p:cNvPr id="5" name="双大括号 4"/>
          <p:cNvSpPr/>
          <p:nvPr/>
        </p:nvSpPr>
        <p:spPr>
          <a:xfrm>
            <a:off x="10775315" y="2051685"/>
            <a:ext cx="75565" cy="7556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803275" y="2179955"/>
            <a:ext cx="1402080" cy="460375"/>
          </a:xfrm>
          <a:prstGeom prst="rect">
            <a:avLst/>
          </a:prstGeom>
          <a:noFill/>
        </p:spPr>
        <p:txBody>
          <a:bodyPr wrap="none" rtlCol="0">
            <a:spAutoFit/>
          </a:bodyPr>
          <a:lstStyle/>
          <a:p>
            <a:r>
              <a:rPr lang="zh-CN" altLang="en-US" sz="2400" b="1">
                <a:solidFill>
                  <a:srgbClr val="0070C0"/>
                </a:solidFill>
              </a:rPr>
              <a:t>原型构建</a:t>
            </a:r>
          </a:p>
        </p:txBody>
      </p:sp>
      <p:sp>
        <p:nvSpPr>
          <p:cNvPr id="28" name="文本框 27"/>
          <p:cNvSpPr txBox="1"/>
          <p:nvPr/>
        </p:nvSpPr>
        <p:spPr>
          <a:xfrm>
            <a:off x="785495" y="5308600"/>
            <a:ext cx="1402080" cy="460375"/>
          </a:xfrm>
          <a:prstGeom prst="rect">
            <a:avLst/>
          </a:prstGeom>
          <a:noFill/>
        </p:spPr>
        <p:txBody>
          <a:bodyPr wrap="none" rtlCol="0">
            <a:spAutoFit/>
          </a:bodyPr>
          <a:lstStyle/>
          <a:p>
            <a:r>
              <a:rPr lang="zh-CN" altLang="en-US" sz="2400" b="1">
                <a:solidFill>
                  <a:srgbClr val="0070C0"/>
                </a:solidFill>
              </a:rPr>
              <a:t>系统开发</a:t>
            </a:r>
          </a:p>
        </p:txBody>
      </p:sp>
    </p:spTree>
    <p:extLst>
      <p:ext uri="{BB962C8B-B14F-4D97-AF65-F5344CB8AC3E}">
        <p14:creationId xmlns:p14="http://schemas.microsoft.com/office/powerpoint/2010/main" val="245823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原型模型的优缺点</a:t>
            </a:r>
          </a:p>
        </p:txBody>
      </p:sp>
      <p:grpSp>
        <p:nvGrpSpPr>
          <p:cNvPr id="53" name="组合 52"/>
          <p:cNvGrpSpPr/>
          <p:nvPr/>
        </p:nvGrpSpPr>
        <p:grpSpPr>
          <a:xfrm>
            <a:off x="3098800" y="2058035"/>
            <a:ext cx="3517900" cy="2806700"/>
            <a:chOff x="3008263" y="1386612"/>
            <a:chExt cx="3127472" cy="2553290"/>
          </a:xfrm>
        </p:grpSpPr>
        <p:grpSp>
          <p:nvGrpSpPr>
            <p:cNvPr id="54" name="Group 10"/>
            <p:cNvGrpSpPr/>
            <p:nvPr/>
          </p:nvGrpSpPr>
          <p:grpSpPr>
            <a:xfrm>
              <a:off x="3077505" y="1386612"/>
              <a:ext cx="2961816" cy="2553290"/>
              <a:chOff x="3201302" y="899607"/>
              <a:chExt cx="5868190" cy="5058785"/>
            </a:xfrm>
          </p:grpSpPr>
          <p:sp>
            <p:nvSpPr>
              <p:cNvPr id="68"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9"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0"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71" name="Group 26"/>
              <p:cNvGrpSpPr/>
              <p:nvPr/>
            </p:nvGrpSpPr>
            <p:grpSpPr>
              <a:xfrm>
                <a:off x="4456573" y="1977072"/>
                <a:ext cx="3351879" cy="2889551"/>
                <a:chOff x="6542627" y="2673048"/>
                <a:chExt cx="3351879" cy="2889551"/>
              </a:xfrm>
            </p:grpSpPr>
            <p:sp>
              <p:nvSpPr>
                <p:cNvPr id="83"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4"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72"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3"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4"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5"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6"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7"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8"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9"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0"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1"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2"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5" name="Group 11"/>
            <p:cNvGrpSpPr/>
            <p:nvPr/>
          </p:nvGrpSpPr>
          <p:grpSpPr>
            <a:xfrm rot="17930019">
              <a:off x="5370724" y="2819676"/>
              <a:ext cx="620502" cy="863827"/>
              <a:chOff x="5590218" y="4773226"/>
              <a:chExt cx="1075248" cy="1496900"/>
            </a:xfrm>
          </p:grpSpPr>
          <p:sp>
            <p:nvSpPr>
              <p:cNvPr id="66"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7"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6" name="Group 12"/>
            <p:cNvGrpSpPr/>
            <p:nvPr/>
          </p:nvGrpSpPr>
          <p:grpSpPr>
            <a:xfrm rot="14765595">
              <a:off x="5393571" y="1700213"/>
              <a:ext cx="620502" cy="863827"/>
              <a:chOff x="5590218" y="4773226"/>
              <a:chExt cx="1075248" cy="1496900"/>
            </a:xfrm>
          </p:grpSpPr>
          <p:sp>
            <p:nvSpPr>
              <p:cNvPr id="64"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5"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7" name="Group 13"/>
            <p:cNvGrpSpPr/>
            <p:nvPr/>
          </p:nvGrpSpPr>
          <p:grpSpPr>
            <a:xfrm rot="3811807">
              <a:off x="3129926" y="2825696"/>
              <a:ext cx="620502" cy="863827"/>
              <a:chOff x="5590218" y="4773226"/>
              <a:chExt cx="1075248" cy="1496900"/>
            </a:xfrm>
          </p:grpSpPr>
          <p:sp>
            <p:nvSpPr>
              <p:cNvPr id="62"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3"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8" name="Group 14"/>
            <p:cNvGrpSpPr/>
            <p:nvPr/>
          </p:nvGrpSpPr>
          <p:grpSpPr>
            <a:xfrm rot="7044390">
              <a:off x="3130530" y="1645643"/>
              <a:ext cx="620502" cy="863827"/>
              <a:chOff x="5590218" y="4773226"/>
              <a:chExt cx="1075248" cy="1496900"/>
            </a:xfrm>
          </p:grpSpPr>
          <p:sp>
            <p:nvSpPr>
              <p:cNvPr id="60"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1"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59"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52" name="Rectangle 42"/>
          <p:cNvSpPr/>
          <p:nvPr/>
        </p:nvSpPr>
        <p:spPr>
          <a:xfrm>
            <a:off x="7973060" y="3186430"/>
            <a:ext cx="3447415" cy="933450"/>
          </a:xfrm>
          <a:prstGeom prst="rect">
            <a:avLst/>
          </a:prstGeom>
        </p:spPr>
        <p:txBody>
          <a:bodyPr wrap="square" lIns="0" tIns="0" rIns="0" bIns="0">
            <a:normAutofit/>
          </a:bodyPr>
          <a:lstStyle/>
          <a:p>
            <a:pPr>
              <a:lnSpc>
                <a:spcPct val="120000"/>
              </a:lnSpc>
            </a:pPr>
            <a:endParaRPr lang="zh-CN" altLang="en-US" dirty="0">
              <a:latin typeface="宋体" panose="02010600030101010101" pitchFamily="2" charset="-122"/>
              <a:sym typeface="+mn-ea"/>
            </a:endParaRPr>
          </a:p>
        </p:txBody>
      </p:sp>
      <p:grpSp>
        <p:nvGrpSpPr>
          <p:cNvPr id="43" name="Group 1"/>
          <p:cNvGrpSpPr/>
          <p:nvPr/>
        </p:nvGrpSpPr>
        <p:grpSpPr>
          <a:xfrm>
            <a:off x="1005205" y="2064385"/>
            <a:ext cx="1908175" cy="2315845"/>
            <a:chOff x="430188" y="2027725"/>
            <a:chExt cx="3104385" cy="957179"/>
          </a:xfrm>
        </p:grpSpPr>
        <p:sp>
          <p:nvSpPr>
            <p:cNvPr id="47" name="TextBox 47"/>
            <p:cNvSpPr txBox="1"/>
            <p:nvPr/>
          </p:nvSpPr>
          <p:spPr>
            <a:xfrm>
              <a:off x="430188" y="2027725"/>
              <a:ext cx="3104385" cy="400110"/>
            </a:xfrm>
            <a:prstGeom prst="rect">
              <a:avLst/>
            </a:prstGeom>
            <a:noFill/>
          </p:spPr>
          <p:txBody>
            <a:bodyPr wrap="none" lIns="0" tIns="0" rIns="0" bIns="0" anchor="ctr">
              <a:noAutofit/>
            </a:bodyPr>
            <a:lstStyle/>
            <a:p>
              <a:pPr algn="l"/>
              <a:r>
                <a:rPr lang="zh-CN" altLang="en-US" sz="2800" b="1" dirty="0">
                  <a:solidFill>
                    <a:srgbClr val="C00000"/>
                  </a:solidFill>
                </a:rPr>
                <a:t>优点</a:t>
              </a:r>
            </a:p>
          </p:txBody>
        </p:sp>
        <p:sp>
          <p:nvSpPr>
            <p:cNvPr id="48" name="Rectangle 48"/>
            <p:cNvSpPr/>
            <p:nvPr/>
          </p:nvSpPr>
          <p:spPr>
            <a:xfrm>
              <a:off x="430188" y="2454308"/>
              <a:ext cx="3104385" cy="530596"/>
            </a:xfrm>
            <a:prstGeom prst="rect">
              <a:avLst/>
            </a:prstGeom>
          </p:spPr>
          <p:txBody>
            <a:bodyPr wrap="square" lIns="0" tIns="0" rIns="0" bIns="0">
              <a:noAutofit/>
            </a:bodyPr>
            <a:lstStyle/>
            <a:p>
              <a:pPr algn="l">
                <a:lnSpc>
                  <a:spcPct val="130000"/>
                </a:lnSpc>
              </a:pPr>
              <a:r>
                <a:rPr lang="zh-CN" altLang="en-US" sz="2400" dirty="0">
                  <a:solidFill>
                    <a:srgbClr val="C00000"/>
                  </a:solidFill>
                  <a:latin typeface="宋体" panose="02010600030101010101" pitchFamily="2" charset="-122"/>
                  <a:sym typeface="+mn-ea"/>
                </a:rPr>
                <a:t>减少需求不明确带来的风险</a:t>
              </a:r>
            </a:p>
          </p:txBody>
        </p:sp>
      </p:grpSp>
      <p:sp>
        <p:nvSpPr>
          <p:cNvPr id="4" name="Rectangle 48"/>
          <p:cNvSpPr/>
          <p:nvPr/>
        </p:nvSpPr>
        <p:spPr>
          <a:xfrm>
            <a:off x="6922135" y="2372995"/>
            <a:ext cx="4646295" cy="3190875"/>
          </a:xfrm>
          <a:prstGeom prst="rect">
            <a:avLst/>
          </a:prstGeom>
        </p:spPr>
        <p:txBody>
          <a:bodyPr wrap="square" lIns="0" tIns="0" rIns="0" bIns="0">
            <a:noAutofit/>
          </a:bodyPr>
          <a:lstStyle/>
          <a:p>
            <a:pPr marL="342900" indent="-342900" algn="l">
              <a:lnSpc>
                <a:spcPct val="130000"/>
              </a:lnSpc>
              <a:buFont typeface="Arial" panose="020B0604020202020204" pitchFamily="34" charset="0"/>
              <a:buChar char="•"/>
            </a:pPr>
            <a:r>
              <a:rPr lang="zh-CN" altLang="en-US" sz="2400" dirty="0">
                <a:latin typeface="宋体" panose="02010600030101010101" pitchFamily="2" charset="-122"/>
                <a:sym typeface="+mn-ea"/>
              </a:rPr>
              <a:t>构造原型采用的技术和工具不一定主流</a:t>
            </a:r>
          </a:p>
          <a:p>
            <a:pPr marL="342900" indent="-342900" algn="l">
              <a:lnSpc>
                <a:spcPct val="130000"/>
              </a:lnSpc>
              <a:buFont typeface="Arial" panose="020B0604020202020204" pitchFamily="34" charset="0"/>
              <a:buChar char="•"/>
            </a:pPr>
            <a:r>
              <a:rPr lang="zh-CN" altLang="en-US" sz="2400" dirty="0">
                <a:latin typeface="宋体" panose="02010600030101010101" pitchFamily="2" charset="-122"/>
                <a:sym typeface="+mn-ea"/>
              </a:rPr>
              <a:t>快速建立起来的系统加上连续的修改可能导致原型质量低下</a:t>
            </a:r>
          </a:p>
          <a:p>
            <a:pPr marL="342900" indent="-342900" algn="l">
              <a:lnSpc>
                <a:spcPct val="130000"/>
              </a:lnSpc>
              <a:buFont typeface="Arial" panose="020B0604020202020204" pitchFamily="34" charset="0"/>
              <a:buChar char="•"/>
            </a:pPr>
            <a:r>
              <a:rPr lang="zh-CN" altLang="en-US" sz="2400" dirty="0">
                <a:latin typeface="宋体" panose="02010600030101010101" pitchFamily="2" charset="-122"/>
                <a:sym typeface="+mn-ea"/>
              </a:rPr>
              <a:t>设计者在质量和原型中进行折中</a:t>
            </a:r>
          </a:p>
          <a:p>
            <a:pPr marL="342900" indent="-342900" algn="l">
              <a:lnSpc>
                <a:spcPct val="130000"/>
              </a:lnSpc>
              <a:buFont typeface="Arial" panose="020B0604020202020204" pitchFamily="34" charset="0"/>
              <a:buChar char="•"/>
            </a:pPr>
            <a:r>
              <a:rPr lang="zh-CN" altLang="en-US" sz="2400" dirty="0">
                <a:latin typeface="宋体" panose="02010600030101010101" pitchFamily="2" charset="-122"/>
                <a:sym typeface="宋体" panose="02010600030101010101" pitchFamily="2" charset="-122"/>
              </a:rPr>
              <a:t>客户意识不到一些质量问题</a:t>
            </a:r>
          </a:p>
        </p:txBody>
      </p:sp>
      <p:sp>
        <p:nvSpPr>
          <p:cNvPr id="10" name="TextBox 47"/>
          <p:cNvSpPr txBox="1"/>
          <p:nvPr/>
        </p:nvSpPr>
        <p:spPr>
          <a:xfrm>
            <a:off x="7282180" y="1405255"/>
            <a:ext cx="1908175" cy="824230"/>
          </a:xfrm>
          <a:prstGeom prst="rect">
            <a:avLst/>
          </a:prstGeom>
          <a:noFill/>
        </p:spPr>
        <p:txBody>
          <a:bodyPr wrap="none" lIns="0" tIns="0" rIns="0" bIns="0" anchor="ctr">
            <a:noAutofit/>
          </a:bodyPr>
          <a:lstStyle/>
          <a:p>
            <a:pPr algn="l">
              <a:lnSpc>
                <a:spcPct val="120000"/>
              </a:lnSpc>
            </a:pPr>
            <a:r>
              <a:rPr lang="zh-CN" altLang="en-US" sz="2800" b="1" dirty="0">
                <a:solidFill>
                  <a:schemeClr val="tx1"/>
                </a:solidFill>
              </a:rPr>
              <a:t>缺点</a:t>
            </a:r>
          </a:p>
        </p:txBody>
      </p:sp>
    </p:spTree>
    <p:extLst>
      <p:ext uri="{BB962C8B-B14F-4D97-AF65-F5344CB8AC3E}">
        <p14:creationId xmlns:p14="http://schemas.microsoft.com/office/powerpoint/2010/main" val="296962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原型模型的适用场合</a:t>
            </a:r>
          </a:p>
        </p:txBody>
      </p:sp>
      <p:sp>
        <p:nvSpPr>
          <p:cNvPr id="15" name="TextBox 10"/>
          <p:cNvSpPr txBox="1"/>
          <p:nvPr/>
        </p:nvSpPr>
        <p:spPr>
          <a:xfrm>
            <a:off x="2334895" y="1407160"/>
            <a:ext cx="7550785" cy="2055495"/>
          </a:xfrm>
          <a:prstGeom prst="rect">
            <a:avLst/>
          </a:prstGeom>
          <a:noFill/>
        </p:spPr>
        <p:txBody>
          <a:bodyPr wrap="square" lIns="72000" tIns="0" rIns="72000" bIns="0" anchor="ctr" anchorCtr="0">
            <a:noAutofit/>
          </a:bodyPr>
          <a:lstStyle/>
          <a:p>
            <a:pPr marL="342900" indent="-342900" algn="l" defTabSz="913765">
              <a:lnSpc>
                <a:spcPct val="140000"/>
              </a:lnSpc>
              <a:buFont typeface="Arial" panose="020B0604020202020204" pitchFamily="34" charset="0"/>
              <a:buChar char="•"/>
              <a:defRPr/>
            </a:pPr>
            <a:r>
              <a:rPr kumimoji="1" lang="zh-CN" altLang="en-US" sz="2400" noProof="0" dirty="0" smtClean="0">
                <a:ln>
                  <a:noFill/>
                </a:ln>
                <a:uLnTx/>
                <a:uFillTx/>
                <a:latin typeface="+mn-ea"/>
                <a:sym typeface="+mn-ea"/>
              </a:rPr>
              <a:t>客户定义一个总体目标集，但是他们并不清楚系统的具体输入输出；或开发者不确定算法的效率、软件与操作系统是否兼容以及客户与计算机交互的方式。</a:t>
            </a:r>
          </a:p>
          <a:p>
            <a:pPr marL="342900" indent="-342900" algn="l" defTabSz="913765">
              <a:lnSpc>
                <a:spcPct val="140000"/>
              </a:lnSpc>
              <a:buFont typeface="Arial" panose="020B0604020202020204" pitchFamily="34" charset="0"/>
              <a:buChar char="•"/>
              <a:defRPr/>
            </a:pPr>
            <a:r>
              <a:rPr kumimoji="1" lang="zh-CN" altLang="en-US" sz="2400" noProof="0" dirty="0" smtClean="0">
                <a:ln>
                  <a:noFill/>
                </a:ln>
                <a:uLnTx/>
                <a:uFillTx/>
                <a:latin typeface="+mn-ea"/>
                <a:sym typeface="+mn-ea"/>
              </a:rPr>
              <a:t>此时，原型模型是很好的选择</a:t>
            </a:r>
            <a:r>
              <a:rPr kumimoji="1" lang="zh-CN" altLang="en-US" sz="2400" noProof="0" dirty="0" smtClean="0">
                <a:ln>
                  <a:noFill/>
                </a:ln>
                <a:effectLst>
                  <a:outerShdw blurRad="38100" dist="38100" dir="2700000" algn="tl">
                    <a:srgbClr val="C0C0C0"/>
                  </a:outerShdw>
                </a:effectLst>
                <a:uLnTx/>
                <a:uFillTx/>
                <a:latin typeface="+mn-ea"/>
                <a:sym typeface="+mn-ea"/>
              </a:rPr>
              <a:t>。</a:t>
            </a:r>
            <a:endParaRPr lang="zh-CN" altLang="en-US" sz="2400" dirty="0"/>
          </a:p>
        </p:txBody>
      </p:sp>
      <p:sp>
        <p:nvSpPr>
          <p:cNvPr id="4" name="矩形 3"/>
          <p:cNvSpPr/>
          <p:nvPr/>
        </p:nvSpPr>
        <p:spPr>
          <a:xfrm>
            <a:off x="1108075" y="3900170"/>
            <a:ext cx="3027680" cy="1929765"/>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3" name="矩形 2"/>
          <p:cNvSpPr/>
          <p:nvPr/>
        </p:nvSpPr>
        <p:spPr>
          <a:xfrm>
            <a:off x="4305935" y="3900170"/>
            <a:ext cx="3289935" cy="192913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42" name="矩形 41"/>
          <p:cNvSpPr/>
          <p:nvPr/>
        </p:nvSpPr>
        <p:spPr>
          <a:xfrm>
            <a:off x="7708900" y="3900170"/>
            <a:ext cx="3292475" cy="192913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anchor="ctr"/>
          <a:lstStyle/>
          <a:p>
            <a:pPr algn="ctr" eaLnBrk="0" hangingPunct="0">
              <a:lnSpc>
                <a:spcPct val="150000"/>
              </a:lnSpc>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56864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outVertical)">
                                      <p:cBhvr>
                                        <p:cTn id="15" dur="500"/>
                                        <p:tgtEl>
                                          <p:spTgt spid="3"/>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barn(outVertical)">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bldLvl="0" animBg="1"/>
      <p:bldP spid="3" grpId="0" bldLvl="0" animBg="1"/>
      <p:bldP spid="4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0" y="0"/>
            <a:ext cx="8143240" cy="668655"/>
          </a:xfrm>
        </p:spPr>
        <p:txBody>
          <a:bodyPr/>
          <a:lstStyle/>
          <a:p>
            <a:r>
              <a:rPr lang="zh-CN" altLang="en-US"/>
              <a:t>增量模型（Incremental model）</a:t>
            </a:r>
          </a:p>
        </p:txBody>
      </p:sp>
      <p:sp>
        <p:nvSpPr>
          <p:cNvPr id="47106" name="内容占位符 2"/>
          <p:cNvSpPr>
            <a:spLocks noGrp="1"/>
          </p:cNvSpPr>
          <p:nvPr/>
        </p:nvSpPr>
        <p:spPr>
          <a:xfrm>
            <a:off x="678180" y="1315085"/>
            <a:ext cx="10835005" cy="221424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10000"/>
              </a:lnSpc>
            </a:pPr>
            <a:r>
              <a:rPr lang="zh-CN" altLang="en-US" sz="2400" b="1" dirty="0">
                <a:solidFill>
                  <a:srgbClr val="0070C0"/>
                </a:solidFill>
                <a:latin typeface="宋体" panose="02010600030101010101" pitchFamily="2" charset="-122"/>
                <a:sym typeface="宋体" panose="02010600030101010101" pitchFamily="2" charset="-122"/>
              </a:rPr>
              <a:t>增量</a:t>
            </a:r>
            <a:r>
              <a:rPr lang="zh-CN" altLang="en-US" sz="2400" dirty="0">
                <a:latin typeface="宋体" panose="02010600030101010101" pitchFamily="2" charset="-122"/>
                <a:sym typeface="宋体" panose="02010600030101010101" pitchFamily="2" charset="-122"/>
              </a:rPr>
              <a:t>：满足用户需求的一个子集，能够完成一定功能、小而可用的软件</a:t>
            </a:r>
          </a:p>
          <a:p>
            <a:pPr>
              <a:lnSpc>
                <a:spcPct val="110000"/>
              </a:lnSpc>
            </a:pPr>
            <a:endParaRPr lang="zh-CN" altLang="en-US" sz="2400" u="sng" dirty="0">
              <a:latin typeface="宋体" panose="02010600030101010101" pitchFamily="2" charset="-122"/>
            </a:endParaRPr>
          </a:p>
          <a:p>
            <a:pPr>
              <a:lnSpc>
                <a:spcPct val="110000"/>
              </a:lnSpc>
            </a:pPr>
            <a:r>
              <a:rPr lang="zh-CN" altLang="en-US" sz="2400" u="sng" dirty="0">
                <a:latin typeface="宋体" panose="02010600030101010101" pitchFamily="2" charset="-122"/>
              </a:rPr>
              <a:t>举例</a:t>
            </a:r>
            <a:r>
              <a:rPr lang="zh-CN" altLang="en-US" sz="2400" dirty="0">
                <a:latin typeface="宋体" panose="02010600030101010101" pitchFamily="2" charset="-122"/>
              </a:rPr>
              <a:t>：</a:t>
            </a:r>
            <a:endParaRPr lang="en-US" altLang="zh-CN" sz="2400" dirty="0">
              <a:latin typeface="宋体" panose="02010600030101010101" pitchFamily="2" charset="-122"/>
            </a:endParaRPr>
          </a:p>
          <a:p>
            <a:pPr lvl="1">
              <a:lnSpc>
                <a:spcPct val="110000"/>
              </a:lnSpc>
            </a:pPr>
            <a:r>
              <a:rPr lang="zh-CN" altLang="en-US" dirty="0">
                <a:latin typeface="宋体" panose="02010600030101010101" pitchFamily="2" charset="-122"/>
              </a:rPr>
              <a:t>文字处理软件：创建文本、组织文本、格式化文本</a:t>
            </a:r>
            <a:endParaRPr lang="en-US" altLang="zh-CN" dirty="0">
              <a:latin typeface="宋体" panose="02010600030101010101" pitchFamily="2" charset="-122"/>
            </a:endParaRPr>
          </a:p>
          <a:p>
            <a:pPr lvl="1">
              <a:lnSpc>
                <a:spcPct val="110000"/>
              </a:lnSpc>
            </a:pPr>
            <a:endParaRPr lang="en-US" altLang="zh-CN" dirty="0">
              <a:latin typeface="宋体" panose="02010600030101010101" pitchFamily="2" charset="-122"/>
            </a:endParaRPr>
          </a:p>
        </p:txBody>
      </p:sp>
      <p:grpSp>
        <p:nvGrpSpPr>
          <p:cNvPr id="10" name="组合 9"/>
          <p:cNvGrpSpPr/>
          <p:nvPr/>
        </p:nvGrpSpPr>
        <p:grpSpPr>
          <a:xfrm>
            <a:off x="1784985" y="3529330"/>
            <a:ext cx="8746490" cy="2567940"/>
            <a:chOff x="2811" y="5558"/>
            <a:chExt cx="13774" cy="4044"/>
          </a:xfrm>
        </p:grpSpPr>
        <p:grpSp>
          <p:nvGrpSpPr>
            <p:cNvPr id="2" name="组合 1"/>
            <p:cNvGrpSpPr/>
            <p:nvPr/>
          </p:nvGrpSpPr>
          <p:grpSpPr>
            <a:xfrm>
              <a:off x="2811" y="5558"/>
              <a:ext cx="13775" cy="4044"/>
              <a:chOff x="813492" y="1519128"/>
              <a:chExt cx="6886224" cy="2567940"/>
            </a:xfrm>
          </p:grpSpPr>
          <p:sp>
            <p:nvSpPr>
              <p:cNvPr id="3" name="任意多边形 2"/>
              <p:cNvSpPr/>
              <p:nvPr/>
            </p:nvSpPr>
            <p:spPr>
              <a:xfrm>
                <a:off x="813492" y="1519128"/>
                <a:ext cx="2680504" cy="666115"/>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zh-CN" altLang="en-US" sz="2400" b="1" kern="1200" dirty="0">
                    <a:latin typeface="+mn-lt"/>
                    <a:ea typeface="+mn-ea"/>
                    <a:cs typeface="+mn-ea"/>
                    <a:sym typeface="+mn-lt"/>
                  </a:rPr>
                  <a:t>增量</a:t>
                </a:r>
              </a:p>
            </p:txBody>
          </p:sp>
          <p:sp>
            <p:nvSpPr>
              <p:cNvPr id="4" name="任意多边形 3"/>
              <p:cNvSpPr/>
              <p:nvPr/>
            </p:nvSpPr>
            <p:spPr>
              <a:xfrm>
                <a:off x="814992" y="2185243"/>
                <a:ext cx="2680504" cy="188277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lvl="0" indent="-285750">
                  <a:lnSpc>
                    <a:spcPct val="14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第一个增量：创建文本</a:t>
                </a:r>
                <a:endParaRPr lang="en-US" altLang="zh-CN" sz="2000" dirty="0">
                  <a:solidFill>
                    <a:schemeClr val="tx1"/>
                  </a:solidFill>
                  <a:latin typeface="宋体" panose="02010600030101010101" pitchFamily="2" charset="-122"/>
                </a:endParaRPr>
              </a:p>
              <a:p>
                <a:pPr marL="285750" lvl="0" indent="-285750">
                  <a:lnSpc>
                    <a:spcPct val="14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第二个增量：组织文本</a:t>
                </a:r>
                <a:endParaRPr lang="en-US" altLang="zh-CN" sz="2000" dirty="0">
                  <a:solidFill>
                    <a:schemeClr val="tx1"/>
                  </a:solidFill>
                  <a:latin typeface="宋体" panose="02010600030101010101" pitchFamily="2" charset="-122"/>
                </a:endParaRPr>
              </a:p>
              <a:p>
                <a:pPr marL="285750" lvl="0" indent="-285750">
                  <a:lnSpc>
                    <a:spcPct val="14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第三个增量：格式化文本</a:t>
                </a:r>
                <a:endParaRPr kumimoji="0" lang="zh-CN" altLang="en-US" sz="2000" kern="1200" dirty="0">
                  <a:solidFill>
                    <a:schemeClr val="tx1"/>
                  </a:solidFill>
                  <a:effectLst/>
                  <a:latin typeface="宋体" panose="02010600030101010101" pitchFamily="2" charset="-122"/>
                  <a:ea typeface="+mn-ea"/>
                  <a:cs typeface="+mn-ea"/>
                  <a:sym typeface="+mn-ea"/>
                </a:endParaRPr>
              </a:p>
            </p:txBody>
          </p:sp>
          <p:sp>
            <p:nvSpPr>
              <p:cNvPr id="5" name="任意多边形 4"/>
              <p:cNvSpPr/>
              <p:nvPr/>
            </p:nvSpPr>
            <p:spPr>
              <a:xfrm>
                <a:off x="4169870" y="1519128"/>
                <a:ext cx="3527847" cy="666115"/>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zh-CN" altLang="en-US" sz="2400" b="1" kern="1200" dirty="0">
                    <a:latin typeface="+mn-lt"/>
                    <a:ea typeface="+mn-ea"/>
                    <a:cs typeface="+mn-ea"/>
                    <a:sym typeface="+mn-lt"/>
                  </a:rPr>
                  <a:t>发布</a:t>
                </a:r>
              </a:p>
            </p:txBody>
          </p:sp>
          <p:sp>
            <p:nvSpPr>
              <p:cNvPr id="7" name="任意多边形 6"/>
              <p:cNvSpPr/>
              <p:nvPr/>
            </p:nvSpPr>
            <p:spPr>
              <a:xfrm>
                <a:off x="4171370" y="2185243"/>
                <a:ext cx="3528346" cy="190182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lvl="0" indent="-285750">
                  <a:lnSpc>
                    <a:spcPct val="13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第一个发布：创建文本</a:t>
                </a:r>
                <a:endParaRPr lang="en-US" altLang="zh-CN" sz="2000" dirty="0">
                  <a:solidFill>
                    <a:schemeClr val="tx1"/>
                  </a:solidFill>
                  <a:latin typeface="宋体" panose="02010600030101010101" pitchFamily="2" charset="-122"/>
                </a:endParaRPr>
              </a:p>
              <a:p>
                <a:pPr marL="285750" lvl="0" indent="-285750">
                  <a:lnSpc>
                    <a:spcPct val="13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第二个发布：创建文本、组织文本</a:t>
                </a:r>
                <a:endParaRPr lang="en-US" altLang="zh-CN" sz="2000" dirty="0">
                  <a:solidFill>
                    <a:schemeClr val="tx1"/>
                  </a:solidFill>
                  <a:latin typeface="宋体" panose="02010600030101010101" pitchFamily="2" charset="-122"/>
                </a:endParaRPr>
              </a:p>
              <a:p>
                <a:pPr marL="285750" lvl="0" indent="-285750">
                  <a:lnSpc>
                    <a:spcPct val="13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第三个发布：创建文本、组织文本、格式化文本</a:t>
                </a:r>
                <a:endParaRPr kumimoji="0" lang="zh-CN" altLang="en-US" sz="2000" kern="1200" dirty="0">
                  <a:solidFill>
                    <a:schemeClr val="tx1"/>
                  </a:solidFill>
                  <a:effectLst/>
                  <a:latin typeface="宋体" panose="02010600030101010101" pitchFamily="2" charset="-122"/>
                  <a:ea typeface="+mn-ea"/>
                  <a:cs typeface="+mn-ea"/>
                  <a:sym typeface="+mn-ea"/>
                </a:endParaRPr>
              </a:p>
            </p:txBody>
          </p:sp>
        </p:grpSp>
        <p:sp>
          <p:nvSpPr>
            <p:cNvPr id="6" name="下箭头 5"/>
            <p:cNvSpPr/>
            <p:nvPr/>
          </p:nvSpPr>
          <p:spPr>
            <a:xfrm rot="16200000">
              <a:off x="8441" y="7105"/>
              <a:ext cx="822" cy="1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3014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out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0" y="0"/>
            <a:ext cx="8143240" cy="668655"/>
          </a:xfrm>
        </p:spPr>
        <p:txBody>
          <a:bodyPr/>
          <a:lstStyle/>
          <a:p>
            <a:r>
              <a:rPr lang="zh-CN" altLang="en-US"/>
              <a:t>增量模型（Incremental model）</a:t>
            </a:r>
          </a:p>
        </p:txBody>
      </p:sp>
      <p:sp>
        <p:nvSpPr>
          <p:cNvPr id="3" name="矩形 4"/>
          <p:cNvSpPr/>
          <p:nvPr/>
        </p:nvSpPr>
        <p:spPr>
          <a:xfrm>
            <a:off x="1602105" y="1218565"/>
            <a:ext cx="1291590" cy="683895"/>
          </a:xfrm>
          <a:prstGeom prst="rect">
            <a:avLst/>
          </a:prstGeom>
          <a:solidFill>
            <a:srgbClr val="C00000"/>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bg1"/>
                </a:solidFill>
                <a:latin typeface="Times New Roman" panose="02020603050405020304" pitchFamily="18" charset="0"/>
              </a:rPr>
              <a:t>需求分析</a:t>
            </a:r>
          </a:p>
        </p:txBody>
      </p:sp>
      <p:sp>
        <p:nvSpPr>
          <p:cNvPr id="4" name="矩形 5"/>
          <p:cNvSpPr/>
          <p:nvPr/>
        </p:nvSpPr>
        <p:spPr>
          <a:xfrm>
            <a:off x="3449955" y="1218565"/>
            <a:ext cx="1371600" cy="683260"/>
          </a:xfrm>
          <a:prstGeom prst="rect">
            <a:avLst/>
          </a:prstGeom>
          <a:solidFill>
            <a:srgbClr val="C00000"/>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bg1"/>
                </a:solidFill>
                <a:latin typeface="Times New Roman" panose="02020603050405020304" pitchFamily="18" charset="0"/>
              </a:rPr>
              <a:t>体系结构设计</a:t>
            </a:r>
          </a:p>
        </p:txBody>
      </p:sp>
      <p:sp>
        <p:nvSpPr>
          <p:cNvPr id="5" name="矩形 6"/>
          <p:cNvSpPr/>
          <p:nvPr/>
        </p:nvSpPr>
        <p:spPr>
          <a:xfrm>
            <a:off x="3709035" y="236664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6" name="矩形 7"/>
          <p:cNvSpPr/>
          <p:nvPr/>
        </p:nvSpPr>
        <p:spPr>
          <a:xfrm>
            <a:off x="5004435" y="236664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7" name="矩形 8"/>
          <p:cNvSpPr/>
          <p:nvPr/>
        </p:nvSpPr>
        <p:spPr>
          <a:xfrm>
            <a:off x="6299835" y="236664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8" name="矩形 9"/>
          <p:cNvSpPr/>
          <p:nvPr/>
        </p:nvSpPr>
        <p:spPr>
          <a:xfrm>
            <a:off x="7595235" y="236664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sp>
        <p:nvSpPr>
          <p:cNvPr id="9" name="矩形 10"/>
          <p:cNvSpPr/>
          <p:nvPr/>
        </p:nvSpPr>
        <p:spPr>
          <a:xfrm>
            <a:off x="2011680" y="2290445"/>
            <a:ext cx="1849755" cy="662305"/>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1</a:t>
            </a:r>
          </a:p>
          <a:p>
            <a:pPr algn="ctr" eaLnBrk="0" hangingPunct="0"/>
            <a:r>
              <a:rPr lang="zh-CN" altLang="en-US" sz="2000" dirty="0">
                <a:solidFill>
                  <a:srgbClr val="000099"/>
                </a:solidFill>
                <a:latin typeface="Times New Roman" panose="02020603050405020304" pitchFamily="18" charset="0"/>
              </a:rPr>
              <a:t>（创建文本）</a:t>
            </a:r>
          </a:p>
        </p:txBody>
      </p:sp>
      <p:cxnSp>
        <p:nvCxnSpPr>
          <p:cNvPr id="10" name="直接箭头连接符 12"/>
          <p:cNvCxnSpPr>
            <a:stCxn id="5" idx="3"/>
            <a:endCxn id="6" idx="1"/>
          </p:cNvCxnSpPr>
          <p:nvPr/>
        </p:nvCxnSpPr>
        <p:spPr>
          <a:xfrm>
            <a:off x="4547235" y="2557145"/>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11" name="直接箭头连接符 14"/>
          <p:cNvCxnSpPr>
            <a:stCxn id="6" idx="3"/>
            <a:endCxn id="7" idx="1"/>
          </p:cNvCxnSpPr>
          <p:nvPr/>
        </p:nvCxnSpPr>
        <p:spPr>
          <a:xfrm>
            <a:off x="5842635" y="2557145"/>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13" name="直接箭头连接符 16"/>
          <p:cNvCxnSpPr>
            <a:stCxn id="7" idx="3"/>
            <a:endCxn id="8" idx="1"/>
          </p:cNvCxnSpPr>
          <p:nvPr/>
        </p:nvCxnSpPr>
        <p:spPr>
          <a:xfrm>
            <a:off x="7138035" y="2557145"/>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14" name="矩形 17"/>
          <p:cNvSpPr/>
          <p:nvPr/>
        </p:nvSpPr>
        <p:spPr>
          <a:xfrm>
            <a:off x="4090035" y="328104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15" name="矩形 18"/>
          <p:cNvSpPr/>
          <p:nvPr/>
        </p:nvSpPr>
        <p:spPr>
          <a:xfrm>
            <a:off x="5385435" y="328104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16" name="矩形 19"/>
          <p:cNvSpPr/>
          <p:nvPr/>
        </p:nvSpPr>
        <p:spPr>
          <a:xfrm>
            <a:off x="6680835" y="328104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17" name="矩形 20"/>
          <p:cNvSpPr/>
          <p:nvPr/>
        </p:nvSpPr>
        <p:spPr>
          <a:xfrm>
            <a:off x="7976235" y="328104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sp>
        <p:nvSpPr>
          <p:cNvPr id="18" name="矩形 21"/>
          <p:cNvSpPr/>
          <p:nvPr/>
        </p:nvSpPr>
        <p:spPr>
          <a:xfrm>
            <a:off x="2343785" y="3204845"/>
            <a:ext cx="1784350" cy="76200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2</a:t>
            </a:r>
          </a:p>
          <a:p>
            <a:pPr algn="ctr" eaLnBrk="0" hangingPunct="0"/>
            <a:r>
              <a:rPr lang="zh-CN" altLang="en-US" sz="2000" dirty="0">
                <a:solidFill>
                  <a:srgbClr val="000099"/>
                </a:solidFill>
                <a:latin typeface="Times New Roman" panose="02020603050405020304" pitchFamily="18" charset="0"/>
              </a:rPr>
              <a:t>（组织文本）</a:t>
            </a:r>
          </a:p>
          <a:p>
            <a:pPr algn="ctr" eaLnBrk="0" hangingPunct="0"/>
            <a:endParaRPr lang="zh-CN" altLang="en-US" sz="2000" dirty="0">
              <a:solidFill>
                <a:schemeClr val="tx1"/>
              </a:solidFill>
              <a:latin typeface="Times New Roman" panose="02020603050405020304" pitchFamily="18" charset="0"/>
            </a:endParaRPr>
          </a:p>
        </p:txBody>
      </p:sp>
      <p:cxnSp>
        <p:nvCxnSpPr>
          <p:cNvPr id="19" name="直接箭头连接符 22"/>
          <p:cNvCxnSpPr>
            <a:stCxn id="14" idx="3"/>
            <a:endCxn id="15" idx="1"/>
          </p:cNvCxnSpPr>
          <p:nvPr/>
        </p:nvCxnSpPr>
        <p:spPr>
          <a:xfrm>
            <a:off x="4928235" y="3471545"/>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20" name="直接箭头连接符 23"/>
          <p:cNvCxnSpPr>
            <a:stCxn id="15" idx="3"/>
            <a:endCxn id="16" idx="1"/>
          </p:cNvCxnSpPr>
          <p:nvPr/>
        </p:nvCxnSpPr>
        <p:spPr>
          <a:xfrm>
            <a:off x="6223635" y="3471545"/>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21" name="直接箭头连接符 24"/>
          <p:cNvCxnSpPr>
            <a:stCxn id="16" idx="3"/>
            <a:endCxn id="17" idx="1"/>
          </p:cNvCxnSpPr>
          <p:nvPr/>
        </p:nvCxnSpPr>
        <p:spPr>
          <a:xfrm>
            <a:off x="7519035" y="3471545"/>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22" name="矩形 25"/>
          <p:cNvSpPr/>
          <p:nvPr/>
        </p:nvSpPr>
        <p:spPr>
          <a:xfrm>
            <a:off x="4547235" y="4562475"/>
            <a:ext cx="838200" cy="39497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23" name="矩形 26"/>
          <p:cNvSpPr/>
          <p:nvPr/>
        </p:nvSpPr>
        <p:spPr>
          <a:xfrm>
            <a:off x="5842635" y="4562475"/>
            <a:ext cx="838200" cy="39497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24" name="矩形 27"/>
          <p:cNvSpPr/>
          <p:nvPr/>
        </p:nvSpPr>
        <p:spPr>
          <a:xfrm>
            <a:off x="7138035" y="4562475"/>
            <a:ext cx="838200" cy="39497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25" name="矩形 28"/>
          <p:cNvSpPr/>
          <p:nvPr/>
        </p:nvSpPr>
        <p:spPr>
          <a:xfrm>
            <a:off x="8433435" y="4562475"/>
            <a:ext cx="838200" cy="39497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sp>
        <p:nvSpPr>
          <p:cNvPr id="26" name="矩形 29"/>
          <p:cNvSpPr/>
          <p:nvPr/>
        </p:nvSpPr>
        <p:spPr>
          <a:xfrm>
            <a:off x="2439035" y="4500245"/>
            <a:ext cx="2070100" cy="60198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n</a:t>
            </a:r>
          </a:p>
          <a:p>
            <a:pPr algn="ctr" eaLnBrk="0" hangingPunct="0"/>
            <a:r>
              <a:rPr lang="zh-CN" altLang="en-US" sz="2000" dirty="0">
                <a:solidFill>
                  <a:srgbClr val="000099"/>
                </a:solidFill>
                <a:latin typeface="Times New Roman" panose="02020603050405020304" pitchFamily="18" charset="0"/>
              </a:rPr>
              <a:t>（格式化文本）</a:t>
            </a:r>
          </a:p>
        </p:txBody>
      </p:sp>
      <p:cxnSp>
        <p:nvCxnSpPr>
          <p:cNvPr id="27" name="直接箭头连接符 30"/>
          <p:cNvCxnSpPr>
            <a:stCxn id="22" idx="3"/>
            <a:endCxn id="23" idx="1"/>
          </p:cNvCxnSpPr>
          <p:nvPr/>
        </p:nvCxnSpPr>
        <p:spPr>
          <a:xfrm>
            <a:off x="5385435" y="4759325"/>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28" name="直接箭头连接符 31"/>
          <p:cNvCxnSpPr>
            <a:stCxn id="23" idx="3"/>
            <a:endCxn id="24" idx="1"/>
          </p:cNvCxnSpPr>
          <p:nvPr/>
        </p:nvCxnSpPr>
        <p:spPr>
          <a:xfrm>
            <a:off x="6680835" y="4759325"/>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29" name="直接箭头连接符 32"/>
          <p:cNvCxnSpPr>
            <a:stCxn id="24" idx="3"/>
            <a:endCxn id="25" idx="1"/>
          </p:cNvCxnSpPr>
          <p:nvPr/>
        </p:nvCxnSpPr>
        <p:spPr>
          <a:xfrm>
            <a:off x="7976235" y="4759325"/>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0" name="直接箭头连接符 36"/>
          <p:cNvCxnSpPr>
            <a:stCxn id="3" idx="3"/>
            <a:endCxn id="4" idx="1"/>
          </p:cNvCxnSpPr>
          <p:nvPr/>
        </p:nvCxnSpPr>
        <p:spPr>
          <a:xfrm flipV="1">
            <a:off x="2893695" y="1560195"/>
            <a:ext cx="556260" cy="635"/>
          </a:xfrm>
          <a:prstGeom prst="straightConnector1">
            <a:avLst/>
          </a:prstGeom>
          <a:ln w="9525" cap="flat" cmpd="sng">
            <a:solidFill>
              <a:schemeClr val="tx1"/>
            </a:solidFill>
            <a:prstDash val="solid"/>
            <a:round/>
            <a:headEnd type="none" w="med" len="med"/>
            <a:tailEnd type="arrow" w="med" len="med"/>
          </a:ln>
        </p:spPr>
      </p:cxnSp>
      <p:cxnSp>
        <p:nvCxnSpPr>
          <p:cNvPr id="31" name="直接箭头连接符 38"/>
          <p:cNvCxnSpPr>
            <a:stCxn id="4" idx="2"/>
            <a:endCxn id="5" idx="0"/>
          </p:cNvCxnSpPr>
          <p:nvPr/>
        </p:nvCxnSpPr>
        <p:spPr>
          <a:xfrm flipH="1">
            <a:off x="4128135" y="1901825"/>
            <a:ext cx="7620" cy="464820"/>
          </a:xfrm>
          <a:prstGeom prst="straightConnector1">
            <a:avLst/>
          </a:prstGeom>
          <a:ln w="9525" cap="flat" cmpd="sng">
            <a:solidFill>
              <a:schemeClr val="tx1"/>
            </a:solidFill>
            <a:prstDash val="solid"/>
            <a:round/>
            <a:headEnd type="none" w="med" len="med"/>
            <a:tailEnd type="arrow" w="med" len="med"/>
          </a:ln>
        </p:spPr>
      </p:cxnSp>
      <p:cxnSp>
        <p:nvCxnSpPr>
          <p:cNvPr id="32" name="直接箭头连接符 40"/>
          <p:cNvCxnSpPr>
            <a:stCxn id="5" idx="2"/>
            <a:endCxn id="14" idx="0"/>
          </p:cNvCxnSpPr>
          <p:nvPr/>
        </p:nvCxnSpPr>
        <p:spPr>
          <a:xfrm>
            <a:off x="4128135" y="2747645"/>
            <a:ext cx="381000" cy="5334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3" name="直接箭头连接符 42"/>
          <p:cNvCxnSpPr>
            <a:stCxn id="6" idx="2"/>
            <a:endCxn id="15" idx="0"/>
          </p:cNvCxnSpPr>
          <p:nvPr/>
        </p:nvCxnSpPr>
        <p:spPr>
          <a:xfrm>
            <a:off x="5423535" y="2747645"/>
            <a:ext cx="381000" cy="5334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4" name="直接箭头连接符 44"/>
          <p:cNvCxnSpPr>
            <a:stCxn id="7" idx="2"/>
            <a:endCxn id="16" idx="0"/>
          </p:cNvCxnSpPr>
          <p:nvPr/>
        </p:nvCxnSpPr>
        <p:spPr>
          <a:xfrm>
            <a:off x="6718935" y="2747645"/>
            <a:ext cx="381000" cy="5334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5" name="直接箭头连接符 46"/>
          <p:cNvCxnSpPr>
            <a:stCxn id="8" idx="2"/>
            <a:endCxn id="17" idx="0"/>
          </p:cNvCxnSpPr>
          <p:nvPr/>
        </p:nvCxnSpPr>
        <p:spPr>
          <a:xfrm>
            <a:off x="8014335" y="2747645"/>
            <a:ext cx="381000" cy="5334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6" name="直接箭头连接符 48"/>
          <p:cNvCxnSpPr>
            <a:stCxn id="14" idx="2"/>
            <a:endCxn id="17" idx="0"/>
          </p:cNvCxnSpPr>
          <p:nvPr/>
        </p:nvCxnSpPr>
        <p:spPr>
          <a:xfrm>
            <a:off x="4509135" y="3662045"/>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7" name="直接箭头连接符 50"/>
          <p:cNvCxnSpPr>
            <a:stCxn id="15" idx="2"/>
            <a:endCxn id="17" idx="0"/>
          </p:cNvCxnSpPr>
          <p:nvPr/>
        </p:nvCxnSpPr>
        <p:spPr>
          <a:xfrm>
            <a:off x="5804535" y="3662045"/>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8" name="直接箭头连接符 52"/>
          <p:cNvCxnSpPr>
            <a:stCxn id="16" idx="2"/>
            <a:endCxn id="17" idx="0"/>
          </p:cNvCxnSpPr>
          <p:nvPr/>
        </p:nvCxnSpPr>
        <p:spPr>
          <a:xfrm>
            <a:off x="7099935" y="3662045"/>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9" name="直接箭头连接符 54"/>
          <p:cNvCxnSpPr>
            <a:stCxn id="17" idx="2"/>
            <a:endCxn id="17" idx="0"/>
          </p:cNvCxnSpPr>
          <p:nvPr/>
        </p:nvCxnSpPr>
        <p:spPr>
          <a:xfrm>
            <a:off x="8395335" y="3662045"/>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40" name="直接连接符 56"/>
          <p:cNvCxnSpPr>
            <a:stCxn id="17" idx="2"/>
            <a:endCxn id="22" idx="0"/>
          </p:cNvCxnSpPr>
          <p:nvPr/>
        </p:nvCxnSpPr>
        <p:spPr>
          <a:xfrm>
            <a:off x="4966335" y="4043045"/>
            <a:ext cx="0" cy="519430"/>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41" name="直接连接符 60"/>
          <p:cNvCxnSpPr>
            <a:stCxn id="17" idx="2"/>
            <a:endCxn id="24" idx="0"/>
          </p:cNvCxnSpPr>
          <p:nvPr/>
        </p:nvCxnSpPr>
        <p:spPr>
          <a:xfrm>
            <a:off x="7557135" y="4043045"/>
            <a:ext cx="0" cy="519430"/>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42" name="直接连接符 62"/>
          <p:cNvCxnSpPr>
            <a:stCxn id="17" idx="2"/>
            <a:endCxn id="25" idx="0"/>
          </p:cNvCxnSpPr>
          <p:nvPr/>
        </p:nvCxnSpPr>
        <p:spPr>
          <a:xfrm>
            <a:off x="8852535" y="4043045"/>
            <a:ext cx="0" cy="519430"/>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43" name="直接连接符 111"/>
          <p:cNvCxnSpPr>
            <a:stCxn id="17" idx="2"/>
            <a:endCxn id="23" idx="0"/>
          </p:cNvCxnSpPr>
          <p:nvPr/>
        </p:nvCxnSpPr>
        <p:spPr>
          <a:xfrm>
            <a:off x="6261735" y="4043045"/>
            <a:ext cx="0" cy="519430"/>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sp>
        <p:nvSpPr>
          <p:cNvPr id="44" name="矩形 127"/>
          <p:cNvSpPr/>
          <p:nvPr/>
        </p:nvSpPr>
        <p:spPr>
          <a:xfrm>
            <a:off x="8220075" y="5400675"/>
            <a:ext cx="1280795" cy="623570"/>
          </a:xfrm>
          <a:prstGeom prst="rect">
            <a:avLst/>
          </a:prstGeom>
          <a:solidFill>
            <a:srgbClr val="C00000"/>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bg1"/>
                </a:solidFill>
                <a:latin typeface="Times New Roman" panose="02020603050405020304" pitchFamily="18" charset="0"/>
              </a:rPr>
              <a:t>最终产品</a:t>
            </a:r>
          </a:p>
        </p:txBody>
      </p:sp>
      <p:cxnSp>
        <p:nvCxnSpPr>
          <p:cNvPr id="45" name="直接箭头连接符 132"/>
          <p:cNvCxnSpPr>
            <a:stCxn id="25" idx="2"/>
            <a:endCxn id="44" idx="0"/>
          </p:cNvCxnSpPr>
          <p:nvPr/>
        </p:nvCxnSpPr>
        <p:spPr>
          <a:xfrm>
            <a:off x="8852535" y="4957445"/>
            <a:ext cx="8255" cy="443230"/>
          </a:xfrm>
          <a:prstGeom prst="straightConnector1">
            <a:avLst/>
          </a:prstGeom>
          <a:ln w="9525" cap="flat" cmpd="sng">
            <a:solidFill>
              <a:schemeClr val="tx1"/>
            </a:solidFill>
            <a:prstDash val="solid"/>
            <a:round/>
            <a:headEnd type="none" w="med" len="med"/>
            <a:tailEnd type="arrow" w="med" len="med"/>
          </a:ln>
        </p:spPr>
      </p:cxnSp>
      <p:sp>
        <p:nvSpPr>
          <p:cNvPr id="46" name="矩形 10"/>
          <p:cNvSpPr/>
          <p:nvPr/>
        </p:nvSpPr>
        <p:spPr>
          <a:xfrm>
            <a:off x="8814435" y="2352675"/>
            <a:ext cx="838200" cy="54737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1</a:t>
            </a:r>
            <a:endParaRPr lang="zh-CN" altLang="en-US" sz="2000" dirty="0">
              <a:solidFill>
                <a:schemeClr val="tx1"/>
              </a:solidFill>
              <a:latin typeface="Times New Roman" panose="02020603050405020304" pitchFamily="18" charset="0"/>
            </a:endParaRPr>
          </a:p>
        </p:txBody>
      </p:sp>
      <p:sp>
        <p:nvSpPr>
          <p:cNvPr id="47" name="矩形 10"/>
          <p:cNvSpPr/>
          <p:nvPr/>
        </p:nvSpPr>
        <p:spPr>
          <a:xfrm>
            <a:off x="9195435" y="3267075"/>
            <a:ext cx="838200" cy="54737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2</a:t>
            </a:r>
            <a:endParaRPr lang="zh-CN" altLang="en-US" sz="2000" dirty="0">
              <a:solidFill>
                <a:schemeClr val="tx1"/>
              </a:solidFill>
              <a:latin typeface="Times New Roman" panose="02020603050405020304" pitchFamily="18" charset="0"/>
            </a:endParaRPr>
          </a:p>
        </p:txBody>
      </p:sp>
      <p:sp>
        <p:nvSpPr>
          <p:cNvPr id="48" name="矩形 10"/>
          <p:cNvSpPr/>
          <p:nvPr/>
        </p:nvSpPr>
        <p:spPr>
          <a:xfrm>
            <a:off x="9500235" y="4562475"/>
            <a:ext cx="838200" cy="54737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n</a:t>
            </a:r>
            <a:endParaRPr lang="zh-CN" altLang="en-US" sz="2000" dirty="0">
              <a:solidFill>
                <a:schemeClr val="tx1"/>
              </a:solidFill>
              <a:latin typeface="Times New Roman" panose="02020603050405020304" pitchFamily="18" charset="0"/>
            </a:endParaRPr>
          </a:p>
        </p:txBody>
      </p:sp>
      <p:sp>
        <p:nvSpPr>
          <p:cNvPr id="49" name="圆角矩形标注 47"/>
          <p:cNvSpPr/>
          <p:nvPr/>
        </p:nvSpPr>
        <p:spPr>
          <a:xfrm>
            <a:off x="5958205" y="1218565"/>
            <a:ext cx="1637030" cy="596265"/>
          </a:xfrm>
          <a:prstGeom prst="wedgeRoundRectCallout">
            <a:avLst>
              <a:gd name="adj1" fmla="val -120907"/>
              <a:gd name="adj2" fmla="val 13832"/>
              <a:gd name="adj3" fmla="val 16667"/>
            </a:avLst>
          </a:prstGeom>
          <a:solidFill>
            <a:srgbClr val="0070C0"/>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bg1"/>
                </a:solidFill>
                <a:latin typeface="Times New Roman" panose="02020603050405020304" pitchFamily="18" charset="0"/>
              </a:rPr>
              <a:t>开放式结构</a:t>
            </a:r>
          </a:p>
        </p:txBody>
      </p:sp>
    </p:spTree>
    <p:extLst>
      <p:ext uri="{BB962C8B-B14F-4D97-AF65-F5344CB8AC3E}">
        <p14:creationId xmlns:p14="http://schemas.microsoft.com/office/powerpoint/2010/main" val="366026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0" y="0"/>
            <a:ext cx="8143240" cy="668655"/>
          </a:xfrm>
        </p:spPr>
        <p:txBody>
          <a:bodyPr/>
          <a:lstStyle/>
          <a:p>
            <a:r>
              <a:rPr lang="zh-CN" altLang="en-US"/>
              <a:t>增量模型（Incremental model）</a:t>
            </a:r>
          </a:p>
        </p:txBody>
      </p:sp>
      <p:sp>
        <p:nvSpPr>
          <p:cNvPr id="50211" name="矩形 43"/>
          <p:cNvSpPr/>
          <p:nvPr/>
        </p:nvSpPr>
        <p:spPr>
          <a:xfrm>
            <a:off x="8604885" y="4871720"/>
            <a:ext cx="1332865" cy="624205"/>
          </a:xfrm>
          <a:prstGeom prst="rect">
            <a:avLst/>
          </a:prstGeom>
          <a:solidFill>
            <a:schemeClr val="accent1"/>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bg1"/>
                </a:solidFill>
                <a:latin typeface="Times New Roman" panose="02020603050405020304" pitchFamily="18" charset="0"/>
              </a:rPr>
              <a:t>最终产品</a:t>
            </a:r>
          </a:p>
        </p:txBody>
      </p:sp>
      <p:cxnSp>
        <p:nvCxnSpPr>
          <p:cNvPr id="50212" name="直接箭头连接符 44"/>
          <p:cNvCxnSpPr>
            <a:stCxn id="50195" idx="2"/>
            <a:endCxn id="50211" idx="0"/>
          </p:cNvCxnSpPr>
          <p:nvPr/>
        </p:nvCxnSpPr>
        <p:spPr>
          <a:xfrm flipH="1">
            <a:off x="9271635" y="4124325"/>
            <a:ext cx="11430" cy="747395"/>
          </a:xfrm>
          <a:prstGeom prst="straightConnector1">
            <a:avLst/>
          </a:prstGeom>
          <a:ln w="9525" cap="flat" cmpd="sng">
            <a:solidFill>
              <a:schemeClr val="tx1"/>
            </a:solidFill>
            <a:prstDash val="solid"/>
            <a:round/>
            <a:headEnd type="none" w="med" len="med"/>
            <a:tailEnd type="arrow" w="med" len="med"/>
          </a:ln>
        </p:spPr>
      </p:cxnSp>
      <p:sp>
        <p:nvSpPr>
          <p:cNvPr id="31791" name="圆角矩形标注 2"/>
          <p:cNvSpPr/>
          <p:nvPr/>
        </p:nvSpPr>
        <p:spPr>
          <a:xfrm>
            <a:off x="2310765" y="4997450"/>
            <a:ext cx="2511425" cy="878205"/>
          </a:xfrm>
          <a:prstGeom prst="wedgeRoundRectCallout">
            <a:avLst>
              <a:gd name="adj1" fmla="val -21394"/>
              <a:gd name="adj2" fmla="val -121880"/>
              <a:gd name="adj3" fmla="val 16667"/>
            </a:avLst>
          </a:prstGeom>
          <a:solidFill>
            <a:srgbClr val="0070C0"/>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bg1"/>
                </a:solidFill>
                <a:latin typeface="Times New Roman" panose="02020603050405020304" pitchFamily="18" charset="0"/>
              </a:rPr>
              <a:t>增量可能无法集成</a:t>
            </a:r>
            <a:endParaRPr lang="en-US" altLang="zh-CN" sz="2000" dirty="0">
              <a:solidFill>
                <a:schemeClr val="bg1"/>
              </a:solidFill>
              <a:latin typeface="Times New Roman" panose="02020603050405020304" pitchFamily="18" charset="0"/>
            </a:endParaRPr>
          </a:p>
          <a:p>
            <a:pPr eaLnBrk="0" hangingPunct="0"/>
            <a:r>
              <a:rPr lang="zh-CN" altLang="en-US" sz="2000" dirty="0">
                <a:solidFill>
                  <a:schemeClr val="bg1"/>
                </a:solidFill>
                <a:latin typeface="Times New Roman" panose="02020603050405020304" pitchFamily="18" charset="0"/>
              </a:rPr>
              <a:t>风险较大</a:t>
            </a:r>
          </a:p>
        </p:txBody>
      </p:sp>
      <p:sp>
        <p:nvSpPr>
          <p:cNvPr id="50225" name="矩形 10"/>
          <p:cNvSpPr/>
          <p:nvPr/>
        </p:nvSpPr>
        <p:spPr>
          <a:xfrm>
            <a:off x="9702165" y="3728720"/>
            <a:ext cx="838200" cy="548005"/>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n</a:t>
            </a:r>
            <a:endParaRPr lang="zh-CN" altLang="en-US" sz="2000" dirty="0">
              <a:solidFill>
                <a:schemeClr val="tx1"/>
              </a:solidFill>
              <a:latin typeface="Times New Roman" panose="02020603050405020304" pitchFamily="18" charset="0"/>
            </a:endParaRPr>
          </a:p>
        </p:txBody>
      </p:sp>
      <p:sp>
        <p:nvSpPr>
          <p:cNvPr id="50226" name="矩形 10"/>
          <p:cNvSpPr/>
          <p:nvPr/>
        </p:nvSpPr>
        <p:spPr>
          <a:xfrm>
            <a:off x="1467485" y="1365885"/>
            <a:ext cx="1833880" cy="66167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1</a:t>
            </a:r>
          </a:p>
          <a:p>
            <a:pPr algn="ctr" eaLnBrk="0" hangingPunct="0"/>
            <a:r>
              <a:rPr lang="zh-CN" altLang="en-US" sz="2000" dirty="0">
                <a:solidFill>
                  <a:srgbClr val="000099"/>
                </a:solidFill>
                <a:latin typeface="Times New Roman" panose="02020603050405020304" pitchFamily="18" charset="0"/>
              </a:rPr>
              <a:t>（创建文本）</a:t>
            </a:r>
          </a:p>
        </p:txBody>
      </p:sp>
      <p:sp>
        <p:nvSpPr>
          <p:cNvPr id="50227" name="矩形 21"/>
          <p:cNvSpPr/>
          <p:nvPr/>
        </p:nvSpPr>
        <p:spPr>
          <a:xfrm>
            <a:off x="1838325" y="2295525"/>
            <a:ext cx="1767840" cy="76200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2</a:t>
            </a:r>
          </a:p>
          <a:p>
            <a:pPr algn="ctr" eaLnBrk="0" hangingPunct="0"/>
            <a:r>
              <a:rPr lang="zh-CN" altLang="en-US" sz="2000" dirty="0">
                <a:solidFill>
                  <a:srgbClr val="000099"/>
                </a:solidFill>
                <a:latin typeface="Times New Roman" panose="02020603050405020304" pitchFamily="18" charset="0"/>
              </a:rPr>
              <a:t>（组织文本）</a:t>
            </a:r>
          </a:p>
          <a:p>
            <a:pPr algn="ctr" eaLnBrk="0" hangingPunct="0"/>
            <a:endParaRPr lang="zh-CN" altLang="en-US" sz="2000" dirty="0">
              <a:solidFill>
                <a:schemeClr val="tx1"/>
              </a:solidFill>
              <a:latin typeface="Times New Roman" panose="02020603050405020304" pitchFamily="18" charset="0"/>
            </a:endParaRPr>
          </a:p>
        </p:txBody>
      </p:sp>
      <p:sp>
        <p:nvSpPr>
          <p:cNvPr id="50228" name="矩形 29"/>
          <p:cNvSpPr/>
          <p:nvPr/>
        </p:nvSpPr>
        <p:spPr>
          <a:xfrm>
            <a:off x="1838325" y="3590925"/>
            <a:ext cx="2301240" cy="601345"/>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n</a:t>
            </a:r>
          </a:p>
          <a:p>
            <a:pPr algn="ctr" eaLnBrk="0" hangingPunct="0"/>
            <a:r>
              <a:rPr lang="zh-CN" altLang="en-US" sz="2000" dirty="0">
                <a:solidFill>
                  <a:srgbClr val="000099"/>
                </a:solidFill>
                <a:latin typeface="Times New Roman" panose="02020603050405020304" pitchFamily="18" charset="0"/>
              </a:rPr>
              <a:t>（格式化文本）</a:t>
            </a:r>
          </a:p>
        </p:txBody>
      </p:sp>
      <p:sp>
        <p:nvSpPr>
          <p:cNvPr id="50192" name="矩形 21"/>
          <p:cNvSpPr/>
          <p:nvPr/>
        </p:nvSpPr>
        <p:spPr>
          <a:xfrm>
            <a:off x="5434965" y="3728720"/>
            <a:ext cx="838200" cy="395605"/>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50193" name="矩形 22"/>
          <p:cNvSpPr/>
          <p:nvPr/>
        </p:nvSpPr>
        <p:spPr>
          <a:xfrm>
            <a:off x="6577965" y="3728720"/>
            <a:ext cx="838200" cy="395605"/>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50194" name="矩形 23"/>
          <p:cNvSpPr/>
          <p:nvPr/>
        </p:nvSpPr>
        <p:spPr>
          <a:xfrm>
            <a:off x="7720965" y="3728720"/>
            <a:ext cx="838200" cy="395605"/>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50195" name="矩形 24"/>
          <p:cNvSpPr/>
          <p:nvPr/>
        </p:nvSpPr>
        <p:spPr>
          <a:xfrm>
            <a:off x="8863965" y="3728720"/>
            <a:ext cx="838200" cy="395605"/>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cxnSp>
        <p:nvCxnSpPr>
          <p:cNvPr id="50196" name="直接箭头连接符 26"/>
          <p:cNvCxnSpPr>
            <a:stCxn id="50192" idx="3"/>
            <a:endCxn id="50193" idx="1"/>
          </p:cNvCxnSpPr>
          <p:nvPr/>
        </p:nvCxnSpPr>
        <p:spPr>
          <a:xfrm>
            <a:off x="6273165" y="3851275"/>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97" name="直接箭头连接符 27"/>
          <p:cNvCxnSpPr>
            <a:stCxn id="50193" idx="3"/>
            <a:endCxn id="50194" idx="1"/>
          </p:cNvCxnSpPr>
          <p:nvPr/>
        </p:nvCxnSpPr>
        <p:spPr>
          <a:xfrm>
            <a:off x="7416165" y="3851275"/>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98" name="直接箭头连接符 28"/>
          <p:cNvCxnSpPr>
            <a:stCxn id="50194" idx="3"/>
            <a:endCxn id="50195" idx="1"/>
          </p:cNvCxnSpPr>
          <p:nvPr/>
        </p:nvCxnSpPr>
        <p:spPr>
          <a:xfrm>
            <a:off x="8559165" y="3851275"/>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99" name="直接箭头连接符 31"/>
          <p:cNvCxnSpPr>
            <a:stCxn id="50178" idx="2"/>
            <a:endCxn id="50185" idx="0"/>
          </p:cNvCxnSpPr>
          <p:nvPr/>
        </p:nvCxnSpPr>
        <p:spPr>
          <a:xfrm>
            <a:off x="5015865" y="1899285"/>
            <a:ext cx="381000" cy="54864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0" name="直接箭头连接符 32"/>
          <p:cNvCxnSpPr>
            <a:stCxn id="50179" idx="2"/>
            <a:endCxn id="50186" idx="0"/>
          </p:cNvCxnSpPr>
          <p:nvPr/>
        </p:nvCxnSpPr>
        <p:spPr>
          <a:xfrm>
            <a:off x="6158865" y="1899285"/>
            <a:ext cx="381000" cy="54864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1" name="直接箭头连接符 33"/>
          <p:cNvCxnSpPr>
            <a:stCxn id="50180" idx="2"/>
            <a:endCxn id="50187" idx="0"/>
          </p:cNvCxnSpPr>
          <p:nvPr/>
        </p:nvCxnSpPr>
        <p:spPr>
          <a:xfrm>
            <a:off x="7301865" y="1899285"/>
            <a:ext cx="381000" cy="54864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2" name="直接箭头连接符 34"/>
          <p:cNvCxnSpPr>
            <a:stCxn id="50181" idx="2"/>
            <a:endCxn id="50188" idx="0"/>
          </p:cNvCxnSpPr>
          <p:nvPr/>
        </p:nvCxnSpPr>
        <p:spPr>
          <a:xfrm>
            <a:off x="8444865" y="1899285"/>
            <a:ext cx="381000" cy="54864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3" name="直接箭头连接符 35"/>
          <p:cNvCxnSpPr>
            <a:stCxn id="50185" idx="2"/>
            <a:endCxn id="50188" idx="0"/>
          </p:cNvCxnSpPr>
          <p:nvPr/>
        </p:nvCxnSpPr>
        <p:spPr>
          <a:xfrm>
            <a:off x="5396865" y="2752725"/>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4" name="直接箭头连接符 36"/>
          <p:cNvCxnSpPr>
            <a:stCxn id="50186" idx="2"/>
            <a:endCxn id="50188" idx="0"/>
          </p:cNvCxnSpPr>
          <p:nvPr/>
        </p:nvCxnSpPr>
        <p:spPr>
          <a:xfrm>
            <a:off x="6539865" y="2752725"/>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5" name="直接箭头连接符 37"/>
          <p:cNvCxnSpPr>
            <a:stCxn id="50187" idx="2"/>
            <a:endCxn id="50188" idx="0"/>
          </p:cNvCxnSpPr>
          <p:nvPr/>
        </p:nvCxnSpPr>
        <p:spPr>
          <a:xfrm>
            <a:off x="7682865" y="2752725"/>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6" name="直接箭头连接符 38"/>
          <p:cNvCxnSpPr>
            <a:stCxn id="50188" idx="2"/>
            <a:endCxn id="50188" idx="0"/>
          </p:cNvCxnSpPr>
          <p:nvPr/>
        </p:nvCxnSpPr>
        <p:spPr>
          <a:xfrm>
            <a:off x="8825865" y="2752725"/>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7" name="直接连接符 39"/>
          <p:cNvCxnSpPr>
            <a:stCxn id="50188" idx="2"/>
            <a:endCxn id="50188" idx="0"/>
          </p:cNvCxnSpPr>
          <p:nvPr/>
        </p:nvCxnSpPr>
        <p:spPr>
          <a:xfrm>
            <a:off x="5892165" y="3209925"/>
            <a:ext cx="0" cy="518795"/>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50208" name="直接连接符 40"/>
          <p:cNvCxnSpPr>
            <a:stCxn id="50188" idx="2"/>
            <a:endCxn id="50194" idx="0"/>
          </p:cNvCxnSpPr>
          <p:nvPr/>
        </p:nvCxnSpPr>
        <p:spPr>
          <a:xfrm>
            <a:off x="8140065" y="3133725"/>
            <a:ext cx="0" cy="518795"/>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50209" name="直接连接符 41"/>
          <p:cNvCxnSpPr>
            <a:stCxn id="50188" idx="2"/>
            <a:endCxn id="50194" idx="0"/>
          </p:cNvCxnSpPr>
          <p:nvPr/>
        </p:nvCxnSpPr>
        <p:spPr>
          <a:xfrm>
            <a:off x="9283065" y="3209925"/>
            <a:ext cx="0" cy="518795"/>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50210" name="直接连接符 42"/>
          <p:cNvCxnSpPr>
            <a:stCxn id="50188" idx="2"/>
            <a:endCxn id="50193" idx="0"/>
          </p:cNvCxnSpPr>
          <p:nvPr/>
        </p:nvCxnSpPr>
        <p:spPr>
          <a:xfrm>
            <a:off x="6997065" y="3133725"/>
            <a:ext cx="0" cy="518795"/>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sp>
        <p:nvSpPr>
          <p:cNvPr id="50223" name="矩形 10"/>
          <p:cNvSpPr/>
          <p:nvPr/>
        </p:nvSpPr>
        <p:spPr>
          <a:xfrm>
            <a:off x="8863965" y="1533525"/>
            <a:ext cx="838200" cy="54737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1</a:t>
            </a:r>
            <a:endParaRPr lang="zh-CN" altLang="en-US" sz="2000" dirty="0">
              <a:solidFill>
                <a:schemeClr val="tx1"/>
              </a:solidFill>
              <a:latin typeface="Times New Roman" panose="02020603050405020304" pitchFamily="18" charset="0"/>
            </a:endParaRPr>
          </a:p>
        </p:txBody>
      </p:sp>
      <p:sp>
        <p:nvSpPr>
          <p:cNvPr id="50215" name="矩形 49"/>
          <p:cNvSpPr/>
          <p:nvPr/>
        </p:nvSpPr>
        <p:spPr>
          <a:xfrm>
            <a:off x="3906520" y="3743325"/>
            <a:ext cx="1219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需求分析</a:t>
            </a:r>
          </a:p>
        </p:txBody>
      </p:sp>
      <p:cxnSp>
        <p:nvCxnSpPr>
          <p:cNvPr id="50216" name="直接箭头连接符 51"/>
          <p:cNvCxnSpPr>
            <a:stCxn id="50213" idx="2"/>
            <a:endCxn id="50214" idx="0"/>
          </p:cNvCxnSpPr>
          <p:nvPr/>
        </p:nvCxnSpPr>
        <p:spPr>
          <a:xfrm>
            <a:off x="3682365" y="1899285"/>
            <a:ext cx="381000" cy="54864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17" name="直接箭头连接符 53"/>
          <p:cNvCxnSpPr>
            <a:stCxn id="50214" idx="2"/>
            <a:endCxn id="50214" idx="0"/>
          </p:cNvCxnSpPr>
          <p:nvPr/>
        </p:nvCxnSpPr>
        <p:spPr>
          <a:xfrm>
            <a:off x="4063365" y="2752725"/>
            <a:ext cx="452755"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18" name="直接连接符 54"/>
          <p:cNvCxnSpPr>
            <a:stCxn id="50214" idx="2"/>
            <a:endCxn id="50215" idx="0"/>
          </p:cNvCxnSpPr>
          <p:nvPr/>
        </p:nvCxnSpPr>
        <p:spPr>
          <a:xfrm>
            <a:off x="4516120" y="3147695"/>
            <a:ext cx="0" cy="519430"/>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50221" name="直接箭头连接符 62"/>
          <p:cNvCxnSpPr>
            <a:stCxn id="50215" idx="3"/>
            <a:endCxn id="50192" idx="1"/>
          </p:cNvCxnSpPr>
          <p:nvPr/>
        </p:nvCxnSpPr>
        <p:spPr>
          <a:xfrm flipV="1">
            <a:off x="5125720" y="3851275"/>
            <a:ext cx="309245" cy="635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50224" name="矩形 10"/>
          <p:cNvSpPr/>
          <p:nvPr/>
        </p:nvSpPr>
        <p:spPr>
          <a:xfrm>
            <a:off x="9321165" y="2433320"/>
            <a:ext cx="838200" cy="548005"/>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2</a:t>
            </a:r>
            <a:endParaRPr lang="zh-CN" altLang="en-US" sz="2000" dirty="0">
              <a:solidFill>
                <a:schemeClr val="tx1"/>
              </a:solidFill>
              <a:latin typeface="Times New Roman" panose="02020603050405020304" pitchFamily="18" charset="0"/>
            </a:endParaRPr>
          </a:p>
        </p:txBody>
      </p:sp>
      <p:sp>
        <p:nvSpPr>
          <p:cNvPr id="50178" name="矩形 5"/>
          <p:cNvSpPr/>
          <p:nvPr/>
        </p:nvSpPr>
        <p:spPr>
          <a:xfrm>
            <a:off x="4596765" y="151828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50179" name="矩形 6"/>
          <p:cNvSpPr/>
          <p:nvPr/>
        </p:nvSpPr>
        <p:spPr>
          <a:xfrm>
            <a:off x="5739765" y="151828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50180" name="矩形 7"/>
          <p:cNvSpPr/>
          <p:nvPr/>
        </p:nvSpPr>
        <p:spPr>
          <a:xfrm>
            <a:off x="6882765" y="151828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50181" name="矩形 8"/>
          <p:cNvSpPr/>
          <p:nvPr/>
        </p:nvSpPr>
        <p:spPr>
          <a:xfrm>
            <a:off x="8025765" y="151828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cxnSp>
        <p:nvCxnSpPr>
          <p:cNvPr id="50182" name="直接箭头连接符 10"/>
          <p:cNvCxnSpPr>
            <a:stCxn id="50178" idx="3"/>
            <a:endCxn id="50179" idx="1"/>
          </p:cNvCxnSpPr>
          <p:nvPr/>
        </p:nvCxnSpPr>
        <p:spPr>
          <a:xfrm>
            <a:off x="5434965" y="1693545"/>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83" name="直接箭头连接符 11"/>
          <p:cNvCxnSpPr>
            <a:stCxn id="50179" idx="3"/>
            <a:endCxn id="50180" idx="1"/>
          </p:cNvCxnSpPr>
          <p:nvPr/>
        </p:nvCxnSpPr>
        <p:spPr>
          <a:xfrm>
            <a:off x="6577965" y="1693545"/>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84" name="直接箭头连接符 12"/>
          <p:cNvCxnSpPr>
            <a:stCxn id="50180" idx="3"/>
            <a:endCxn id="50181" idx="1"/>
          </p:cNvCxnSpPr>
          <p:nvPr/>
        </p:nvCxnSpPr>
        <p:spPr>
          <a:xfrm>
            <a:off x="7720965" y="1693545"/>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50213" name="矩形 47"/>
          <p:cNvSpPr/>
          <p:nvPr/>
        </p:nvSpPr>
        <p:spPr>
          <a:xfrm>
            <a:off x="3072765" y="1518285"/>
            <a:ext cx="1219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需求分析</a:t>
            </a:r>
          </a:p>
        </p:txBody>
      </p:sp>
      <p:cxnSp>
        <p:nvCxnSpPr>
          <p:cNvPr id="50219" name="直接箭头连接符 58"/>
          <p:cNvCxnSpPr>
            <a:stCxn id="50213" idx="3"/>
            <a:endCxn id="50178" idx="1"/>
          </p:cNvCxnSpPr>
          <p:nvPr/>
        </p:nvCxnSpPr>
        <p:spPr>
          <a:xfrm>
            <a:off x="4291965" y="1693545"/>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50185" name="矩形 13"/>
          <p:cNvSpPr/>
          <p:nvPr/>
        </p:nvSpPr>
        <p:spPr>
          <a:xfrm>
            <a:off x="4977765" y="244792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50186" name="矩形 14"/>
          <p:cNvSpPr/>
          <p:nvPr/>
        </p:nvSpPr>
        <p:spPr>
          <a:xfrm>
            <a:off x="6120765" y="244792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50187" name="矩形 15"/>
          <p:cNvSpPr/>
          <p:nvPr/>
        </p:nvSpPr>
        <p:spPr>
          <a:xfrm>
            <a:off x="7263765" y="244792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50188" name="矩形 16"/>
          <p:cNvSpPr/>
          <p:nvPr/>
        </p:nvSpPr>
        <p:spPr>
          <a:xfrm>
            <a:off x="8406765" y="2447925"/>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cxnSp>
        <p:nvCxnSpPr>
          <p:cNvPr id="50189" name="直接箭头连接符 18"/>
          <p:cNvCxnSpPr>
            <a:stCxn id="50185" idx="3"/>
            <a:endCxn id="50186" idx="1"/>
          </p:cNvCxnSpPr>
          <p:nvPr/>
        </p:nvCxnSpPr>
        <p:spPr>
          <a:xfrm>
            <a:off x="5815965" y="2562225"/>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90" name="直接箭头连接符 19"/>
          <p:cNvCxnSpPr>
            <a:stCxn id="50186" idx="3"/>
            <a:endCxn id="50187" idx="1"/>
          </p:cNvCxnSpPr>
          <p:nvPr/>
        </p:nvCxnSpPr>
        <p:spPr>
          <a:xfrm>
            <a:off x="6958965" y="2562225"/>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91" name="直接箭头连接符 20"/>
          <p:cNvCxnSpPr>
            <a:stCxn id="50187" idx="3"/>
            <a:endCxn id="50188" idx="1"/>
          </p:cNvCxnSpPr>
          <p:nvPr/>
        </p:nvCxnSpPr>
        <p:spPr>
          <a:xfrm>
            <a:off x="8101965" y="2562225"/>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50214" name="矩形 48"/>
          <p:cNvSpPr/>
          <p:nvPr/>
        </p:nvSpPr>
        <p:spPr>
          <a:xfrm>
            <a:off x="3453765" y="2447925"/>
            <a:ext cx="1219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需求分析</a:t>
            </a:r>
          </a:p>
        </p:txBody>
      </p:sp>
      <p:cxnSp>
        <p:nvCxnSpPr>
          <p:cNvPr id="50220" name="直接箭头连接符 60"/>
          <p:cNvCxnSpPr>
            <a:stCxn id="50214" idx="3"/>
            <a:endCxn id="50185" idx="1"/>
          </p:cNvCxnSpPr>
          <p:nvPr/>
        </p:nvCxnSpPr>
        <p:spPr>
          <a:xfrm>
            <a:off x="4672965" y="2562225"/>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Tree>
    <p:extLst>
      <p:ext uri="{BB962C8B-B14F-4D97-AF65-F5344CB8AC3E}">
        <p14:creationId xmlns:p14="http://schemas.microsoft.com/office/powerpoint/2010/main" val="32421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91"/>
                                        </p:tgtEl>
                                        <p:attrNameLst>
                                          <p:attrName>style.visibility</p:attrName>
                                        </p:attrNameLst>
                                      </p:cBhvr>
                                      <p:to>
                                        <p:strVal val="visible"/>
                                      </p:to>
                                    </p:set>
                                    <p:anim calcmode="lin" valueType="num">
                                      <p:cBhvr additive="base">
                                        <p:cTn id="7" dur="500" fill="hold"/>
                                        <p:tgtEl>
                                          <p:spTgt spid="31791"/>
                                        </p:tgtEl>
                                        <p:attrNameLst>
                                          <p:attrName>ppt_x</p:attrName>
                                        </p:attrNameLst>
                                      </p:cBhvr>
                                      <p:tavLst>
                                        <p:tav tm="0">
                                          <p:val>
                                            <p:strVal val="#ppt_x"/>
                                          </p:val>
                                        </p:tav>
                                        <p:tav tm="100000">
                                          <p:val>
                                            <p:strVal val="#ppt_x"/>
                                          </p:val>
                                        </p:tav>
                                      </p:tavLst>
                                    </p:anim>
                                    <p:anim calcmode="lin" valueType="num">
                                      <p:cBhvr additive="base">
                                        <p:cTn id="8" dur="500" fill="hold"/>
                                        <p:tgtEl>
                                          <p:spTgt spid="317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9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0" y="0"/>
            <a:ext cx="8143240" cy="668655"/>
          </a:xfrm>
        </p:spPr>
        <p:txBody>
          <a:bodyPr/>
          <a:lstStyle/>
          <a:p>
            <a:r>
              <a:rPr lang="zh-CN" altLang="en-US"/>
              <a:t>增量的方式</a:t>
            </a:r>
          </a:p>
        </p:txBody>
      </p:sp>
      <p:sp>
        <p:nvSpPr>
          <p:cNvPr id="3" name="矩形 3"/>
          <p:cNvSpPr/>
          <p:nvPr/>
        </p:nvSpPr>
        <p:spPr>
          <a:xfrm>
            <a:off x="3062605" y="1988185"/>
            <a:ext cx="1219200" cy="6096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创建文本</a:t>
            </a:r>
          </a:p>
        </p:txBody>
      </p:sp>
      <p:sp>
        <p:nvSpPr>
          <p:cNvPr id="4" name="矩形 4"/>
          <p:cNvSpPr/>
          <p:nvPr/>
        </p:nvSpPr>
        <p:spPr>
          <a:xfrm>
            <a:off x="5790565" y="2064385"/>
            <a:ext cx="1219200" cy="6096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创建文本</a:t>
            </a:r>
          </a:p>
        </p:txBody>
      </p:sp>
      <p:sp>
        <p:nvSpPr>
          <p:cNvPr id="5" name="矩形 5"/>
          <p:cNvSpPr/>
          <p:nvPr/>
        </p:nvSpPr>
        <p:spPr>
          <a:xfrm>
            <a:off x="5777865" y="1302385"/>
            <a:ext cx="1219200" cy="685800"/>
          </a:xfrm>
          <a:prstGeom prst="rect">
            <a:avLst/>
          </a:prstGeom>
          <a:solidFill>
            <a:schemeClr val="accent1">
              <a:lumMod val="60000"/>
              <a:lumOff val="40000"/>
            </a:schemeClr>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组织文本</a:t>
            </a:r>
          </a:p>
        </p:txBody>
      </p:sp>
      <p:sp>
        <p:nvSpPr>
          <p:cNvPr id="6" name="矩形 6"/>
          <p:cNvSpPr/>
          <p:nvPr/>
        </p:nvSpPr>
        <p:spPr>
          <a:xfrm>
            <a:off x="8899525" y="2064385"/>
            <a:ext cx="1219200" cy="6858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创建文本</a:t>
            </a:r>
          </a:p>
        </p:txBody>
      </p:sp>
      <p:sp>
        <p:nvSpPr>
          <p:cNvPr id="7" name="矩形 7"/>
          <p:cNvSpPr/>
          <p:nvPr/>
        </p:nvSpPr>
        <p:spPr>
          <a:xfrm>
            <a:off x="8886825" y="1226185"/>
            <a:ext cx="1219200" cy="762000"/>
          </a:xfrm>
          <a:prstGeom prst="rect">
            <a:avLst/>
          </a:prstGeom>
          <a:solidFill>
            <a:schemeClr val="accent1">
              <a:lumMod val="60000"/>
              <a:lumOff val="40000"/>
            </a:schemeClr>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组织文本</a:t>
            </a:r>
          </a:p>
        </p:txBody>
      </p:sp>
      <p:sp>
        <p:nvSpPr>
          <p:cNvPr id="8" name="矩形 8"/>
          <p:cNvSpPr/>
          <p:nvPr/>
        </p:nvSpPr>
        <p:spPr>
          <a:xfrm>
            <a:off x="8255000" y="1226185"/>
            <a:ext cx="492125" cy="1524000"/>
          </a:xfrm>
          <a:prstGeom prst="rect">
            <a:avLst/>
          </a:prstGeom>
          <a:solidFill>
            <a:schemeClr val="accent3">
              <a:lumMod val="60000"/>
              <a:lumOff val="40000"/>
            </a:schemeClr>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格式化文本</a:t>
            </a:r>
          </a:p>
        </p:txBody>
      </p:sp>
      <p:sp>
        <p:nvSpPr>
          <p:cNvPr id="9" name="矩形 21"/>
          <p:cNvSpPr/>
          <p:nvPr/>
        </p:nvSpPr>
        <p:spPr>
          <a:xfrm>
            <a:off x="1454785" y="1355725"/>
            <a:ext cx="609600" cy="12192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增量方式</a:t>
            </a:r>
          </a:p>
        </p:txBody>
      </p:sp>
      <p:sp>
        <p:nvSpPr>
          <p:cNvPr id="10" name="矩形 22"/>
          <p:cNvSpPr/>
          <p:nvPr/>
        </p:nvSpPr>
        <p:spPr>
          <a:xfrm>
            <a:off x="1447165" y="3451225"/>
            <a:ext cx="609600" cy="12573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迭代方式</a:t>
            </a:r>
          </a:p>
        </p:txBody>
      </p:sp>
      <p:cxnSp>
        <p:nvCxnSpPr>
          <p:cNvPr id="11" name="直接箭头连接符 24"/>
          <p:cNvCxnSpPr/>
          <p:nvPr/>
        </p:nvCxnSpPr>
        <p:spPr>
          <a:xfrm>
            <a:off x="4586605" y="2216785"/>
            <a:ext cx="685800" cy="0"/>
          </a:xfrm>
          <a:prstGeom prst="straightConnector1">
            <a:avLst/>
          </a:prstGeom>
          <a:ln w="9525" cap="flat" cmpd="sng">
            <a:solidFill>
              <a:schemeClr val="tx1"/>
            </a:solidFill>
            <a:prstDash val="solid"/>
            <a:round/>
            <a:headEnd type="none" w="med" len="med"/>
            <a:tailEnd type="arrow" w="med" len="med"/>
          </a:ln>
        </p:spPr>
      </p:cxnSp>
      <p:cxnSp>
        <p:nvCxnSpPr>
          <p:cNvPr id="13" name="直接箭头连接符 25"/>
          <p:cNvCxnSpPr/>
          <p:nvPr/>
        </p:nvCxnSpPr>
        <p:spPr>
          <a:xfrm flipV="1">
            <a:off x="7162165" y="2211705"/>
            <a:ext cx="1002665" cy="5080"/>
          </a:xfrm>
          <a:prstGeom prst="straightConnector1">
            <a:avLst/>
          </a:prstGeom>
          <a:ln w="9525" cap="flat" cmpd="sng">
            <a:solidFill>
              <a:schemeClr val="tx1"/>
            </a:solidFill>
            <a:prstDash val="solid"/>
            <a:round/>
            <a:headEnd type="none" w="med" len="med"/>
            <a:tailEnd type="arrow" w="med" len="med"/>
          </a:ln>
        </p:spPr>
      </p:cxnSp>
      <p:cxnSp>
        <p:nvCxnSpPr>
          <p:cNvPr id="14" name="直接箭头连接符 26"/>
          <p:cNvCxnSpPr>
            <a:endCxn id="21" idx="1"/>
          </p:cNvCxnSpPr>
          <p:nvPr/>
        </p:nvCxnSpPr>
        <p:spPr>
          <a:xfrm flipV="1">
            <a:off x="4546600" y="4197985"/>
            <a:ext cx="786765" cy="4445"/>
          </a:xfrm>
          <a:prstGeom prst="straightConnector1">
            <a:avLst/>
          </a:prstGeom>
          <a:ln w="9525" cap="flat" cmpd="sng">
            <a:solidFill>
              <a:schemeClr val="tx1"/>
            </a:solidFill>
            <a:prstDash val="solid"/>
            <a:round/>
            <a:headEnd type="none" w="med" len="med"/>
            <a:tailEnd type="arrow" w="med" len="med"/>
          </a:ln>
        </p:spPr>
      </p:cxnSp>
      <p:cxnSp>
        <p:nvCxnSpPr>
          <p:cNvPr id="15" name="直接箭头连接符 27"/>
          <p:cNvCxnSpPr>
            <a:endCxn id="24" idx="1"/>
          </p:cNvCxnSpPr>
          <p:nvPr/>
        </p:nvCxnSpPr>
        <p:spPr>
          <a:xfrm>
            <a:off x="7314565" y="4178935"/>
            <a:ext cx="923925" cy="0"/>
          </a:xfrm>
          <a:prstGeom prst="straightConnector1">
            <a:avLst/>
          </a:prstGeom>
          <a:ln w="9525" cap="flat" cmpd="sng">
            <a:solidFill>
              <a:schemeClr val="tx1"/>
            </a:solidFill>
            <a:prstDash val="solid"/>
            <a:round/>
            <a:headEnd type="none" w="med" len="med"/>
            <a:tailEnd type="arrow" w="med" len="med"/>
          </a:ln>
        </p:spPr>
      </p:cxnSp>
      <p:sp>
        <p:nvSpPr>
          <p:cNvPr id="16" name="矩形 6"/>
          <p:cNvSpPr/>
          <p:nvPr/>
        </p:nvSpPr>
        <p:spPr>
          <a:xfrm>
            <a:off x="3173730" y="4274185"/>
            <a:ext cx="1219200" cy="6858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创建文本</a:t>
            </a:r>
          </a:p>
        </p:txBody>
      </p:sp>
      <p:sp>
        <p:nvSpPr>
          <p:cNvPr id="17" name="矩形 7"/>
          <p:cNvSpPr/>
          <p:nvPr/>
        </p:nvSpPr>
        <p:spPr>
          <a:xfrm>
            <a:off x="3161030" y="3435985"/>
            <a:ext cx="1219200" cy="7620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组织文本</a:t>
            </a:r>
          </a:p>
        </p:txBody>
      </p:sp>
      <p:sp>
        <p:nvSpPr>
          <p:cNvPr id="18" name="矩形 8"/>
          <p:cNvSpPr/>
          <p:nvPr/>
        </p:nvSpPr>
        <p:spPr>
          <a:xfrm>
            <a:off x="2529205" y="3435985"/>
            <a:ext cx="492125" cy="15240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格式化文本</a:t>
            </a:r>
          </a:p>
        </p:txBody>
      </p:sp>
      <p:sp>
        <p:nvSpPr>
          <p:cNvPr id="19" name="矩形 6"/>
          <p:cNvSpPr/>
          <p:nvPr/>
        </p:nvSpPr>
        <p:spPr>
          <a:xfrm>
            <a:off x="5977890" y="4274185"/>
            <a:ext cx="1219200" cy="685800"/>
          </a:xfrm>
          <a:prstGeom prst="rect">
            <a:avLst/>
          </a:prstGeom>
          <a:solidFill>
            <a:srgbClr val="BFBFBF"/>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创建文本</a:t>
            </a:r>
          </a:p>
        </p:txBody>
      </p:sp>
      <p:sp>
        <p:nvSpPr>
          <p:cNvPr id="20" name="矩形 7"/>
          <p:cNvSpPr/>
          <p:nvPr/>
        </p:nvSpPr>
        <p:spPr>
          <a:xfrm>
            <a:off x="5965190" y="3435985"/>
            <a:ext cx="1219200" cy="762000"/>
          </a:xfrm>
          <a:prstGeom prst="rect">
            <a:avLst/>
          </a:prstGeom>
          <a:solidFill>
            <a:srgbClr val="BFBFBF"/>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组织文本</a:t>
            </a:r>
          </a:p>
        </p:txBody>
      </p:sp>
      <p:sp>
        <p:nvSpPr>
          <p:cNvPr id="21" name="矩形 8"/>
          <p:cNvSpPr/>
          <p:nvPr/>
        </p:nvSpPr>
        <p:spPr>
          <a:xfrm>
            <a:off x="5333365" y="3435985"/>
            <a:ext cx="492125" cy="1524000"/>
          </a:xfrm>
          <a:prstGeom prst="rect">
            <a:avLst/>
          </a:prstGeom>
          <a:solidFill>
            <a:srgbClr val="BFBFBF"/>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格式化文本</a:t>
            </a:r>
          </a:p>
        </p:txBody>
      </p:sp>
      <p:sp>
        <p:nvSpPr>
          <p:cNvPr id="22" name="矩形 6"/>
          <p:cNvSpPr/>
          <p:nvPr/>
        </p:nvSpPr>
        <p:spPr>
          <a:xfrm>
            <a:off x="8883015" y="4255135"/>
            <a:ext cx="1219200" cy="685800"/>
          </a:xfrm>
          <a:prstGeom prst="rect">
            <a:avLst/>
          </a:prstGeom>
          <a:solidFill>
            <a:schemeClr val="tx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bg1"/>
                </a:solidFill>
                <a:latin typeface="Times New Roman" panose="02020603050405020304" pitchFamily="18" charset="0"/>
              </a:rPr>
              <a:t>创建文本</a:t>
            </a:r>
          </a:p>
        </p:txBody>
      </p:sp>
      <p:sp>
        <p:nvSpPr>
          <p:cNvPr id="23" name="矩形 7"/>
          <p:cNvSpPr/>
          <p:nvPr/>
        </p:nvSpPr>
        <p:spPr>
          <a:xfrm>
            <a:off x="8870315" y="3416935"/>
            <a:ext cx="1219200" cy="762000"/>
          </a:xfrm>
          <a:prstGeom prst="rect">
            <a:avLst/>
          </a:prstGeom>
          <a:solidFill>
            <a:schemeClr val="tx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bg1"/>
                </a:solidFill>
                <a:latin typeface="Times New Roman" panose="02020603050405020304" pitchFamily="18" charset="0"/>
              </a:rPr>
              <a:t>组织文本</a:t>
            </a:r>
          </a:p>
        </p:txBody>
      </p:sp>
      <p:sp>
        <p:nvSpPr>
          <p:cNvPr id="24" name="矩形 8"/>
          <p:cNvSpPr/>
          <p:nvPr/>
        </p:nvSpPr>
        <p:spPr>
          <a:xfrm>
            <a:off x="8238490" y="3416935"/>
            <a:ext cx="492125" cy="1524000"/>
          </a:xfrm>
          <a:prstGeom prst="rect">
            <a:avLst/>
          </a:prstGeom>
          <a:solidFill>
            <a:schemeClr val="tx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bg1"/>
                </a:solidFill>
                <a:latin typeface="Times New Roman" panose="02020603050405020304" pitchFamily="18" charset="0"/>
              </a:rPr>
              <a:t>格式化文本</a:t>
            </a:r>
          </a:p>
        </p:txBody>
      </p:sp>
      <p:sp>
        <p:nvSpPr>
          <p:cNvPr id="25" name="矩形 1"/>
          <p:cNvSpPr/>
          <p:nvPr/>
        </p:nvSpPr>
        <p:spPr>
          <a:xfrm>
            <a:off x="2254885" y="5430520"/>
            <a:ext cx="7932420" cy="609600"/>
          </a:xfrm>
          <a:prstGeom prst="rect">
            <a:avLst/>
          </a:prstGeom>
          <a:solidFill>
            <a:srgbClr val="FFC000"/>
          </a:solidFill>
          <a:ln w="9525" cap="flat" cmpd="sng">
            <a:solidFill>
              <a:schemeClr val="bg1"/>
            </a:solidFill>
            <a:prstDash val="solid"/>
            <a:miter/>
            <a:headEnd type="none" w="med" len="med"/>
            <a:tailEnd type="none" w="med" len="med"/>
          </a:ln>
        </p:spPr>
        <p:txBody>
          <a:bodyPr anchor="t"/>
          <a:lstStyle/>
          <a:p>
            <a:pPr eaLnBrk="0" hangingPunct="0"/>
            <a:r>
              <a:rPr lang="zh-CN" altLang="en-US" sz="2400" dirty="0">
                <a:solidFill>
                  <a:schemeClr val="tx1"/>
                </a:solidFill>
                <a:latin typeface="Times New Roman" panose="02020603050405020304" pitchFamily="18" charset="0"/>
              </a:rPr>
              <a:t>实际使用中，常常是两种方式的结合</a:t>
            </a:r>
          </a:p>
        </p:txBody>
      </p:sp>
      <p:sp>
        <p:nvSpPr>
          <p:cNvPr id="26" name="矩形 2"/>
          <p:cNvSpPr/>
          <p:nvPr/>
        </p:nvSpPr>
        <p:spPr>
          <a:xfrm>
            <a:off x="4451985" y="1439545"/>
            <a:ext cx="1049020" cy="609600"/>
          </a:xfrm>
          <a:prstGeom prst="rect">
            <a:avLst/>
          </a:prstGeom>
          <a:noFill/>
          <a:ln w="9525">
            <a:noFill/>
          </a:ln>
        </p:spPr>
        <p:txBody>
          <a:bodyPr anchor="t"/>
          <a:lstStyle/>
          <a:p>
            <a:pPr algn="ctr" eaLnBrk="0" hangingPunct="0"/>
            <a:r>
              <a:rPr lang="zh-CN" altLang="en-US" sz="2000" b="1" dirty="0">
                <a:solidFill>
                  <a:srgbClr val="C00000"/>
                </a:solidFill>
                <a:latin typeface="Times New Roman" panose="02020603050405020304" pitchFamily="18" charset="0"/>
              </a:rPr>
              <a:t>增加</a:t>
            </a:r>
            <a:endParaRPr lang="en-US" altLang="zh-CN" sz="2000" b="1" dirty="0">
              <a:solidFill>
                <a:srgbClr val="C00000"/>
              </a:solidFill>
              <a:latin typeface="Times New Roman" panose="02020603050405020304" pitchFamily="18" charset="0"/>
            </a:endParaRPr>
          </a:p>
          <a:p>
            <a:pPr algn="ctr" eaLnBrk="0" hangingPunct="0"/>
            <a:r>
              <a:rPr lang="zh-CN" altLang="en-US" sz="2000" b="1" dirty="0">
                <a:solidFill>
                  <a:srgbClr val="C00000"/>
                </a:solidFill>
                <a:latin typeface="Times New Roman" panose="02020603050405020304" pitchFamily="18" charset="0"/>
              </a:rPr>
              <a:t>新功能</a:t>
            </a:r>
          </a:p>
        </p:txBody>
      </p:sp>
      <p:sp>
        <p:nvSpPr>
          <p:cNvPr id="27" name="矩形 32"/>
          <p:cNvSpPr/>
          <p:nvPr/>
        </p:nvSpPr>
        <p:spPr>
          <a:xfrm>
            <a:off x="6904990" y="1439545"/>
            <a:ext cx="1247775" cy="590550"/>
          </a:xfrm>
          <a:prstGeom prst="rect">
            <a:avLst/>
          </a:prstGeom>
          <a:noFill/>
          <a:ln w="9525">
            <a:noFill/>
          </a:ln>
        </p:spPr>
        <p:txBody>
          <a:bodyPr anchor="t"/>
          <a:lstStyle/>
          <a:p>
            <a:pPr algn="ctr" eaLnBrk="0" hangingPunct="0"/>
            <a:r>
              <a:rPr lang="zh-CN" altLang="en-US" sz="2000" b="1" dirty="0">
                <a:solidFill>
                  <a:srgbClr val="C00000"/>
                </a:solidFill>
                <a:latin typeface="Times New Roman" panose="02020603050405020304" pitchFamily="18" charset="0"/>
              </a:rPr>
              <a:t>增加</a:t>
            </a:r>
            <a:endParaRPr lang="en-US" altLang="zh-CN" sz="2000" b="1" dirty="0">
              <a:solidFill>
                <a:srgbClr val="C00000"/>
              </a:solidFill>
              <a:latin typeface="Times New Roman" panose="02020603050405020304" pitchFamily="18" charset="0"/>
            </a:endParaRPr>
          </a:p>
          <a:p>
            <a:pPr algn="ctr" eaLnBrk="0" hangingPunct="0"/>
            <a:r>
              <a:rPr lang="zh-CN" altLang="en-US" sz="2000" b="1" dirty="0">
                <a:solidFill>
                  <a:srgbClr val="C00000"/>
                </a:solidFill>
                <a:latin typeface="Times New Roman" panose="02020603050405020304" pitchFamily="18" charset="0"/>
              </a:rPr>
              <a:t>新功能</a:t>
            </a:r>
          </a:p>
        </p:txBody>
      </p:sp>
      <p:sp>
        <p:nvSpPr>
          <p:cNvPr id="28" name="矩形 33"/>
          <p:cNvSpPr/>
          <p:nvPr/>
        </p:nvSpPr>
        <p:spPr>
          <a:xfrm>
            <a:off x="4380230" y="3435985"/>
            <a:ext cx="815975" cy="609600"/>
          </a:xfrm>
          <a:prstGeom prst="rect">
            <a:avLst/>
          </a:prstGeom>
          <a:noFill/>
          <a:ln w="9525">
            <a:noFill/>
          </a:ln>
        </p:spPr>
        <p:txBody>
          <a:bodyPr anchor="t"/>
          <a:lstStyle/>
          <a:p>
            <a:pPr algn="ctr" eaLnBrk="0" hangingPunct="0"/>
            <a:r>
              <a:rPr lang="zh-CN" altLang="en-US" sz="2000" b="1" dirty="0">
                <a:solidFill>
                  <a:srgbClr val="0070C0"/>
                </a:solidFill>
                <a:latin typeface="Times New Roman" panose="02020603050405020304" pitchFamily="18" charset="0"/>
              </a:rPr>
              <a:t>改进</a:t>
            </a:r>
            <a:endParaRPr lang="en-US" altLang="zh-CN" sz="2000" b="1" dirty="0">
              <a:solidFill>
                <a:srgbClr val="0070C0"/>
              </a:solidFill>
              <a:latin typeface="Times New Roman" panose="02020603050405020304" pitchFamily="18" charset="0"/>
            </a:endParaRPr>
          </a:p>
          <a:p>
            <a:pPr algn="ctr" eaLnBrk="0" hangingPunct="0"/>
            <a:r>
              <a:rPr lang="zh-CN" altLang="en-US" sz="2000" b="1" dirty="0">
                <a:solidFill>
                  <a:srgbClr val="0070C0"/>
                </a:solidFill>
                <a:latin typeface="Times New Roman" panose="02020603050405020304" pitchFamily="18" charset="0"/>
              </a:rPr>
              <a:t>功能</a:t>
            </a:r>
          </a:p>
        </p:txBody>
      </p:sp>
      <p:sp>
        <p:nvSpPr>
          <p:cNvPr id="29" name="矩形 34"/>
          <p:cNvSpPr/>
          <p:nvPr/>
        </p:nvSpPr>
        <p:spPr>
          <a:xfrm>
            <a:off x="7193915" y="3451225"/>
            <a:ext cx="815975" cy="609600"/>
          </a:xfrm>
          <a:prstGeom prst="rect">
            <a:avLst/>
          </a:prstGeom>
          <a:noFill/>
          <a:ln w="9525">
            <a:noFill/>
          </a:ln>
        </p:spPr>
        <p:txBody>
          <a:bodyPr anchor="t"/>
          <a:lstStyle/>
          <a:p>
            <a:pPr algn="ctr" eaLnBrk="0" hangingPunct="0"/>
            <a:r>
              <a:rPr lang="zh-CN" altLang="en-US" sz="2000" b="1" dirty="0">
                <a:solidFill>
                  <a:srgbClr val="0070C0"/>
                </a:solidFill>
                <a:latin typeface="Times New Roman" panose="02020603050405020304" pitchFamily="18" charset="0"/>
              </a:rPr>
              <a:t>改进</a:t>
            </a:r>
            <a:endParaRPr lang="en-US" altLang="zh-CN" sz="2000" b="1" dirty="0">
              <a:solidFill>
                <a:srgbClr val="0070C0"/>
              </a:solidFill>
              <a:latin typeface="Times New Roman" panose="02020603050405020304" pitchFamily="18" charset="0"/>
            </a:endParaRPr>
          </a:p>
          <a:p>
            <a:pPr algn="ctr" eaLnBrk="0" hangingPunct="0"/>
            <a:r>
              <a:rPr lang="zh-CN" altLang="en-US" sz="2000" b="1" dirty="0">
                <a:solidFill>
                  <a:srgbClr val="0070C0"/>
                </a:solidFill>
                <a:latin typeface="Times New Roman" panose="02020603050405020304" pitchFamily="18" charset="0"/>
              </a:rPr>
              <a:t>功能</a:t>
            </a:r>
          </a:p>
        </p:txBody>
      </p:sp>
    </p:spTree>
    <p:extLst>
      <p:ext uri="{BB962C8B-B14F-4D97-AF65-F5344CB8AC3E}">
        <p14:creationId xmlns:p14="http://schemas.microsoft.com/office/powerpoint/2010/main" val="181769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bldLvl="0" animBg="1"/>
      <p:bldP spid="8"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p:bldP spid="27" grpId="0"/>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0" y="0"/>
            <a:ext cx="8143240" cy="668655"/>
          </a:xfrm>
        </p:spPr>
        <p:txBody>
          <a:bodyPr/>
          <a:lstStyle/>
          <a:p>
            <a:r>
              <a:rPr lang="zh-CN" altLang="en-US"/>
              <a:t>增量模型的特点</a:t>
            </a:r>
          </a:p>
        </p:txBody>
      </p:sp>
      <p:sp>
        <p:nvSpPr>
          <p:cNvPr id="48129" name="内容占位符 2"/>
          <p:cNvSpPr>
            <a:spLocks noGrp="1"/>
          </p:cNvSpPr>
          <p:nvPr/>
        </p:nvSpPr>
        <p:spPr>
          <a:xfrm>
            <a:off x="571500" y="1560830"/>
            <a:ext cx="11124565" cy="4676775"/>
          </a:xfrm>
          <a:prstGeom prst="rect">
            <a:avLst/>
          </a:prstGeom>
          <a:noFill/>
          <a:ln w="9525">
            <a:noFill/>
          </a:ln>
        </p:spPr>
        <p:txBody>
          <a:bodyPr wrap="square" lIns="91440" tIns="45720" rIns="91440" bIns="4572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40000"/>
              </a:lnSpc>
            </a:pPr>
            <a:r>
              <a:rPr lang="zh-CN" altLang="en-US" sz="2400" dirty="0">
                <a:latin typeface="宋体" panose="02010600030101010101" pitchFamily="2" charset="-122"/>
              </a:rPr>
              <a:t>增量模型是一种</a:t>
            </a:r>
            <a:r>
              <a:rPr lang="zh-CN" altLang="en-US" sz="2400" dirty="0">
                <a:solidFill>
                  <a:srgbClr val="C00000"/>
                </a:solidFill>
                <a:latin typeface="宋体" panose="02010600030101010101" pitchFamily="2" charset="-122"/>
              </a:rPr>
              <a:t>非整体开发</a:t>
            </a:r>
            <a:r>
              <a:rPr lang="zh-CN" altLang="en-US" sz="2400" dirty="0">
                <a:latin typeface="宋体" panose="02010600030101010101" pitchFamily="2" charset="-122"/>
              </a:rPr>
              <a:t>的模型，是一种</a:t>
            </a:r>
            <a:r>
              <a:rPr lang="zh-CN" altLang="en-US" sz="2400" dirty="0">
                <a:solidFill>
                  <a:srgbClr val="C00000"/>
                </a:solidFill>
                <a:latin typeface="宋体" panose="02010600030101010101" pitchFamily="2" charset="-122"/>
              </a:rPr>
              <a:t>进化式</a:t>
            </a:r>
            <a:r>
              <a:rPr lang="zh-CN" altLang="en-US" sz="2400" dirty="0">
                <a:latin typeface="宋体" panose="02010600030101010101" pitchFamily="2" charset="-122"/>
              </a:rPr>
              <a:t>的开发过程</a:t>
            </a:r>
          </a:p>
          <a:p>
            <a:pPr>
              <a:lnSpc>
                <a:spcPct val="140000"/>
              </a:lnSpc>
            </a:pPr>
            <a:r>
              <a:rPr lang="zh-CN" altLang="en-US" sz="2400" dirty="0">
                <a:latin typeface="宋体" panose="02010600030101010101" pitchFamily="2" charset="-122"/>
              </a:rPr>
              <a:t>增量模型从部分需求出发，先建立一个不完整的系统，通过测试运行这个系统取得经验和反馈，进一步使系统扩充和完善</a:t>
            </a:r>
          </a:p>
          <a:p>
            <a:pPr>
              <a:lnSpc>
                <a:spcPct val="140000"/>
              </a:lnSpc>
            </a:pPr>
            <a:r>
              <a:rPr lang="zh-CN" altLang="en-US" sz="2400" dirty="0">
                <a:latin typeface="宋体" panose="02010600030101010101" pitchFamily="2" charset="-122"/>
              </a:rPr>
              <a:t>如此反复进行，直至软件人员和用户对所设计的软件系统满意为止</a:t>
            </a:r>
          </a:p>
          <a:p>
            <a:pPr eaLnBrk="1" hangingPunct="1">
              <a:lnSpc>
                <a:spcPct val="140000"/>
              </a:lnSpc>
            </a:pPr>
            <a:r>
              <a:rPr lang="zh-CN" altLang="en-US" sz="2400" dirty="0">
                <a:latin typeface="宋体" panose="02010600030101010101" pitchFamily="2" charset="-122"/>
                <a:sym typeface="宋体" panose="02010600030101010101" pitchFamily="2" charset="-122"/>
              </a:rPr>
              <a:t>增量模型结合了</a:t>
            </a:r>
            <a:r>
              <a:rPr lang="zh-CN" altLang="en-US" sz="2400" dirty="0">
                <a:solidFill>
                  <a:srgbClr val="C00000"/>
                </a:solidFill>
                <a:latin typeface="宋体" panose="02010600030101010101" pitchFamily="2" charset="-122"/>
                <a:sym typeface="宋体" panose="02010600030101010101" pitchFamily="2" charset="-122"/>
              </a:rPr>
              <a:t>原型模型</a:t>
            </a:r>
            <a:r>
              <a:rPr lang="zh-CN" altLang="en-US" sz="2400" dirty="0">
                <a:solidFill>
                  <a:schemeClr val="tx1"/>
                </a:solidFill>
                <a:latin typeface="宋体" panose="02010600030101010101" pitchFamily="2" charset="-122"/>
                <a:sym typeface="宋体" panose="02010600030101010101" pitchFamily="2" charset="-122"/>
              </a:rPr>
              <a:t>的基本要素</a:t>
            </a:r>
            <a:r>
              <a:rPr lang="zh-CN" altLang="en-US" sz="2400" dirty="0">
                <a:latin typeface="宋体" panose="02010600030101010101" pitchFamily="2" charset="-122"/>
                <a:sym typeface="宋体" panose="02010600030101010101" pitchFamily="2" charset="-122"/>
              </a:rPr>
              <a:t>和</a:t>
            </a:r>
            <a:r>
              <a:rPr lang="zh-CN" altLang="en-US" sz="2400" dirty="0">
                <a:solidFill>
                  <a:srgbClr val="C00000"/>
                </a:solidFill>
                <a:latin typeface="宋体" panose="02010600030101010101" pitchFamily="2" charset="-122"/>
                <a:sym typeface="宋体" panose="02010600030101010101" pitchFamily="2" charset="-122"/>
              </a:rPr>
              <a:t>迭代</a:t>
            </a:r>
            <a:r>
              <a:rPr lang="zh-CN" altLang="en-US" sz="2400" dirty="0">
                <a:latin typeface="宋体" panose="02010600030101010101" pitchFamily="2" charset="-122"/>
                <a:sym typeface="宋体" panose="02010600030101010101" pitchFamily="2" charset="-122"/>
              </a:rPr>
              <a:t>的特征，采用了基于时间的线性序列，每个线性序列都会输出该软件的一个“增量”</a:t>
            </a:r>
            <a:endParaRPr lang="en-US" altLang="zh-CN" sz="2400" dirty="0">
              <a:latin typeface="宋体" panose="02010600030101010101" pitchFamily="2" charset="-122"/>
            </a:endParaRPr>
          </a:p>
          <a:p>
            <a:pPr eaLnBrk="1" hangingPunct="1">
              <a:lnSpc>
                <a:spcPct val="140000"/>
              </a:lnSpc>
            </a:pPr>
            <a:r>
              <a:rPr lang="zh-CN" altLang="en-US" sz="2400" dirty="0">
                <a:latin typeface="宋体" panose="02010600030101010101" pitchFamily="2" charset="-122"/>
                <a:sym typeface="Arial" panose="020B0604020202020204" pitchFamily="34" charset="0"/>
              </a:rPr>
              <a:t>每个</a:t>
            </a:r>
            <a:r>
              <a:rPr lang="zh-CN" altLang="en-US" sz="2400" dirty="0">
                <a:solidFill>
                  <a:srgbClr val="C00000"/>
                </a:solidFill>
                <a:latin typeface="宋体" panose="02010600030101010101" pitchFamily="2" charset="-122"/>
                <a:sym typeface="Arial" panose="020B0604020202020204" pitchFamily="34" charset="0"/>
              </a:rPr>
              <a:t>增量的开发可用瀑布或快速原型模型</a:t>
            </a:r>
          </a:p>
        </p:txBody>
      </p:sp>
    </p:spTree>
    <p:extLst>
      <p:ext uri="{BB962C8B-B14F-4D97-AF65-F5344CB8AC3E}">
        <p14:creationId xmlns:p14="http://schemas.microsoft.com/office/powerpoint/2010/main" val="169538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129">
                                            <p:txEl>
                                              <p:pRg st="0" end="0"/>
                                            </p:txEl>
                                          </p:spTgt>
                                        </p:tgtEl>
                                        <p:attrNameLst>
                                          <p:attrName>style.visibility</p:attrName>
                                        </p:attrNameLst>
                                      </p:cBhvr>
                                      <p:to>
                                        <p:strVal val="visible"/>
                                      </p:to>
                                    </p:set>
                                    <p:anim calcmode="lin" valueType="num">
                                      <p:cBhvr additive="base">
                                        <p:cTn id="7" dur="500" fill="hold"/>
                                        <p:tgtEl>
                                          <p:spTgt spid="481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129">
                                            <p:txEl>
                                              <p:pRg st="1" end="1"/>
                                            </p:txEl>
                                          </p:spTgt>
                                        </p:tgtEl>
                                        <p:attrNameLst>
                                          <p:attrName>style.visibility</p:attrName>
                                        </p:attrNameLst>
                                      </p:cBhvr>
                                      <p:to>
                                        <p:strVal val="visible"/>
                                      </p:to>
                                    </p:set>
                                    <p:anim calcmode="lin" valueType="num">
                                      <p:cBhvr additive="base">
                                        <p:cTn id="13" dur="500" fill="hold"/>
                                        <p:tgtEl>
                                          <p:spTgt spid="4812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8129">
                                            <p:txEl>
                                              <p:pRg st="2" end="2"/>
                                            </p:txEl>
                                          </p:spTgt>
                                        </p:tgtEl>
                                        <p:attrNameLst>
                                          <p:attrName>style.visibility</p:attrName>
                                        </p:attrNameLst>
                                      </p:cBhvr>
                                      <p:to>
                                        <p:strVal val="visible"/>
                                      </p:to>
                                    </p:set>
                                    <p:anim calcmode="lin" valueType="num">
                                      <p:cBhvr additive="base">
                                        <p:cTn id="19" dur="500" fill="hold"/>
                                        <p:tgtEl>
                                          <p:spTgt spid="4812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8129">
                                            <p:txEl>
                                              <p:pRg st="3" end="3"/>
                                            </p:txEl>
                                          </p:spTgt>
                                        </p:tgtEl>
                                        <p:attrNameLst>
                                          <p:attrName>style.visibility</p:attrName>
                                        </p:attrNameLst>
                                      </p:cBhvr>
                                      <p:to>
                                        <p:strVal val="visible"/>
                                      </p:to>
                                    </p:set>
                                    <p:anim calcmode="lin" valueType="num">
                                      <p:cBhvr additive="base">
                                        <p:cTn id="25" dur="500" fill="hold"/>
                                        <p:tgtEl>
                                          <p:spTgt spid="4812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812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8129">
                                            <p:txEl>
                                              <p:pRg st="4" end="4"/>
                                            </p:txEl>
                                          </p:spTgt>
                                        </p:tgtEl>
                                        <p:attrNameLst>
                                          <p:attrName>style.visibility</p:attrName>
                                        </p:attrNameLst>
                                      </p:cBhvr>
                                      <p:to>
                                        <p:strVal val="visible"/>
                                      </p:to>
                                    </p:set>
                                    <p:anim calcmode="lin" valueType="num">
                                      <p:cBhvr additive="base">
                                        <p:cTn id="31" dur="500" fill="hold"/>
                                        <p:tgtEl>
                                          <p:spTgt spid="4812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812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621665" y="1952625"/>
            <a:ext cx="3167380" cy="2091690"/>
          </a:xfrm>
          <a:prstGeom prst="rect">
            <a:avLst/>
          </a:prstGeom>
        </p:spPr>
        <p:txBody>
          <a:bodyPr wrap="square">
            <a:spAutoFit/>
          </a:bodyPr>
          <a:lstStyle/>
          <a:p>
            <a:pPr marL="342900" indent="-342900" defTabSz="913765">
              <a:lnSpc>
                <a:spcPct val="130000"/>
              </a:lnSpc>
              <a:buFont typeface="Arial" panose="020B0604020202020204" pitchFamily="34" charset="0"/>
              <a:buChar char="•"/>
              <a:defRPr/>
            </a:pPr>
            <a:r>
              <a:rPr lang="zh-CN" altLang="en-US" sz="2000" dirty="0">
                <a:latin typeface="+mn-ea"/>
                <a:sym typeface="+mn-ea"/>
              </a:rPr>
              <a:t>增量概念的引入，不需要提供完整的需求，只要有一个增量出现，开发就可以进行；</a:t>
            </a:r>
          </a:p>
          <a:p>
            <a:pPr marL="342900" indent="-342900" defTabSz="913765">
              <a:lnSpc>
                <a:spcPct val="130000"/>
              </a:lnSpc>
              <a:buFont typeface="Arial" panose="020B0604020202020204" pitchFamily="34" charset="0"/>
              <a:buChar char="•"/>
              <a:defRPr/>
            </a:pPr>
            <a:r>
              <a:rPr lang="zh-CN" altLang="en-US" sz="2000" dirty="0">
                <a:latin typeface="+mn-ea"/>
                <a:sym typeface="+mn-ea"/>
              </a:rPr>
              <a:t>软件能够更早投入市场；</a:t>
            </a:r>
            <a:endParaRPr lang="zh-CN" altLang="en-US" sz="2000" kern="0" dirty="0">
              <a:solidFill>
                <a:schemeClr val="bg1">
                  <a:lumMod val="50000"/>
                </a:schemeClr>
              </a:solidFill>
              <a:latin typeface="+mn-ea"/>
              <a:sym typeface="+mn-ea"/>
            </a:endParaRPr>
          </a:p>
        </p:txBody>
      </p:sp>
      <p:sp>
        <p:nvSpPr>
          <p:cNvPr id="36" name="矩形 35"/>
          <p:cNvSpPr/>
          <p:nvPr/>
        </p:nvSpPr>
        <p:spPr>
          <a:xfrm>
            <a:off x="7764145" y="3479800"/>
            <a:ext cx="3641090" cy="2091690"/>
          </a:xfrm>
          <a:prstGeom prst="rect">
            <a:avLst/>
          </a:prstGeom>
        </p:spPr>
        <p:txBody>
          <a:bodyPr wrap="square">
            <a:spAutoFit/>
          </a:bodyPr>
          <a:lstStyle/>
          <a:p>
            <a:pPr marL="342900" lvl="0" indent="-342900" algn="l" fontAlgn="base">
              <a:lnSpc>
                <a:spcPct val="130000"/>
              </a:lnSpc>
              <a:buClr>
                <a:srgbClr val="003399"/>
              </a:buClr>
              <a:buFont typeface="Arial" panose="020B0604020202020204" pitchFamily="34" charset="0"/>
              <a:buChar char="•"/>
            </a:pPr>
            <a:r>
              <a:rPr lang="zh-CN" altLang="en-US" sz="2000" dirty="0">
                <a:latin typeface="+mn-ea"/>
                <a:sym typeface="+mn-ea"/>
              </a:rPr>
              <a:t>产品逐步交付，软件开发能够较好地适应需求的变化；</a:t>
            </a:r>
            <a:endParaRPr lang="zh-CN" altLang="en-US" sz="2000" kern="0" dirty="0">
              <a:solidFill>
                <a:schemeClr val="bg1">
                  <a:lumMod val="50000"/>
                </a:schemeClr>
              </a:solidFill>
              <a:latin typeface="+mn-ea"/>
            </a:endParaRPr>
          </a:p>
          <a:p>
            <a:pPr marL="342900" lvl="0" indent="-342900" algn="l" fontAlgn="base">
              <a:lnSpc>
                <a:spcPct val="130000"/>
              </a:lnSpc>
              <a:buClr>
                <a:srgbClr val="003399"/>
              </a:buClr>
              <a:buFont typeface="Arial" panose="020B0604020202020204" pitchFamily="34" charset="0"/>
              <a:buChar char="•"/>
            </a:pPr>
            <a:r>
              <a:rPr lang="zh-CN" altLang="en-US" sz="2000" dirty="0">
                <a:latin typeface="+mn-ea"/>
                <a:sym typeface="+mn-ea"/>
              </a:rPr>
              <a:t>能够看到软件中间产品，提出改进意见，减少返工，降低开发风险；</a:t>
            </a:r>
            <a:endParaRPr lang="zh-CN" altLang="en-US" sz="2000" kern="0" dirty="0">
              <a:solidFill>
                <a:schemeClr val="bg1">
                  <a:lumMod val="50000"/>
                </a:schemeClr>
              </a:solidFill>
              <a:latin typeface="+mn-ea"/>
              <a:sym typeface="+mn-ea"/>
            </a:endParaRPr>
          </a:p>
        </p:txBody>
      </p:sp>
      <p:sp>
        <p:nvSpPr>
          <p:cNvPr id="39" name="矩形 38"/>
          <p:cNvSpPr/>
          <p:nvPr/>
        </p:nvSpPr>
        <p:spPr>
          <a:xfrm>
            <a:off x="6641465" y="1708150"/>
            <a:ext cx="3617595" cy="891540"/>
          </a:xfrm>
          <a:prstGeom prst="rect">
            <a:avLst/>
          </a:prstGeom>
        </p:spPr>
        <p:txBody>
          <a:bodyPr wrap="square">
            <a:spAutoFit/>
          </a:bodyPr>
          <a:lstStyle/>
          <a:p>
            <a:pPr marL="342900" indent="-342900" defTabSz="913765">
              <a:lnSpc>
                <a:spcPct val="130000"/>
              </a:lnSpc>
              <a:buFont typeface="Arial" panose="020B0604020202020204" pitchFamily="34" charset="0"/>
              <a:buChar char="•"/>
              <a:defRPr/>
            </a:pPr>
            <a:r>
              <a:rPr lang="zh-CN" altLang="en-US" sz="2000" dirty="0">
                <a:latin typeface="+mn-ea"/>
                <a:sym typeface="+mn-ea"/>
              </a:rPr>
              <a:t>在项目的初始阶段不需要投入太多的人力资源；</a:t>
            </a:r>
            <a:endParaRPr lang="zh-CN" altLang="en-US" sz="2000" kern="0" dirty="0">
              <a:solidFill>
                <a:schemeClr val="bg1">
                  <a:lumMod val="50000"/>
                </a:schemeClr>
              </a:solidFill>
              <a:latin typeface="+mn-ea"/>
            </a:endParaRPr>
          </a:p>
        </p:txBody>
      </p:sp>
      <p:sp>
        <p:nvSpPr>
          <p:cNvPr id="42" name="矩形 41"/>
          <p:cNvSpPr/>
          <p:nvPr/>
        </p:nvSpPr>
        <p:spPr>
          <a:xfrm>
            <a:off x="2662555" y="4679950"/>
            <a:ext cx="2239010" cy="891540"/>
          </a:xfrm>
          <a:prstGeom prst="rect">
            <a:avLst/>
          </a:prstGeom>
        </p:spPr>
        <p:txBody>
          <a:bodyPr wrap="square">
            <a:spAutoFit/>
          </a:bodyPr>
          <a:lstStyle/>
          <a:p>
            <a:pPr marL="342900" indent="-342900" defTabSz="913765">
              <a:lnSpc>
                <a:spcPct val="130000"/>
              </a:lnSpc>
              <a:buFont typeface="Arial" panose="020B0604020202020204" pitchFamily="34" charset="0"/>
              <a:buChar char="•"/>
              <a:defRPr/>
            </a:pPr>
            <a:r>
              <a:rPr lang="zh-CN" altLang="en-US" sz="2000" dirty="0">
                <a:latin typeface="+mn-ea"/>
                <a:sym typeface="+mn-ea"/>
              </a:rPr>
              <a:t>开放式体系结构，便于维护。</a:t>
            </a:r>
            <a:endParaRPr lang="zh-CN" altLang="en-US" sz="2000" kern="0" dirty="0">
              <a:solidFill>
                <a:schemeClr val="bg1">
                  <a:lumMod val="50000"/>
                </a:schemeClr>
              </a:solidFill>
              <a:latin typeface="+mn-ea"/>
              <a:sym typeface="+mn-ea"/>
            </a:endParaRPr>
          </a:p>
        </p:txBody>
      </p:sp>
      <p:grpSp>
        <p:nvGrpSpPr>
          <p:cNvPr id="6" name="组合 42"/>
          <p:cNvGrpSpPr/>
          <p:nvPr/>
        </p:nvGrpSpPr>
        <p:grpSpPr>
          <a:xfrm>
            <a:off x="3822140" y="2084265"/>
            <a:ext cx="2339213" cy="1441257"/>
            <a:chOff x="4233069" y="2496322"/>
            <a:chExt cx="2338909" cy="1441591"/>
          </a:xfrm>
        </p:grpSpPr>
        <p:sp>
          <p:nvSpPr>
            <p:cNvPr id="44" name="Freeform 6"/>
            <p:cNvSpPr/>
            <p:nvPr/>
          </p:nvSpPr>
          <p:spPr bwMode="auto">
            <a:xfrm>
              <a:off x="4233069" y="2496322"/>
              <a:ext cx="2338909" cy="1441591"/>
            </a:xfrm>
            <a:custGeom>
              <a:avLst/>
              <a:gdLst>
                <a:gd name="T0" fmla="*/ 328 w 591"/>
                <a:gd name="T1" fmla="*/ 111 h 364"/>
                <a:gd name="T2" fmla="*/ 277 w 591"/>
                <a:gd name="T3" fmla="*/ 187 h 364"/>
                <a:gd name="T4" fmla="*/ 423 w 591"/>
                <a:gd name="T5" fmla="*/ 295 h 364"/>
                <a:gd name="T6" fmla="*/ 591 w 591"/>
                <a:gd name="T7" fmla="*/ 351 h 364"/>
                <a:gd name="T8" fmla="*/ 589 w 591"/>
                <a:gd name="T9" fmla="*/ 364 h 364"/>
                <a:gd name="T10" fmla="*/ 381 w 591"/>
                <a:gd name="T11" fmla="*/ 325 h 364"/>
                <a:gd name="T12" fmla="*/ 69 w 591"/>
                <a:gd name="T13" fmla="*/ 131 h 364"/>
                <a:gd name="T14" fmla="*/ 0 w 591"/>
                <a:gd name="T15" fmla="*/ 96 h 364"/>
                <a:gd name="T16" fmla="*/ 140 w 591"/>
                <a:gd name="T17" fmla="*/ 5 h 364"/>
                <a:gd name="T18" fmla="*/ 177 w 591"/>
                <a:gd name="T19" fmla="*/ 9 h 364"/>
                <a:gd name="T20" fmla="*/ 328 w 591"/>
                <a:gd name="T21" fmla="*/ 111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364">
                  <a:moveTo>
                    <a:pt x="328" y="111"/>
                  </a:moveTo>
                  <a:cubicBezTo>
                    <a:pt x="259" y="119"/>
                    <a:pt x="242" y="150"/>
                    <a:pt x="277" y="187"/>
                  </a:cubicBezTo>
                  <a:cubicBezTo>
                    <a:pt x="319" y="230"/>
                    <a:pt x="370" y="267"/>
                    <a:pt x="423" y="295"/>
                  </a:cubicBezTo>
                  <a:cubicBezTo>
                    <a:pt x="475" y="322"/>
                    <a:pt x="535" y="333"/>
                    <a:pt x="591" y="351"/>
                  </a:cubicBezTo>
                  <a:cubicBezTo>
                    <a:pt x="591" y="355"/>
                    <a:pt x="590" y="360"/>
                    <a:pt x="589" y="364"/>
                  </a:cubicBezTo>
                  <a:cubicBezTo>
                    <a:pt x="520" y="351"/>
                    <a:pt x="449" y="345"/>
                    <a:pt x="381" y="325"/>
                  </a:cubicBezTo>
                  <a:cubicBezTo>
                    <a:pt x="260" y="291"/>
                    <a:pt x="149" y="236"/>
                    <a:pt x="69" y="131"/>
                  </a:cubicBezTo>
                  <a:cubicBezTo>
                    <a:pt x="56" y="115"/>
                    <a:pt x="28" y="110"/>
                    <a:pt x="0" y="96"/>
                  </a:cubicBezTo>
                  <a:cubicBezTo>
                    <a:pt x="47" y="65"/>
                    <a:pt x="93" y="33"/>
                    <a:pt x="140" y="5"/>
                  </a:cubicBezTo>
                  <a:cubicBezTo>
                    <a:pt x="149" y="0"/>
                    <a:pt x="168" y="3"/>
                    <a:pt x="177" y="9"/>
                  </a:cubicBezTo>
                  <a:cubicBezTo>
                    <a:pt x="224" y="39"/>
                    <a:pt x="270" y="71"/>
                    <a:pt x="328" y="1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45" name="文本框 28"/>
            <p:cNvSpPr txBox="1"/>
            <p:nvPr/>
          </p:nvSpPr>
          <p:spPr>
            <a:xfrm>
              <a:off x="4833923" y="2752547"/>
              <a:ext cx="56257" cy="160734"/>
            </a:xfrm>
            <a:custGeom>
              <a:avLst/>
              <a:gdLst/>
              <a:ahLst/>
              <a:cxnLst/>
              <a:rect l="l" t="t" r="r" b="b"/>
              <a:pathLst>
                <a:path w="56257" h="160734">
                  <a:moveTo>
                    <a:pt x="44649" y="0"/>
                  </a:moveTo>
                  <a:lnTo>
                    <a:pt x="56257" y="0"/>
                  </a:lnTo>
                  <a:lnTo>
                    <a:pt x="56257" y="160734"/>
                  </a:lnTo>
                  <a:lnTo>
                    <a:pt x="41077" y="160734"/>
                  </a:lnTo>
                  <a:lnTo>
                    <a:pt x="41077" y="41076"/>
                  </a:lnTo>
                  <a:lnTo>
                    <a:pt x="0" y="41076"/>
                  </a:lnTo>
                  <a:lnTo>
                    <a:pt x="0" y="31254"/>
                  </a:lnTo>
                  <a:cubicBezTo>
                    <a:pt x="26789" y="31849"/>
                    <a:pt x="41672" y="21431"/>
                    <a:pt x="44649"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grpSp>
        <p:nvGrpSpPr>
          <p:cNvPr id="7" name="组合 45"/>
          <p:cNvGrpSpPr/>
          <p:nvPr/>
        </p:nvGrpSpPr>
        <p:grpSpPr>
          <a:xfrm>
            <a:off x="5461481" y="2042246"/>
            <a:ext cx="1139131" cy="1012663"/>
            <a:chOff x="5872196" y="2454293"/>
            <a:chExt cx="1138983" cy="1012897"/>
          </a:xfrm>
        </p:grpSpPr>
        <p:sp>
          <p:nvSpPr>
            <p:cNvPr id="47" name="Freeform 8"/>
            <p:cNvSpPr/>
            <p:nvPr/>
          </p:nvSpPr>
          <p:spPr bwMode="auto">
            <a:xfrm>
              <a:off x="5872196" y="2454293"/>
              <a:ext cx="1138983" cy="1012897"/>
            </a:xfrm>
            <a:custGeom>
              <a:avLst/>
              <a:gdLst>
                <a:gd name="T0" fmla="*/ 288 w 288"/>
                <a:gd name="T1" fmla="*/ 122 h 256"/>
                <a:gd name="T2" fmla="*/ 179 w 288"/>
                <a:gd name="T3" fmla="*/ 120 h 256"/>
                <a:gd name="T4" fmla="*/ 84 w 288"/>
                <a:gd name="T5" fmla="*/ 100 h 256"/>
                <a:gd name="T6" fmla="*/ 33 w 288"/>
                <a:gd name="T7" fmla="*/ 177 h 256"/>
                <a:gd name="T8" fmla="*/ 22 w 288"/>
                <a:gd name="T9" fmla="*/ 256 h 256"/>
                <a:gd name="T10" fmla="*/ 1 w 288"/>
                <a:gd name="T11" fmla="*/ 117 h 256"/>
                <a:gd name="T12" fmla="*/ 146 w 288"/>
                <a:gd name="T13" fmla="*/ 31 h 256"/>
                <a:gd name="T14" fmla="*/ 288 w 288"/>
                <a:gd name="T15" fmla="*/ 122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56">
                  <a:moveTo>
                    <a:pt x="288" y="122"/>
                  </a:moveTo>
                  <a:cubicBezTo>
                    <a:pt x="241" y="135"/>
                    <a:pt x="215" y="160"/>
                    <a:pt x="179" y="120"/>
                  </a:cubicBezTo>
                  <a:cubicBezTo>
                    <a:pt x="160" y="99"/>
                    <a:pt x="111" y="91"/>
                    <a:pt x="84" y="100"/>
                  </a:cubicBezTo>
                  <a:cubicBezTo>
                    <a:pt x="61" y="108"/>
                    <a:pt x="44" y="148"/>
                    <a:pt x="33" y="177"/>
                  </a:cubicBezTo>
                  <a:cubicBezTo>
                    <a:pt x="25" y="200"/>
                    <a:pt x="32" y="228"/>
                    <a:pt x="22" y="256"/>
                  </a:cubicBezTo>
                  <a:cubicBezTo>
                    <a:pt x="14" y="209"/>
                    <a:pt x="0" y="163"/>
                    <a:pt x="1" y="117"/>
                  </a:cubicBezTo>
                  <a:cubicBezTo>
                    <a:pt x="3" y="42"/>
                    <a:pt x="73" y="0"/>
                    <a:pt x="146" y="31"/>
                  </a:cubicBezTo>
                  <a:cubicBezTo>
                    <a:pt x="193" y="50"/>
                    <a:pt x="234" y="86"/>
                    <a:pt x="288" y="122"/>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48" name="文本框 29"/>
            <p:cNvSpPr txBox="1"/>
            <p:nvPr/>
          </p:nvSpPr>
          <p:spPr>
            <a:xfrm>
              <a:off x="6703472" y="2832789"/>
              <a:ext cx="78328" cy="117492"/>
            </a:xfrm>
            <a:custGeom>
              <a:avLst/>
              <a:gdLst/>
              <a:ahLst/>
              <a:cxnLst/>
              <a:rect l="l" t="t" r="r" b="b"/>
              <a:pathLst>
                <a:path w="107156" h="160734">
                  <a:moveTo>
                    <a:pt x="57150" y="0"/>
                  </a:moveTo>
                  <a:cubicBezTo>
                    <a:pt x="88701" y="1190"/>
                    <a:pt x="105370" y="15775"/>
                    <a:pt x="107156" y="43755"/>
                  </a:cubicBezTo>
                  <a:cubicBezTo>
                    <a:pt x="107156" y="65186"/>
                    <a:pt x="90785" y="84832"/>
                    <a:pt x="58043" y="102691"/>
                  </a:cubicBezTo>
                  <a:cubicBezTo>
                    <a:pt x="47923" y="108644"/>
                    <a:pt x="40779" y="113109"/>
                    <a:pt x="36612" y="116086"/>
                  </a:cubicBezTo>
                  <a:cubicBezTo>
                    <a:pt x="22324" y="126206"/>
                    <a:pt x="15478" y="136922"/>
                    <a:pt x="16073" y="148233"/>
                  </a:cubicBezTo>
                  <a:lnTo>
                    <a:pt x="105370" y="148233"/>
                  </a:lnTo>
                  <a:lnTo>
                    <a:pt x="105370" y="160734"/>
                  </a:lnTo>
                  <a:lnTo>
                    <a:pt x="0" y="160734"/>
                  </a:lnTo>
                  <a:cubicBezTo>
                    <a:pt x="0" y="143470"/>
                    <a:pt x="4167" y="130373"/>
                    <a:pt x="12501" y="121443"/>
                  </a:cubicBezTo>
                  <a:cubicBezTo>
                    <a:pt x="21431" y="110728"/>
                    <a:pt x="36016" y="99715"/>
                    <a:pt x="56257" y="88404"/>
                  </a:cubicBezTo>
                  <a:cubicBezTo>
                    <a:pt x="80665" y="75902"/>
                    <a:pt x="92273" y="61317"/>
                    <a:pt x="91083" y="44648"/>
                  </a:cubicBezTo>
                  <a:cubicBezTo>
                    <a:pt x="89892" y="24408"/>
                    <a:pt x="77986" y="13394"/>
                    <a:pt x="55364" y="11608"/>
                  </a:cubicBezTo>
                  <a:cubicBezTo>
                    <a:pt x="32742" y="13990"/>
                    <a:pt x="21133" y="27682"/>
                    <a:pt x="20538" y="52685"/>
                  </a:cubicBezTo>
                  <a:lnTo>
                    <a:pt x="5358" y="52685"/>
                  </a:lnTo>
                  <a:cubicBezTo>
                    <a:pt x="6548" y="19347"/>
                    <a:pt x="23812" y="1786"/>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grpSp>
        <p:nvGrpSpPr>
          <p:cNvPr id="8" name="组合 48"/>
          <p:cNvGrpSpPr/>
          <p:nvPr/>
        </p:nvGrpSpPr>
        <p:grpSpPr>
          <a:xfrm>
            <a:off x="5919655" y="2733462"/>
            <a:ext cx="1628832" cy="1775311"/>
            <a:chOff x="6330311" y="3145669"/>
            <a:chExt cx="1628620" cy="1775722"/>
          </a:xfrm>
        </p:grpSpPr>
        <p:sp>
          <p:nvSpPr>
            <p:cNvPr id="50" name="Freeform 7"/>
            <p:cNvSpPr/>
            <p:nvPr/>
          </p:nvSpPr>
          <p:spPr bwMode="auto">
            <a:xfrm>
              <a:off x="6330311" y="3145669"/>
              <a:ext cx="1628620" cy="1775722"/>
            </a:xfrm>
            <a:custGeom>
              <a:avLst/>
              <a:gdLst>
                <a:gd name="T0" fmla="*/ 358 w 411"/>
                <a:gd name="T1" fmla="*/ 449 h 449"/>
                <a:gd name="T2" fmla="*/ 229 w 411"/>
                <a:gd name="T3" fmla="*/ 251 h 449"/>
                <a:gd name="T4" fmla="*/ 250 w 411"/>
                <a:gd name="T5" fmla="*/ 191 h 449"/>
                <a:gd name="T6" fmla="*/ 63 w 411"/>
                <a:gd name="T7" fmla="*/ 28 h 449"/>
                <a:gd name="T8" fmla="*/ 0 w 411"/>
                <a:gd name="T9" fmla="*/ 0 h 449"/>
                <a:gd name="T10" fmla="*/ 274 w 411"/>
                <a:gd name="T11" fmla="*/ 139 h 449"/>
                <a:gd name="T12" fmla="*/ 396 w 411"/>
                <a:gd name="T13" fmla="*/ 312 h 449"/>
                <a:gd name="T14" fmla="*/ 376 w 411"/>
                <a:gd name="T15" fmla="*/ 449 h 449"/>
                <a:gd name="T16" fmla="*/ 358 w 411"/>
                <a:gd name="T17"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449">
                  <a:moveTo>
                    <a:pt x="358" y="449"/>
                  </a:moveTo>
                  <a:cubicBezTo>
                    <a:pt x="316" y="385"/>
                    <a:pt x="274" y="320"/>
                    <a:pt x="229" y="251"/>
                  </a:cubicBezTo>
                  <a:cubicBezTo>
                    <a:pt x="272" y="244"/>
                    <a:pt x="262" y="217"/>
                    <a:pt x="250" y="191"/>
                  </a:cubicBezTo>
                  <a:cubicBezTo>
                    <a:pt x="212" y="109"/>
                    <a:pt x="142" y="63"/>
                    <a:pt x="63" y="28"/>
                  </a:cubicBezTo>
                  <a:cubicBezTo>
                    <a:pt x="42" y="19"/>
                    <a:pt x="20" y="12"/>
                    <a:pt x="0" y="0"/>
                  </a:cubicBezTo>
                  <a:cubicBezTo>
                    <a:pt x="108" y="12"/>
                    <a:pt x="201" y="60"/>
                    <a:pt x="274" y="139"/>
                  </a:cubicBezTo>
                  <a:cubicBezTo>
                    <a:pt x="321" y="191"/>
                    <a:pt x="369" y="248"/>
                    <a:pt x="396" y="312"/>
                  </a:cubicBezTo>
                  <a:cubicBezTo>
                    <a:pt x="411" y="348"/>
                    <a:pt x="384" y="403"/>
                    <a:pt x="376" y="449"/>
                  </a:cubicBezTo>
                  <a:cubicBezTo>
                    <a:pt x="370" y="449"/>
                    <a:pt x="364" y="449"/>
                    <a:pt x="358" y="4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51" name="文本框 30"/>
            <p:cNvSpPr txBox="1"/>
            <p:nvPr/>
          </p:nvSpPr>
          <p:spPr>
            <a:xfrm>
              <a:off x="7588027" y="4245976"/>
              <a:ext cx="108942" cy="162653"/>
            </a:xfrm>
            <a:custGeom>
              <a:avLst/>
              <a:gdLst/>
              <a:ahLst/>
              <a:cxnLst/>
              <a:rect l="l" t="t" r="r" b="b"/>
              <a:pathLst>
                <a:path w="108942" h="162653">
                  <a:moveTo>
                    <a:pt x="57150" y="0"/>
                  </a:moveTo>
                  <a:cubicBezTo>
                    <a:pt x="86916" y="1190"/>
                    <a:pt x="102394" y="14287"/>
                    <a:pt x="103584" y="39290"/>
                  </a:cubicBezTo>
                  <a:cubicBezTo>
                    <a:pt x="102989" y="56554"/>
                    <a:pt x="95250" y="68461"/>
                    <a:pt x="80367" y="75009"/>
                  </a:cubicBezTo>
                  <a:cubicBezTo>
                    <a:pt x="98822" y="80962"/>
                    <a:pt x="108347" y="94357"/>
                    <a:pt x="108942" y="115193"/>
                  </a:cubicBezTo>
                  <a:cubicBezTo>
                    <a:pt x="106561" y="145554"/>
                    <a:pt x="89297" y="161329"/>
                    <a:pt x="57150" y="162520"/>
                  </a:cubicBezTo>
                  <a:cubicBezTo>
                    <a:pt x="20241" y="164306"/>
                    <a:pt x="1191" y="148233"/>
                    <a:pt x="0" y="114300"/>
                  </a:cubicBezTo>
                  <a:lnTo>
                    <a:pt x="14287" y="114300"/>
                  </a:lnTo>
                  <a:cubicBezTo>
                    <a:pt x="14883" y="138708"/>
                    <a:pt x="28277" y="151209"/>
                    <a:pt x="54471" y="151804"/>
                  </a:cubicBezTo>
                  <a:cubicBezTo>
                    <a:pt x="78879" y="150018"/>
                    <a:pt x="92273" y="137815"/>
                    <a:pt x="94655" y="115193"/>
                  </a:cubicBezTo>
                  <a:cubicBezTo>
                    <a:pt x="92869" y="92571"/>
                    <a:pt x="75605" y="81855"/>
                    <a:pt x="42862" y="83046"/>
                  </a:cubicBezTo>
                  <a:lnTo>
                    <a:pt x="42862" y="71437"/>
                  </a:lnTo>
                  <a:cubicBezTo>
                    <a:pt x="73223" y="72628"/>
                    <a:pt x="88404" y="62210"/>
                    <a:pt x="88404" y="40183"/>
                  </a:cubicBezTo>
                  <a:cubicBezTo>
                    <a:pt x="87213" y="22324"/>
                    <a:pt x="75902" y="12799"/>
                    <a:pt x="54471" y="11608"/>
                  </a:cubicBezTo>
                  <a:cubicBezTo>
                    <a:pt x="32445" y="13394"/>
                    <a:pt x="20836" y="25003"/>
                    <a:pt x="19645" y="46434"/>
                  </a:cubicBezTo>
                  <a:lnTo>
                    <a:pt x="5358" y="46434"/>
                  </a:lnTo>
                  <a:cubicBezTo>
                    <a:pt x="4762" y="32742"/>
                    <a:pt x="9823" y="20836"/>
                    <a:pt x="20538" y="10715"/>
                  </a:cubicBezTo>
                  <a:cubicBezTo>
                    <a:pt x="28277" y="3572"/>
                    <a:pt x="40481" y="0"/>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grpSp>
        <p:nvGrpSpPr>
          <p:cNvPr id="9" name="组合 51"/>
          <p:cNvGrpSpPr/>
          <p:nvPr/>
        </p:nvGrpSpPr>
        <p:grpSpPr>
          <a:xfrm>
            <a:off x="4673338" y="3256599"/>
            <a:ext cx="1952497" cy="2004315"/>
            <a:chOff x="5084155" y="3668928"/>
            <a:chExt cx="1952243" cy="2004779"/>
          </a:xfrm>
        </p:grpSpPr>
        <p:sp>
          <p:nvSpPr>
            <p:cNvPr id="53" name="Freeform 5"/>
            <p:cNvSpPr/>
            <p:nvPr/>
          </p:nvSpPr>
          <p:spPr bwMode="auto">
            <a:xfrm>
              <a:off x="5084155" y="3668928"/>
              <a:ext cx="1952243" cy="2004779"/>
            </a:xfrm>
            <a:custGeom>
              <a:avLst/>
              <a:gdLst>
                <a:gd name="T0" fmla="*/ 242 w 493"/>
                <a:gd name="T1" fmla="*/ 505 h 507"/>
                <a:gd name="T2" fmla="*/ 0 w 493"/>
                <a:gd name="T3" fmla="*/ 303 h 507"/>
                <a:gd name="T4" fmla="*/ 230 w 493"/>
                <a:gd name="T5" fmla="*/ 129 h 507"/>
                <a:gd name="T6" fmla="*/ 314 w 493"/>
                <a:gd name="T7" fmla="*/ 211 h 507"/>
                <a:gd name="T8" fmla="*/ 421 w 493"/>
                <a:gd name="T9" fmla="*/ 129 h 507"/>
                <a:gd name="T10" fmla="*/ 443 w 493"/>
                <a:gd name="T11" fmla="*/ 0 h 507"/>
                <a:gd name="T12" fmla="*/ 418 w 493"/>
                <a:gd name="T13" fmla="*/ 311 h 507"/>
                <a:gd name="T14" fmla="*/ 329 w 493"/>
                <a:gd name="T15" fmla="*/ 397 h 507"/>
                <a:gd name="T16" fmla="*/ 258 w 493"/>
                <a:gd name="T17" fmla="*/ 507 h 507"/>
                <a:gd name="T18" fmla="*/ 242 w 493"/>
                <a:gd name="T19" fmla="*/ 50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507">
                  <a:moveTo>
                    <a:pt x="242" y="505"/>
                  </a:moveTo>
                  <a:cubicBezTo>
                    <a:pt x="164" y="440"/>
                    <a:pt x="85" y="375"/>
                    <a:pt x="0" y="303"/>
                  </a:cubicBezTo>
                  <a:cubicBezTo>
                    <a:pt x="79" y="244"/>
                    <a:pt x="150" y="189"/>
                    <a:pt x="230" y="129"/>
                  </a:cubicBezTo>
                  <a:cubicBezTo>
                    <a:pt x="234" y="190"/>
                    <a:pt x="263" y="214"/>
                    <a:pt x="314" y="211"/>
                  </a:cubicBezTo>
                  <a:cubicBezTo>
                    <a:pt x="369" y="209"/>
                    <a:pt x="405" y="177"/>
                    <a:pt x="421" y="129"/>
                  </a:cubicBezTo>
                  <a:cubicBezTo>
                    <a:pt x="434" y="87"/>
                    <a:pt x="436" y="42"/>
                    <a:pt x="443" y="0"/>
                  </a:cubicBezTo>
                  <a:cubicBezTo>
                    <a:pt x="493" y="74"/>
                    <a:pt x="484" y="220"/>
                    <a:pt x="418" y="311"/>
                  </a:cubicBezTo>
                  <a:cubicBezTo>
                    <a:pt x="394" y="344"/>
                    <a:pt x="363" y="374"/>
                    <a:pt x="329" y="397"/>
                  </a:cubicBezTo>
                  <a:cubicBezTo>
                    <a:pt x="289" y="423"/>
                    <a:pt x="241" y="438"/>
                    <a:pt x="258" y="507"/>
                  </a:cubicBezTo>
                  <a:cubicBezTo>
                    <a:pt x="252" y="506"/>
                    <a:pt x="247" y="506"/>
                    <a:pt x="242" y="505"/>
                  </a:cubicBezTo>
                  <a:close/>
                </a:path>
              </a:pathLst>
            </a:cu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54" name="文本框 31"/>
            <p:cNvSpPr txBox="1"/>
            <p:nvPr/>
          </p:nvSpPr>
          <p:spPr>
            <a:xfrm>
              <a:off x="5813090" y="4818079"/>
              <a:ext cx="110728" cy="159841"/>
            </a:xfrm>
            <a:custGeom>
              <a:avLst/>
              <a:gdLst/>
              <a:ahLst/>
              <a:cxnLst/>
              <a:rect l="l" t="t" r="r" b="b"/>
              <a:pathLst>
                <a:path w="110728" h="159841">
                  <a:moveTo>
                    <a:pt x="75009" y="0"/>
                  </a:moveTo>
                  <a:lnTo>
                    <a:pt x="88404" y="0"/>
                  </a:lnTo>
                  <a:lnTo>
                    <a:pt x="88404" y="108049"/>
                  </a:lnTo>
                  <a:lnTo>
                    <a:pt x="110728" y="108049"/>
                  </a:lnTo>
                  <a:lnTo>
                    <a:pt x="110728" y="119657"/>
                  </a:lnTo>
                  <a:lnTo>
                    <a:pt x="88404" y="119657"/>
                  </a:lnTo>
                  <a:lnTo>
                    <a:pt x="88404" y="159841"/>
                  </a:lnTo>
                  <a:lnTo>
                    <a:pt x="74116" y="159841"/>
                  </a:lnTo>
                  <a:lnTo>
                    <a:pt x="74116" y="119657"/>
                  </a:lnTo>
                  <a:lnTo>
                    <a:pt x="0" y="119657"/>
                  </a:lnTo>
                  <a:lnTo>
                    <a:pt x="0" y="107156"/>
                  </a:lnTo>
                  <a:lnTo>
                    <a:pt x="75009" y="0"/>
                  </a:lnTo>
                  <a:close/>
                  <a:moveTo>
                    <a:pt x="74116" y="22324"/>
                  </a:moveTo>
                  <a:lnTo>
                    <a:pt x="14287" y="108049"/>
                  </a:lnTo>
                  <a:lnTo>
                    <a:pt x="74116" y="108049"/>
                  </a:lnTo>
                  <a:lnTo>
                    <a:pt x="74116" y="22324"/>
                  </a:ln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sp>
        <p:nvSpPr>
          <p:cNvPr id="10" name="标题 9"/>
          <p:cNvSpPr>
            <a:spLocks noGrp="1"/>
          </p:cNvSpPr>
          <p:nvPr>
            <p:ph type="title"/>
          </p:nvPr>
        </p:nvSpPr>
        <p:spPr/>
        <p:txBody>
          <a:bodyPr/>
          <a:lstStyle/>
          <a:p>
            <a:r>
              <a:rPr lang="zh-CN" altLang="en-US"/>
              <a:t>增量模型的优点</a:t>
            </a:r>
          </a:p>
        </p:txBody>
      </p:sp>
    </p:spTree>
    <p:extLst>
      <p:ext uri="{BB962C8B-B14F-4D97-AF65-F5344CB8AC3E}">
        <p14:creationId xmlns:p14="http://schemas.microsoft.com/office/powerpoint/2010/main" val="205287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9" grpId="0"/>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软件生命周期</a:t>
            </a:r>
          </a:p>
        </p:txBody>
      </p:sp>
      <p:sp>
        <p:nvSpPr>
          <p:cNvPr id="6" name="Freeform: Shape 7"/>
          <p:cNvSpPr/>
          <p:nvPr/>
        </p:nvSpPr>
        <p:spPr>
          <a:xfrm>
            <a:off x="5845175" y="1417955"/>
            <a:ext cx="3663950" cy="3916045"/>
          </a:xfrm>
          <a:custGeom>
            <a:avLst/>
            <a:gdLst>
              <a:gd name="connsiteX0" fmla="*/ 1430422 w 3119522"/>
              <a:gd name="connsiteY0" fmla="*/ 0 h 3378200"/>
              <a:gd name="connsiteX1" fmla="*/ 3119522 w 3119522"/>
              <a:gd name="connsiteY1" fmla="*/ 1689100 h 3378200"/>
              <a:gd name="connsiteX2" fmla="*/ 1430422 w 3119522"/>
              <a:gd name="connsiteY2" fmla="*/ 3378200 h 3378200"/>
              <a:gd name="connsiteX3" fmla="*/ 29794 w 3119522"/>
              <a:gd name="connsiteY3" fmla="*/ 2633492 h 3378200"/>
              <a:gd name="connsiteX4" fmla="*/ 0 w 3119522"/>
              <a:gd name="connsiteY4" fmla="*/ 2584450 h 3378200"/>
              <a:gd name="connsiteX5" fmla="*/ 816434 w 3119522"/>
              <a:gd name="connsiteY5" fmla="*/ 2584450 h 3378200"/>
              <a:gd name="connsiteX6" fmla="*/ 823273 w 3119522"/>
              <a:gd name="connsiteY6" fmla="*/ 2589564 h 3378200"/>
              <a:gd name="connsiteX7" fmla="*/ 1430422 w 3119522"/>
              <a:gd name="connsiteY7" fmla="*/ 2775022 h 3378200"/>
              <a:gd name="connsiteX8" fmla="*/ 2516344 w 3119522"/>
              <a:gd name="connsiteY8" fmla="*/ 1689100 h 3378200"/>
              <a:gd name="connsiteX9" fmla="*/ 1430422 w 3119522"/>
              <a:gd name="connsiteY9" fmla="*/ 603178 h 3378200"/>
              <a:gd name="connsiteX10" fmla="*/ 823273 w 3119522"/>
              <a:gd name="connsiteY10" fmla="*/ 788636 h 3378200"/>
              <a:gd name="connsiteX11" fmla="*/ 816434 w 3119522"/>
              <a:gd name="connsiteY11" fmla="*/ 793750 h 3378200"/>
              <a:gd name="connsiteX12" fmla="*/ 0 w 3119522"/>
              <a:gd name="connsiteY12" fmla="*/ 793750 h 3378200"/>
              <a:gd name="connsiteX13" fmla="*/ 29794 w 3119522"/>
              <a:gd name="connsiteY13" fmla="*/ 744708 h 3378200"/>
              <a:gd name="connsiteX14" fmla="*/ 1430422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430422" y="0"/>
                </a:moveTo>
                <a:cubicBezTo>
                  <a:pt x="2363286" y="0"/>
                  <a:pt x="3119522" y="756236"/>
                  <a:pt x="3119522" y="1689100"/>
                </a:cubicBezTo>
                <a:cubicBezTo>
                  <a:pt x="3119522" y="2621964"/>
                  <a:pt x="2363286" y="3378200"/>
                  <a:pt x="1430422" y="3378200"/>
                </a:cubicBezTo>
                <a:cubicBezTo>
                  <a:pt x="847382" y="3378200"/>
                  <a:pt x="333337" y="3082796"/>
                  <a:pt x="29794" y="2633492"/>
                </a:cubicBezTo>
                <a:lnTo>
                  <a:pt x="0" y="2584450"/>
                </a:lnTo>
                <a:lnTo>
                  <a:pt x="816434" y="2584450"/>
                </a:lnTo>
                <a:lnTo>
                  <a:pt x="823273" y="2589564"/>
                </a:lnTo>
                <a:cubicBezTo>
                  <a:pt x="996587" y="2706653"/>
                  <a:pt x="1205520" y="2775022"/>
                  <a:pt x="1430422" y="2775022"/>
                </a:cubicBezTo>
                <a:cubicBezTo>
                  <a:pt x="2030160" y="2775022"/>
                  <a:pt x="2516344" y="2288838"/>
                  <a:pt x="2516344" y="1689100"/>
                </a:cubicBezTo>
                <a:cubicBezTo>
                  <a:pt x="2516344" y="1089362"/>
                  <a:pt x="2030160" y="603178"/>
                  <a:pt x="1430422" y="603178"/>
                </a:cubicBezTo>
                <a:cubicBezTo>
                  <a:pt x="1205520" y="603178"/>
                  <a:pt x="996587" y="671547"/>
                  <a:pt x="823273" y="788636"/>
                </a:cubicBezTo>
                <a:lnTo>
                  <a:pt x="816434" y="793750"/>
                </a:lnTo>
                <a:lnTo>
                  <a:pt x="0" y="793750"/>
                </a:lnTo>
                <a:lnTo>
                  <a:pt x="29794" y="744708"/>
                </a:lnTo>
                <a:cubicBezTo>
                  <a:pt x="333337" y="295405"/>
                  <a:pt x="847382" y="0"/>
                  <a:pt x="143042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2" name="Freeform: Shape 9"/>
          <p:cNvSpPr/>
          <p:nvPr/>
        </p:nvSpPr>
        <p:spPr bwMode="auto">
          <a:xfrm>
            <a:off x="6897370" y="2712085"/>
            <a:ext cx="1259840" cy="1219835"/>
          </a:xfrm>
          <a:custGeom>
            <a:avLst/>
            <a:gdLst>
              <a:gd name="connsiteX0" fmla="*/ 44450 w 338138"/>
              <a:gd name="connsiteY0" fmla="*/ 285750 h 331788"/>
              <a:gd name="connsiteX1" fmla="*/ 293688 w 338138"/>
              <a:gd name="connsiteY1" fmla="*/ 285750 h 331788"/>
              <a:gd name="connsiteX2" fmla="*/ 246464 w 338138"/>
              <a:gd name="connsiteY2" fmla="*/ 331788 h 331788"/>
              <a:gd name="connsiteX3" fmla="*/ 91674 w 338138"/>
              <a:gd name="connsiteY3" fmla="*/ 331788 h 331788"/>
              <a:gd name="connsiteX4" fmla="*/ 44450 w 338138"/>
              <a:gd name="connsiteY4" fmla="*/ 285750 h 331788"/>
              <a:gd name="connsiteX5" fmla="*/ 27738 w 338138"/>
              <a:gd name="connsiteY5" fmla="*/ 139700 h 331788"/>
              <a:gd name="connsiteX6" fmla="*/ 79251 w 338138"/>
              <a:gd name="connsiteY6" fmla="*/ 169963 h 331788"/>
              <a:gd name="connsiteX7" fmla="*/ 87176 w 338138"/>
              <a:gd name="connsiteY7" fmla="*/ 169963 h 331788"/>
              <a:gd name="connsiteX8" fmla="*/ 87176 w 338138"/>
              <a:gd name="connsiteY8" fmla="*/ 204173 h 331788"/>
              <a:gd name="connsiteX9" fmla="*/ 99064 w 338138"/>
              <a:gd name="connsiteY9" fmla="*/ 216014 h 331788"/>
              <a:gd name="connsiteX10" fmla="*/ 110951 w 338138"/>
              <a:gd name="connsiteY10" fmla="*/ 204173 h 331788"/>
              <a:gd name="connsiteX11" fmla="*/ 110951 w 338138"/>
              <a:gd name="connsiteY11" fmla="*/ 169963 h 331788"/>
              <a:gd name="connsiteX12" fmla="*/ 227187 w 338138"/>
              <a:gd name="connsiteY12" fmla="*/ 169963 h 331788"/>
              <a:gd name="connsiteX13" fmla="*/ 227187 w 338138"/>
              <a:gd name="connsiteY13" fmla="*/ 204173 h 331788"/>
              <a:gd name="connsiteX14" fmla="*/ 239074 w 338138"/>
              <a:gd name="connsiteY14" fmla="*/ 216014 h 331788"/>
              <a:gd name="connsiteX15" fmla="*/ 250962 w 338138"/>
              <a:gd name="connsiteY15" fmla="*/ 204173 h 331788"/>
              <a:gd name="connsiteX16" fmla="*/ 250962 w 338138"/>
              <a:gd name="connsiteY16" fmla="*/ 169963 h 331788"/>
              <a:gd name="connsiteX17" fmla="*/ 258887 w 338138"/>
              <a:gd name="connsiteY17" fmla="*/ 169963 h 331788"/>
              <a:gd name="connsiteX18" fmla="*/ 310400 w 338138"/>
              <a:gd name="connsiteY18" fmla="*/ 139700 h 331788"/>
              <a:gd name="connsiteX19" fmla="*/ 338138 w 338138"/>
              <a:gd name="connsiteY19" fmla="*/ 183120 h 331788"/>
              <a:gd name="connsiteX20" fmla="*/ 338138 w 338138"/>
              <a:gd name="connsiteY20" fmla="*/ 239698 h 331788"/>
              <a:gd name="connsiteX21" fmla="*/ 294550 w 338138"/>
              <a:gd name="connsiteY21" fmla="*/ 285750 h 331788"/>
              <a:gd name="connsiteX22" fmla="*/ 294550 w 338138"/>
              <a:gd name="connsiteY22" fmla="*/ 263382 h 331788"/>
              <a:gd name="connsiteX23" fmla="*/ 43588 w 338138"/>
              <a:gd name="connsiteY23" fmla="*/ 263382 h 331788"/>
              <a:gd name="connsiteX24" fmla="*/ 43588 w 338138"/>
              <a:gd name="connsiteY24" fmla="*/ 285750 h 331788"/>
              <a:gd name="connsiteX25" fmla="*/ 0 w 338138"/>
              <a:gd name="connsiteY25" fmla="*/ 239698 h 331788"/>
              <a:gd name="connsiteX26" fmla="*/ 0 w 338138"/>
              <a:gd name="connsiteY26" fmla="*/ 183120 h 331788"/>
              <a:gd name="connsiteX27" fmla="*/ 27738 w 338138"/>
              <a:gd name="connsiteY27" fmla="*/ 139700 h 331788"/>
              <a:gd name="connsiteX28" fmla="*/ 169070 w 338138"/>
              <a:gd name="connsiteY28" fmla="*/ 22225 h 331788"/>
              <a:gd name="connsiteX29" fmla="*/ 153988 w 338138"/>
              <a:gd name="connsiteY29" fmla="*/ 38100 h 331788"/>
              <a:gd name="connsiteX30" fmla="*/ 184151 w 338138"/>
              <a:gd name="connsiteY30" fmla="*/ 38100 h 331788"/>
              <a:gd name="connsiteX31" fmla="*/ 169070 w 338138"/>
              <a:gd name="connsiteY31" fmla="*/ 22225 h 331788"/>
              <a:gd name="connsiteX32" fmla="*/ 169069 w 338138"/>
              <a:gd name="connsiteY32" fmla="*/ 0 h 331788"/>
              <a:gd name="connsiteX33" fmla="*/ 200552 w 338138"/>
              <a:gd name="connsiteY33" fmla="*/ 15818 h 331788"/>
              <a:gd name="connsiteX34" fmla="*/ 208422 w 338138"/>
              <a:gd name="connsiteY34" fmla="*/ 38228 h 331788"/>
              <a:gd name="connsiteX35" fmla="*/ 258270 w 338138"/>
              <a:gd name="connsiteY35" fmla="*/ 38228 h 331788"/>
              <a:gd name="connsiteX36" fmla="*/ 293688 w 338138"/>
              <a:gd name="connsiteY36" fmla="*/ 73819 h 331788"/>
              <a:gd name="connsiteX37" fmla="*/ 293688 w 338138"/>
              <a:gd name="connsiteY37" fmla="*/ 112047 h 331788"/>
              <a:gd name="connsiteX38" fmla="*/ 258270 w 338138"/>
              <a:gd name="connsiteY38" fmla="*/ 147638 h 331788"/>
              <a:gd name="connsiteX39" fmla="*/ 250399 w 338138"/>
              <a:gd name="connsiteY39" fmla="*/ 147638 h 331788"/>
              <a:gd name="connsiteX40" fmla="*/ 250399 w 338138"/>
              <a:gd name="connsiteY40" fmla="*/ 102819 h 331788"/>
              <a:gd name="connsiteX41" fmla="*/ 238593 w 338138"/>
              <a:gd name="connsiteY41" fmla="*/ 90956 h 331788"/>
              <a:gd name="connsiteX42" fmla="*/ 226787 w 338138"/>
              <a:gd name="connsiteY42" fmla="*/ 102819 h 331788"/>
              <a:gd name="connsiteX43" fmla="*/ 226787 w 338138"/>
              <a:gd name="connsiteY43" fmla="*/ 147638 h 331788"/>
              <a:gd name="connsiteX44" fmla="*/ 111351 w 338138"/>
              <a:gd name="connsiteY44" fmla="*/ 147638 h 331788"/>
              <a:gd name="connsiteX45" fmla="*/ 111351 w 338138"/>
              <a:gd name="connsiteY45" fmla="*/ 102819 h 331788"/>
              <a:gd name="connsiteX46" fmla="*/ 99545 w 338138"/>
              <a:gd name="connsiteY46" fmla="*/ 90956 h 331788"/>
              <a:gd name="connsiteX47" fmla="*/ 87739 w 338138"/>
              <a:gd name="connsiteY47" fmla="*/ 102819 h 331788"/>
              <a:gd name="connsiteX48" fmla="*/ 87739 w 338138"/>
              <a:gd name="connsiteY48" fmla="*/ 147638 h 331788"/>
              <a:gd name="connsiteX49" fmla="*/ 79868 w 338138"/>
              <a:gd name="connsiteY49" fmla="*/ 147638 h 331788"/>
              <a:gd name="connsiteX50" fmla="*/ 44450 w 338138"/>
              <a:gd name="connsiteY50" fmla="*/ 112047 h 331788"/>
              <a:gd name="connsiteX51" fmla="*/ 44450 w 338138"/>
              <a:gd name="connsiteY51" fmla="*/ 73819 h 331788"/>
              <a:gd name="connsiteX52" fmla="*/ 79868 w 338138"/>
              <a:gd name="connsiteY52" fmla="*/ 38228 h 331788"/>
              <a:gd name="connsiteX53" fmla="*/ 131027 w 338138"/>
              <a:gd name="connsiteY53" fmla="*/ 38228 h 331788"/>
              <a:gd name="connsiteX54" fmla="*/ 138898 w 338138"/>
              <a:gd name="connsiteY54" fmla="*/ 15818 h 331788"/>
              <a:gd name="connsiteX55" fmla="*/ 169069 w 338138"/>
              <a:gd name="connsiteY5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331788">
                <a:moveTo>
                  <a:pt x="44450" y="285750"/>
                </a:moveTo>
                <a:cubicBezTo>
                  <a:pt x="44450" y="285750"/>
                  <a:pt x="44450" y="285750"/>
                  <a:pt x="293688" y="285750"/>
                </a:cubicBezTo>
                <a:cubicBezTo>
                  <a:pt x="292376" y="312057"/>
                  <a:pt x="272700" y="331788"/>
                  <a:pt x="246464" y="331788"/>
                </a:cubicBezTo>
                <a:cubicBezTo>
                  <a:pt x="246464" y="331788"/>
                  <a:pt x="246464" y="331788"/>
                  <a:pt x="91674" y="331788"/>
                </a:cubicBezTo>
                <a:cubicBezTo>
                  <a:pt x="66750" y="331788"/>
                  <a:pt x="45762" y="312057"/>
                  <a:pt x="44450" y="285750"/>
                </a:cubicBezTo>
                <a:close/>
                <a:moveTo>
                  <a:pt x="27738" y="139700"/>
                </a:moveTo>
                <a:cubicBezTo>
                  <a:pt x="38305" y="158121"/>
                  <a:pt x="58117" y="169963"/>
                  <a:pt x="79251" y="169963"/>
                </a:cubicBezTo>
                <a:cubicBezTo>
                  <a:pt x="79251" y="169963"/>
                  <a:pt x="79251" y="169963"/>
                  <a:pt x="87176" y="169963"/>
                </a:cubicBezTo>
                <a:cubicBezTo>
                  <a:pt x="87176" y="169963"/>
                  <a:pt x="87176" y="169963"/>
                  <a:pt x="87176" y="204173"/>
                </a:cubicBezTo>
                <a:cubicBezTo>
                  <a:pt x="87176" y="210751"/>
                  <a:pt x="92460" y="216014"/>
                  <a:pt x="99064" y="216014"/>
                </a:cubicBezTo>
                <a:cubicBezTo>
                  <a:pt x="105668" y="216014"/>
                  <a:pt x="110951" y="210751"/>
                  <a:pt x="110951" y="204173"/>
                </a:cubicBezTo>
                <a:cubicBezTo>
                  <a:pt x="110951" y="204173"/>
                  <a:pt x="110951" y="204173"/>
                  <a:pt x="110951" y="169963"/>
                </a:cubicBezTo>
                <a:cubicBezTo>
                  <a:pt x="110951" y="169963"/>
                  <a:pt x="110951" y="169963"/>
                  <a:pt x="227187" y="169963"/>
                </a:cubicBezTo>
                <a:cubicBezTo>
                  <a:pt x="227187" y="169963"/>
                  <a:pt x="227187" y="169963"/>
                  <a:pt x="227187" y="204173"/>
                </a:cubicBezTo>
                <a:cubicBezTo>
                  <a:pt x="227187" y="210751"/>
                  <a:pt x="232470" y="216014"/>
                  <a:pt x="239074" y="216014"/>
                </a:cubicBezTo>
                <a:cubicBezTo>
                  <a:pt x="245678" y="216014"/>
                  <a:pt x="250962" y="210751"/>
                  <a:pt x="250962" y="204173"/>
                </a:cubicBezTo>
                <a:cubicBezTo>
                  <a:pt x="250962" y="204173"/>
                  <a:pt x="250962" y="204173"/>
                  <a:pt x="250962" y="169963"/>
                </a:cubicBezTo>
                <a:cubicBezTo>
                  <a:pt x="250962" y="169963"/>
                  <a:pt x="250962" y="169963"/>
                  <a:pt x="258887" y="169963"/>
                </a:cubicBezTo>
                <a:cubicBezTo>
                  <a:pt x="281341" y="169963"/>
                  <a:pt x="299833" y="158121"/>
                  <a:pt x="310400" y="139700"/>
                </a:cubicBezTo>
                <a:cubicBezTo>
                  <a:pt x="326250" y="146279"/>
                  <a:pt x="338138" y="163384"/>
                  <a:pt x="338138" y="183120"/>
                </a:cubicBezTo>
                <a:cubicBezTo>
                  <a:pt x="338138" y="183120"/>
                  <a:pt x="338138" y="183120"/>
                  <a:pt x="338138" y="239698"/>
                </a:cubicBezTo>
                <a:cubicBezTo>
                  <a:pt x="338138" y="264698"/>
                  <a:pt x="319646" y="285750"/>
                  <a:pt x="294550" y="285750"/>
                </a:cubicBezTo>
                <a:cubicBezTo>
                  <a:pt x="294550" y="285750"/>
                  <a:pt x="294550" y="285750"/>
                  <a:pt x="294550" y="263382"/>
                </a:cubicBezTo>
                <a:cubicBezTo>
                  <a:pt x="294550" y="263382"/>
                  <a:pt x="294550" y="263382"/>
                  <a:pt x="43588" y="263382"/>
                </a:cubicBezTo>
                <a:cubicBezTo>
                  <a:pt x="43588" y="263382"/>
                  <a:pt x="43588" y="263382"/>
                  <a:pt x="43588" y="285750"/>
                </a:cubicBezTo>
                <a:cubicBezTo>
                  <a:pt x="19813" y="285750"/>
                  <a:pt x="0" y="264698"/>
                  <a:pt x="0" y="239698"/>
                </a:cubicBezTo>
                <a:cubicBezTo>
                  <a:pt x="0" y="239698"/>
                  <a:pt x="0" y="239698"/>
                  <a:pt x="0" y="183120"/>
                </a:cubicBezTo>
                <a:cubicBezTo>
                  <a:pt x="0" y="163384"/>
                  <a:pt x="11888" y="146279"/>
                  <a:pt x="27738" y="139700"/>
                </a:cubicBezTo>
                <a:close/>
                <a:moveTo>
                  <a:pt x="169070" y="22225"/>
                </a:moveTo>
                <a:cubicBezTo>
                  <a:pt x="161529" y="22225"/>
                  <a:pt x="153988" y="30163"/>
                  <a:pt x="153988" y="38100"/>
                </a:cubicBezTo>
                <a:cubicBezTo>
                  <a:pt x="153988" y="38100"/>
                  <a:pt x="153988" y="38100"/>
                  <a:pt x="184151" y="38100"/>
                </a:cubicBezTo>
                <a:cubicBezTo>
                  <a:pt x="184151" y="30163"/>
                  <a:pt x="177867" y="22225"/>
                  <a:pt x="169070" y="22225"/>
                </a:cubicBezTo>
                <a:close/>
                <a:moveTo>
                  <a:pt x="169069" y="0"/>
                </a:moveTo>
                <a:cubicBezTo>
                  <a:pt x="182187" y="0"/>
                  <a:pt x="193993" y="6591"/>
                  <a:pt x="200552" y="15818"/>
                </a:cubicBezTo>
                <a:cubicBezTo>
                  <a:pt x="205799" y="22409"/>
                  <a:pt x="208422" y="30319"/>
                  <a:pt x="208422" y="38228"/>
                </a:cubicBezTo>
                <a:cubicBezTo>
                  <a:pt x="208422" y="38228"/>
                  <a:pt x="208422" y="38228"/>
                  <a:pt x="258270" y="38228"/>
                </a:cubicBezTo>
                <a:cubicBezTo>
                  <a:pt x="277947" y="38228"/>
                  <a:pt x="293688" y="55364"/>
                  <a:pt x="293688" y="73819"/>
                </a:cubicBezTo>
                <a:cubicBezTo>
                  <a:pt x="293688" y="73819"/>
                  <a:pt x="293688" y="73819"/>
                  <a:pt x="293688" y="112047"/>
                </a:cubicBezTo>
                <a:cubicBezTo>
                  <a:pt x="293688" y="130501"/>
                  <a:pt x="277947" y="147638"/>
                  <a:pt x="258270" y="147638"/>
                </a:cubicBezTo>
                <a:cubicBezTo>
                  <a:pt x="258270" y="147638"/>
                  <a:pt x="258270" y="147638"/>
                  <a:pt x="250399" y="147638"/>
                </a:cubicBezTo>
                <a:cubicBezTo>
                  <a:pt x="250399" y="147638"/>
                  <a:pt x="250399" y="147638"/>
                  <a:pt x="250399" y="102819"/>
                </a:cubicBezTo>
                <a:cubicBezTo>
                  <a:pt x="250399" y="96228"/>
                  <a:pt x="245152" y="90956"/>
                  <a:pt x="238593" y="90956"/>
                </a:cubicBezTo>
                <a:cubicBezTo>
                  <a:pt x="232034" y="90956"/>
                  <a:pt x="226787" y="96228"/>
                  <a:pt x="226787" y="102819"/>
                </a:cubicBezTo>
                <a:cubicBezTo>
                  <a:pt x="226787" y="102819"/>
                  <a:pt x="226787" y="102819"/>
                  <a:pt x="226787" y="147638"/>
                </a:cubicBezTo>
                <a:cubicBezTo>
                  <a:pt x="226787" y="147638"/>
                  <a:pt x="226787" y="147638"/>
                  <a:pt x="111351" y="147638"/>
                </a:cubicBezTo>
                <a:cubicBezTo>
                  <a:pt x="111351" y="147638"/>
                  <a:pt x="111351" y="147638"/>
                  <a:pt x="111351" y="102819"/>
                </a:cubicBezTo>
                <a:cubicBezTo>
                  <a:pt x="111351" y="96228"/>
                  <a:pt x="106104" y="90956"/>
                  <a:pt x="99545" y="90956"/>
                </a:cubicBezTo>
                <a:cubicBezTo>
                  <a:pt x="92986" y="90956"/>
                  <a:pt x="87739" y="96228"/>
                  <a:pt x="87739" y="102819"/>
                </a:cubicBezTo>
                <a:cubicBezTo>
                  <a:pt x="87739" y="102819"/>
                  <a:pt x="87739" y="102819"/>
                  <a:pt x="87739" y="147638"/>
                </a:cubicBezTo>
                <a:cubicBezTo>
                  <a:pt x="87739" y="147638"/>
                  <a:pt x="87739" y="147638"/>
                  <a:pt x="79868" y="147638"/>
                </a:cubicBezTo>
                <a:cubicBezTo>
                  <a:pt x="61503" y="147638"/>
                  <a:pt x="44450" y="130501"/>
                  <a:pt x="44450" y="112047"/>
                </a:cubicBezTo>
                <a:cubicBezTo>
                  <a:pt x="44450" y="112047"/>
                  <a:pt x="44450" y="112047"/>
                  <a:pt x="44450" y="73819"/>
                </a:cubicBezTo>
                <a:cubicBezTo>
                  <a:pt x="44450" y="55364"/>
                  <a:pt x="61503" y="38228"/>
                  <a:pt x="79868" y="38228"/>
                </a:cubicBezTo>
                <a:cubicBezTo>
                  <a:pt x="79868" y="38228"/>
                  <a:pt x="79868" y="38228"/>
                  <a:pt x="131027" y="38228"/>
                </a:cubicBezTo>
                <a:cubicBezTo>
                  <a:pt x="131027" y="30319"/>
                  <a:pt x="133651" y="22409"/>
                  <a:pt x="138898" y="15818"/>
                </a:cubicBezTo>
                <a:cubicBezTo>
                  <a:pt x="145457" y="6591"/>
                  <a:pt x="157263" y="0"/>
                  <a:pt x="169069" y="0"/>
                </a:cubicBezTo>
                <a:close/>
              </a:path>
            </a:pathLst>
          </a:custGeom>
          <a:solidFill>
            <a:schemeClr val="accent1"/>
          </a:solidFill>
          <a:ln>
            <a:noFill/>
          </a:ln>
        </p:spPr>
        <p:txBody>
          <a:bodyPr anchor="ctr"/>
          <a:lstStyle/>
          <a:p>
            <a:pPr algn="ctr"/>
            <a:endParaRPr/>
          </a:p>
        </p:txBody>
      </p:sp>
      <p:sp>
        <p:nvSpPr>
          <p:cNvPr id="13" name="TextBox 10"/>
          <p:cNvSpPr txBox="1"/>
          <p:nvPr/>
        </p:nvSpPr>
        <p:spPr>
          <a:xfrm>
            <a:off x="1932305" y="3462655"/>
            <a:ext cx="4482465" cy="927735"/>
          </a:xfrm>
          <a:prstGeom prst="rect">
            <a:avLst/>
          </a:prstGeom>
          <a:noFill/>
        </p:spPr>
        <p:txBody>
          <a:bodyPr wrap="square" lIns="72000" tIns="0" rIns="72000" bIns="0" anchor="ctr" anchorCtr="0">
            <a:noAutofit/>
          </a:bodyPr>
          <a:lstStyle/>
          <a:p>
            <a:pPr algn="r" defTabSz="913765">
              <a:lnSpc>
                <a:spcPct val="120000"/>
              </a:lnSpc>
              <a:defRPr/>
            </a:pPr>
            <a:r>
              <a:rPr lang="zh-CN" altLang="en-US" sz="2400" dirty="0"/>
              <a:t>软件产品或软件系统从设计、投入使用到被淘汰的全过程</a:t>
            </a:r>
          </a:p>
        </p:txBody>
      </p:sp>
      <p:sp>
        <p:nvSpPr>
          <p:cNvPr id="16" name="Rectangle 11"/>
          <p:cNvSpPr/>
          <p:nvPr/>
        </p:nvSpPr>
        <p:spPr>
          <a:xfrm>
            <a:off x="2142490" y="2413635"/>
            <a:ext cx="4258945" cy="985520"/>
          </a:xfrm>
          <a:prstGeom prst="rect">
            <a:avLst/>
          </a:prstGeom>
        </p:spPr>
        <p:txBody>
          <a:bodyPr wrap="none" lIns="72000" tIns="0" rIns="72000" bIns="0">
            <a:noAutofit/>
          </a:bodyPr>
          <a:lstStyle/>
          <a:p>
            <a:pPr lvl="0" algn="r" defTabSz="913765">
              <a:defRPr/>
            </a:pPr>
            <a:r>
              <a:rPr lang="zh-CN" altLang="en-US" sz="2800" b="1" dirty="0">
                <a:solidFill>
                  <a:schemeClr val="accent1"/>
                </a:solidFill>
              </a:rPr>
              <a:t>软件生命周期</a:t>
            </a:r>
          </a:p>
          <a:p>
            <a:pPr lvl="0" algn="r" defTabSz="913765">
              <a:defRPr/>
            </a:pPr>
            <a:r>
              <a:rPr lang="zh-CN" altLang="en-US" sz="2800" b="1" dirty="0">
                <a:solidFill>
                  <a:schemeClr val="accent1"/>
                </a:solidFill>
              </a:rPr>
              <a:t>Software Life Cycle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2" grpId="0" bldLvl="0" animBg="1"/>
      <p:bldP spid="13"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增量模型的缺点</a:t>
            </a:r>
          </a:p>
        </p:txBody>
      </p:sp>
      <p:sp>
        <p:nvSpPr>
          <p:cNvPr id="5" name="Rectangle 45"/>
          <p:cNvSpPr/>
          <p:nvPr/>
        </p:nvSpPr>
        <p:spPr>
          <a:xfrm>
            <a:off x="4368165" y="5113655"/>
            <a:ext cx="2994025" cy="933450"/>
          </a:xfrm>
          <a:prstGeom prst="rect">
            <a:avLst/>
          </a:prstGeom>
        </p:spPr>
        <p:txBody>
          <a:bodyPr wrap="square" lIns="0" tIns="0" rIns="0" bIns="0">
            <a:noAutofit/>
          </a:bodyPr>
          <a:lstStyle/>
          <a:p>
            <a:pPr>
              <a:lnSpc>
                <a:spcPct val="120000"/>
              </a:lnSpc>
            </a:pPr>
            <a:endParaRPr lang="zh-CN" altLang="en-US" sz="2000" dirty="0">
              <a:latin typeface="+mn-ea"/>
            </a:endParaRPr>
          </a:p>
        </p:txBody>
      </p:sp>
      <p:grpSp>
        <p:nvGrpSpPr>
          <p:cNvPr id="2" name="组合 1"/>
          <p:cNvGrpSpPr/>
          <p:nvPr/>
        </p:nvGrpSpPr>
        <p:grpSpPr>
          <a:xfrm>
            <a:off x="1444625" y="1895475"/>
            <a:ext cx="9036050" cy="3127375"/>
            <a:chOff x="2203" y="2985"/>
            <a:chExt cx="14230" cy="4925"/>
          </a:xfrm>
        </p:grpSpPr>
        <p:grpSp>
          <p:nvGrpSpPr>
            <p:cNvPr id="53" name="组合 52"/>
            <p:cNvGrpSpPr/>
            <p:nvPr/>
          </p:nvGrpSpPr>
          <p:grpSpPr>
            <a:xfrm>
              <a:off x="6445" y="3093"/>
              <a:ext cx="5438" cy="4616"/>
              <a:chOff x="3008263" y="1386612"/>
              <a:chExt cx="3127472" cy="2553290"/>
            </a:xfrm>
          </p:grpSpPr>
          <p:grpSp>
            <p:nvGrpSpPr>
              <p:cNvPr id="54" name="Group 10"/>
              <p:cNvGrpSpPr/>
              <p:nvPr/>
            </p:nvGrpSpPr>
            <p:grpSpPr>
              <a:xfrm>
                <a:off x="3077505" y="1386612"/>
                <a:ext cx="2961816" cy="2553290"/>
                <a:chOff x="3201302" y="899607"/>
                <a:chExt cx="5868190" cy="5058785"/>
              </a:xfrm>
            </p:grpSpPr>
            <p:sp>
              <p:nvSpPr>
                <p:cNvPr id="68"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9"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0"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nvGrpSpPr>
                <p:cNvPr id="71" name="Group 26"/>
                <p:cNvGrpSpPr/>
                <p:nvPr/>
              </p:nvGrpSpPr>
              <p:grpSpPr>
                <a:xfrm>
                  <a:off x="4456573" y="1977072"/>
                  <a:ext cx="3351879" cy="2889551"/>
                  <a:chOff x="6542627" y="2673048"/>
                  <a:chExt cx="3351879" cy="2889551"/>
                </a:xfrm>
              </p:grpSpPr>
              <p:sp>
                <p:nvSpPr>
                  <p:cNvPr id="83"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4"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sp>
              <p:nvSpPr>
                <p:cNvPr id="72"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3"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4"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5"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6"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7"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8"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9"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0"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1"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2"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5" name="Group 11"/>
              <p:cNvGrpSpPr/>
              <p:nvPr/>
            </p:nvGrpSpPr>
            <p:grpSpPr>
              <a:xfrm rot="17930019">
                <a:off x="5370724" y="2819676"/>
                <a:ext cx="620502" cy="863827"/>
                <a:chOff x="5590218" y="4773226"/>
                <a:chExt cx="1075248" cy="1496900"/>
              </a:xfrm>
            </p:grpSpPr>
            <p:sp>
              <p:nvSpPr>
                <p:cNvPr id="66"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7"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6" name="Group 12"/>
              <p:cNvGrpSpPr/>
              <p:nvPr/>
            </p:nvGrpSpPr>
            <p:grpSpPr>
              <a:xfrm rot="14765595">
                <a:off x="5393571" y="1700213"/>
                <a:ext cx="620502" cy="863827"/>
                <a:chOff x="5590218" y="4773226"/>
                <a:chExt cx="1075248" cy="1496900"/>
              </a:xfrm>
            </p:grpSpPr>
            <p:sp>
              <p:nvSpPr>
                <p:cNvPr id="64"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5"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7" name="Group 13"/>
              <p:cNvGrpSpPr/>
              <p:nvPr/>
            </p:nvGrpSpPr>
            <p:grpSpPr>
              <a:xfrm rot="3811807">
                <a:off x="3129926" y="2825696"/>
                <a:ext cx="620502" cy="863827"/>
                <a:chOff x="5590218" y="4773226"/>
                <a:chExt cx="1075248" cy="1496900"/>
              </a:xfrm>
            </p:grpSpPr>
            <p:sp>
              <p:nvSpPr>
                <p:cNvPr id="62"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3"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8" name="Group 14"/>
              <p:cNvGrpSpPr/>
              <p:nvPr/>
            </p:nvGrpSpPr>
            <p:grpSpPr>
              <a:xfrm rot="7044390">
                <a:off x="3130530" y="1645643"/>
                <a:ext cx="620502" cy="863827"/>
                <a:chOff x="5590218" y="4773226"/>
                <a:chExt cx="1075248" cy="1496900"/>
              </a:xfrm>
            </p:grpSpPr>
            <p:sp>
              <p:nvSpPr>
                <p:cNvPr id="60"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1"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sp>
            <p:nvSpPr>
              <p:cNvPr id="59"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000">
                  <a:latin typeface="+mn-ea"/>
                </a:endParaRPr>
              </a:p>
            </p:txBody>
          </p:sp>
        </p:grpSp>
        <p:sp>
          <p:nvSpPr>
            <p:cNvPr id="52" name="Rectangle 42"/>
            <p:cNvSpPr/>
            <p:nvPr/>
          </p:nvSpPr>
          <p:spPr>
            <a:xfrm>
              <a:off x="12574" y="5734"/>
              <a:ext cx="3859" cy="2176"/>
            </a:xfrm>
            <a:prstGeom prst="rect">
              <a:avLst/>
            </a:prstGeom>
          </p:spPr>
          <p:txBody>
            <a:bodyPr wrap="square" lIns="0" tIns="0" rIns="0" bIns="0">
              <a:normAutofit/>
            </a:bodyPr>
            <a:lstStyle/>
            <a:p>
              <a:pPr algn="l">
                <a:lnSpc>
                  <a:spcPct val="120000"/>
                </a:lnSpc>
              </a:pPr>
              <a:r>
                <a:rPr lang="zh-CN" altLang="en-US" sz="2000" dirty="0">
                  <a:latin typeface="+mn-ea"/>
                  <a:sym typeface="+mn-ea"/>
                </a:rPr>
                <a:t>易退化成边做边改的方式，使软件过程控制失去整体性</a:t>
              </a:r>
            </a:p>
          </p:txBody>
        </p:sp>
        <p:sp>
          <p:nvSpPr>
            <p:cNvPr id="46" name="Rectangle 51"/>
            <p:cNvSpPr/>
            <p:nvPr/>
          </p:nvSpPr>
          <p:spPr>
            <a:xfrm>
              <a:off x="12560" y="2985"/>
              <a:ext cx="3873" cy="1800"/>
            </a:xfrm>
            <a:prstGeom prst="rect">
              <a:avLst/>
            </a:prstGeom>
          </p:spPr>
          <p:txBody>
            <a:bodyPr wrap="square" lIns="0" tIns="0" rIns="0" bIns="0">
              <a:normAutofit/>
            </a:bodyPr>
            <a:lstStyle/>
            <a:p>
              <a:pPr marL="0" lvl="1" algn="l">
                <a:lnSpc>
                  <a:spcPct val="120000"/>
                </a:lnSpc>
              </a:pPr>
              <a:r>
                <a:rPr lang="zh-CN" altLang="en-US" sz="2000" dirty="0">
                  <a:latin typeface="+mn-ea"/>
                  <a:sym typeface="+mn-ea"/>
                </a:rPr>
                <a:t>软件必须具备开放式体系结构（困难）</a:t>
              </a:r>
              <a:endParaRPr lang="zh-CN" altLang="en-US" sz="2000" dirty="0">
                <a:latin typeface="+mn-ea"/>
              </a:endParaRPr>
            </a:p>
          </p:txBody>
        </p:sp>
        <p:sp>
          <p:nvSpPr>
            <p:cNvPr id="4" name="Rectangle 48"/>
            <p:cNvSpPr/>
            <p:nvPr/>
          </p:nvSpPr>
          <p:spPr>
            <a:xfrm>
              <a:off x="2203" y="3801"/>
              <a:ext cx="3825" cy="3342"/>
            </a:xfrm>
            <a:prstGeom prst="rect">
              <a:avLst/>
            </a:prstGeom>
          </p:spPr>
          <p:txBody>
            <a:bodyPr wrap="square" lIns="0" tIns="0" rIns="0" bIns="0">
              <a:noAutofit/>
            </a:bodyPr>
            <a:lstStyle/>
            <a:p>
              <a:pPr algn="l">
                <a:lnSpc>
                  <a:spcPct val="120000"/>
                </a:lnSpc>
              </a:pPr>
              <a:r>
                <a:rPr lang="zh-CN" altLang="en-US" sz="2000" dirty="0">
                  <a:latin typeface="+mn-ea"/>
                  <a:sym typeface="+mn-ea"/>
                </a:rPr>
                <a:t>每个增量必须提供一些系统功能，这使得开发者很难根据客户需求给出大小适合的增量</a:t>
              </a:r>
            </a:p>
          </p:txBody>
        </p:sp>
      </p:grpSp>
    </p:spTree>
    <p:extLst>
      <p:ext uri="{BB962C8B-B14F-4D97-AF65-F5344CB8AC3E}">
        <p14:creationId xmlns:p14="http://schemas.microsoft.com/office/powerpoint/2010/main" val="218845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增量模型的适用场合</a:t>
            </a:r>
          </a:p>
        </p:txBody>
      </p:sp>
      <p:sp>
        <p:nvSpPr>
          <p:cNvPr id="15" name="TextBox 10"/>
          <p:cNvSpPr txBox="1"/>
          <p:nvPr/>
        </p:nvSpPr>
        <p:spPr>
          <a:xfrm>
            <a:off x="2928620" y="1407160"/>
            <a:ext cx="6543675" cy="2055495"/>
          </a:xfrm>
          <a:prstGeom prst="rect">
            <a:avLst/>
          </a:prstGeom>
          <a:noFill/>
        </p:spPr>
        <p:txBody>
          <a:bodyPr wrap="square" lIns="72000" tIns="0" rIns="72000" bIns="0" anchor="ctr" anchorCtr="0">
            <a:noAutofit/>
          </a:bodyPr>
          <a:lstStyle/>
          <a:p>
            <a:pPr algn="l" defTabSz="913765">
              <a:lnSpc>
                <a:spcPct val="120000"/>
              </a:lnSpc>
              <a:defRPr/>
            </a:pPr>
            <a:r>
              <a:rPr kumimoji="1" lang="zh-CN" altLang="en-US" sz="2400" noProof="0" dirty="0" smtClean="0">
                <a:ln>
                  <a:noFill/>
                </a:ln>
                <a:effectLst/>
                <a:uLnTx/>
                <a:uFillTx/>
                <a:latin typeface="+mn-ea"/>
                <a:sym typeface="+mn-ea"/>
              </a:rPr>
              <a:t>适用于软件开发中需求可能发生变化、具有较大风险、或者希望尽早进入市场的项目。</a:t>
            </a:r>
          </a:p>
        </p:txBody>
      </p:sp>
      <p:sp>
        <p:nvSpPr>
          <p:cNvPr id="4" name="矩形 3"/>
          <p:cNvSpPr/>
          <p:nvPr/>
        </p:nvSpPr>
        <p:spPr>
          <a:xfrm>
            <a:off x="1108075" y="3899535"/>
            <a:ext cx="3027680" cy="1929765"/>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3" name="矩形 2"/>
          <p:cNvSpPr/>
          <p:nvPr/>
        </p:nvSpPr>
        <p:spPr>
          <a:xfrm>
            <a:off x="4305935" y="3900170"/>
            <a:ext cx="3289935" cy="192913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42" name="矩形 41"/>
          <p:cNvSpPr/>
          <p:nvPr/>
        </p:nvSpPr>
        <p:spPr>
          <a:xfrm>
            <a:off x="7708900" y="3900170"/>
            <a:ext cx="3292475" cy="192913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anchor="ctr"/>
          <a:lstStyle/>
          <a:p>
            <a:pPr algn="ctr" eaLnBrk="0" hangingPunct="0">
              <a:lnSpc>
                <a:spcPct val="150000"/>
              </a:lnSpc>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51016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outVertical)">
                                      <p:cBhvr>
                                        <p:cTn id="15" dur="500"/>
                                        <p:tgtEl>
                                          <p:spTgt spid="3"/>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barn(outVertical)">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bldLvl="0" animBg="1"/>
      <p:bldP spid="3" grpId="0" bldLvl="0" animBg="1"/>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smtClean="0">
                <a:latin typeface="+mn-lt"/>
                <a:ea typeface="+mn-ea"/>
                <a:cs typeface="+mn-ea"/>
                <a:sym typeface="+mn-lt"/>
              </a:rPr>
              <a:t>四、</a:t>
            </a:r>
            <a:r>
              <a:rPr lang="en-US" altLang="zh-CN" sz="3600" smtClean="0">
                <a:latin typeface="+mn-lt"/>
                <a:ea typeface="+mn-ea"/>
                <a:cs typeface="+mn-ea"/>
                <a:sym typeface="+mn-lt"/>
              </a:rPr>
              <a:t>螺</a:t>
            </a:r>
            <a:r>
              <a:rPr lang="zh-CN" altLang="en-US" sz="3600" dirty="0">
                <a:latin typeface="+mn-lt"/>
                <a:ea typeface="+mn-ea"/>
                <a:cs typeface="+mn-ea"/>
                <a:sym typeface="+mn-lt"/>
              </a:rPr>
              <a:t>旋模型</a:t>
            </a:r>
            <a:r>
              <a:rPr lang="zh-CN" altLang="en-US" sz="3600">
                <a:latin typeface="+mn-lt"/>
                <a:ea typeface="+mn-ea"/>
                <a:cs typeface="+mn-ea"/>
                <a:sym typeface="+mn-lt"/>
              </a:rPr>
              <a:t/>
            </a:r>
            <a:br>
              <a:rPr lang="zh-CN" altLang="en-US" sz="3600">
                <a:latin typeface="+mn-lt"/>
                <a:ea typeface="+mn-ea"/>
                <a:cs typeface="+mn-ea"/>
                <a:sym typeface="+mn-lt"/>
              </a:rPr>
            </a:br>
            <a:r>
              <a:rPr lang="zh-CN" altLang="en-US" sz="3600" smtClean="0">
                <a:latin typeface="+mn-lt"/>
                <a:ea typeface="+mn-ea"/>
                <a:cs typeface="+mn-ea"/>
                <a:sym typeface="+mn-lt"/>
              </a:rPr>
              <a:t>五、</a:t>
            </a:r>
            <a:r>
              <a:rPr lang="zh-CN" altLang="en-US" sz="3600" smtClean="0">
                <a:latin typeface="+mn-lt"/>
                <a:ea typeface="+mn-ea"/>
                <a:cs typeface="+mn-ea"/>
                <a:sym typeface="+mn-lt"/>
              </a:rPr>
              <a:t>喷泉</a:t>
            </a:r>
            <a:r>
              <a:rPr lang="zh-CN" altLang="en-US" sz="3600" dirty="0">
                <a:latin typeface="+mn-lt"/>
                <a:ea typeface="+mn-ea"/>
                <a:cs typeface="+mn-ea"/>
                <a:sym typeface="+mn-lt"/>
              </a:rPr>
              <a:t>模型</a:t>
            </a: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2" name="文本占位符 1"/>
          <p:cNvSpPr>
            <a:spLocks noGrp="1"/>
          </p:cNvSpPr>
          <p:nvPr>
            <p:ph type="body" sz="half" idx="2"/>
          </p:nvPr>
        </p:nvSpPr>
        <p:spPr/>
        <p:txBody>
          <a:bodyPr/>
          <a:lstStyle/>
          <a:p>
            <a:endParaRPr lang="zh-CN" altLang="en-US"/>
          </a:p>
        </p:txBody>
      </p:sp>
    </p:spTree>
    <p:extLst>
      <p:ext uri="{BB962C8B-B14F-4D97-AF65-F5344CB8AC3E}">
        <p14:creationId xmlns:p14="http://schemas.microsoft.com/office/powerpoint/2010/main" val="326625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1"/>
          <p:cNvSpPr txBox="1"/>
          <p:nvPr/>
        </p:nvSpPr>
        <p:spPr>
          <a:xfrm>
            <a:off x="844550" y="1309370"/>
            <a:ext cx="10057130" cy="4656455"/>
          </a:xfrm>
          <a:prstGeom prst="rect">
            <a:avLst/>
          </a:prstGeom>
          <a:noFill/>
          <a:effectLst/>
        </p:spPr>
        <p:txBody>
          <a:bodyPr wrap="square" lIns="91452" tIns="45727" rIns="91452" bIns="45727" rtlCol="0">
            <a:spAutoFit/>
          </a:bodyPr>
          <a:lstStyle/>
          <a:p>
            <a:pPr marL="342900" lvl="0" indent="-342900" fontAlgn="base">
              <a:lnSpc>
                <a:spcPct val="140000"/>
              </a:lnSpc>
              <a:buFont typeface="Arial" panose="020B0604020202020204" pitchFamily="34" charset="0"/>
              <a:buChar char="•"/>
            </a:pPr>
            <a:r>
              <a:rPr lang="zh-CN" altLang="en-US" sz="2400" dirty="0">
                <a:latin typeface="+mn-ea"/>
                <a:cs typeface="+mn-ea"/>
                <a:sym typeface="+mn-ea"/>
              </a:rPr>
              <a:t>软件开发普遍存在风险</a:t>
            </a:r>
            <a:endParaRPr lang="en-US" altLang="x-none" sz="2400" strike="noStrike" noProof="1">
              <a:latin typeface="+mn-ea"/>
              <a:cs typeface="+mn-ea"/>
            </a:endParaRPr>
          </a:p>
          <a:p>
            <a:pPr marL="800100" lvl="1" indent="-342900" fontAlgn="base">
              <a:lnSpc>
                <a:spcPct val="140000"/>
              </a:lnSpc>
              <a:buFont typeface="Arial" panose="020B0604020202020204" pitchFamily="34" charset="0"/>
              <a:buChar char="•"/>
            </a:pPr>
            <a:r>
              <a:rPr lang="zh-CN" altLang="en-US" sz="2400" dirty="0">
                <a:latin typeface="+mn-ea"/>
                <a:cs typeface="+mn-ea"/>
                <a:sym typeface="+mn-ea"/>
              </a:rPr>
              <a:t>交付的产品用户不满意</a:t>
            </a:r>
            <a:endParaRPr lang="en-US" altLang="x-none" sz="2400" strike="noStrike" noProof="1">
              <a:latin typeface="+mn-ea"/>
              <a:cs typeface="+mn-ea"/>
            </a:endParaRPr>
          </a:p>
          <a:p>
            <a:pPr marL="800100" lvl="1" indent="-342900" fontAlgn="base">
              <a:lnSpc>
                <a:spcPct val="140000"/>
              </a:lnSpc>
              <a:buFont typeface="Arial" panose="020B0604020202020204" pitchFamily="34" charset="0"/>
              <a:buChar char="•"/>
            </a:pPr>
            <a:r>
              <a:rPr lang="zh-CN" altLang="en-US" sz="2400" dirty="0">
                <a:latin typeface="+mn-ea"/>
                <a:cs typeface="+mn-ea"/>
                <a:sym typeface="+mn-ea"/>
              </a:rPr>
              <a:t>产品不能按时交付</a:t>
            </a:r>
            <a:endParaRPr lang="en-US" altLang="x-none" sz="2400" strike="noStrike" noProof="1">
              <a:latin typeface="+mn-ea"/>
              <a:cs typeface="+mn-ea"/>
            </a:endParaRPr>
          </a:p>
          <a:p>
            <a:pPr marL="800100" lvl="1" indent="-342900" fontAlgn="base">
              <a:lnSpc>
                <a:spcPct val="140000"/>
              </a:lnSpc>
              <a:buFont typeface="Arial" panose="020B0604020202020204" pitchFamily="34" charset="0"/>
              <a:buChar char="•"/>
            </a:pPr>
            <a:r>
              <a:rPr lang="zh-CN" altLang="en-US" sz="2400" dirty="0">
                <a:latin typeface="+mn-ea"/>
                <a:cs typeface="+mn-ea"/>
                <a:sym typeface="+mn-ea"/>
              </a:rPr>
              <a:t>开发成本超过预算</a:t>
            </a:r>
            <a:endParaRPr lang="en-US" altLang="x-none" sz="2400" strike="noStrike" noProof="1">
              <a:latin typeface="+mn-ea"/>
              <a:cs typeface="+mn-ea"/>
            </a:endParaRPr>
          </a:p>
          <a:p>
            <a:pPr marL="800100" lvl="1" indent="-342900" fontAlgn="base">
              <a:lnSpc>
                <a:spcPct val="140000"/>
              </a:lnSpc>
              <a:buFont typeface="Arial" panose="020B0604020202020204" pitchFamily="34" charset="0"/>
              <a:buChar char="•"/>
            </a:pPr>
            <a:r>
              <a:rPr lang="zh-CN" altLang="en-US" sz="2400" dirty="0">
                <a:latin typeface="+mn-ea"/>
                <a:cs typeface="+mn-ea"/>
                <a:sym typeface="+mn-ea"/>
              </a:rPr>
              <a:t>产品开发期间关键开发人员离职</a:t>
            </a:r>
            <a:endParaRPr lang="en-US" altLang="x-none" sz="2400" strike="noStrike" noProof="1">
              <a:latin typeface="+mn-ea"/>
              <a:cs typeface="+mn-ea"/>
            </a:endParaRPr>
          </a:p>
          <a:p>
            <a:pPr marL="800100" lvl="1" indent="-342900" fontAlgn="base">
              <a:lnSpc>
                <a:spcPct val="140000"/>
              </a:lnSpc>
              <a:buFont typeface="Arial" panose="020B0604020202020204" pitchFamily="34" charset="0"/>
              <a:buChar char="•"/>
            </a:pPr>
            <a:r>
              <a:rPr lang="zh-CN" altLang="en-US" sz="2400" dirty="0">
                <a:latin typeface="+mn-ea"/>
                <a:cs typeface="+mn-ea"/>
                <a:sym typeface="+mn-ea"/>
              </a:rPr>
              <a:t>产品投入市场前竞争对手发布功能相近价格更低产品</a:t>
            </a:r>
            <a:endParaRPr lang="en-US" altLang="x-none" sz="2400" strike="noStrike" noProof="1">
              <a:latin typeface="+mn-ea"/>
              <a:cs typeface="+mn-ea"/>
            </a:endParaRPr>
          </a:p>
          <a:p>
            <a:pPr marL="800100" lvl="1" indent="-342900" fontAlgn="base">
              <a:lnSpc>
                <a:spcPct val="140000"/>
              </a:lnSpc>
            </a:pPr>
            <a:r>
              <a:rPr lang="en-US" altLang="x-none" sz="2400" dirty="0">
                <a:latin typeface="+mn-ea"/>
                <a:cs typeface="+mn-ea"/>
                <a:sym typeface="+mn-ea"/>
              </a:rPr>
              <a:t>…</a:t>
            </a:r>
            <a:endParaRPr lang="en-US" altLang="x-none" sz="2400" strike="noStrike" noProof="1">
              <a:latin typeface="+mn-ea"/>
              <a:cs typeface="+mn-ea"/>
            </a:endParaRPr>
          </a:p>
          <a:p>
            <a:pPr marL="342900" lvl="0" indent="-342900" fontAlgn="base">
              <a:lnSpc>
                <a:spcPct val="140000"/>
              </a:lnSpc>
              <a:buFont typeface="Arial" panose="020B0604020202020204" pitchFamily="34" charset="0"/>
              <a:buChar char="•"/>
            </a:pPr>
            <a:r>
              <a:rPr lang="zh-CN" altLang="en-US" sz="2400" dirty="0">
                <a:latin typeface="+mn-ea"/>
                <a:cs typeface="+mn-ea"/>
                <a:sym typeface="+mn-ea"/>
              </a:rPr>
              <a:t>把</a:t>
            </a:r>
            <a:r>
              <a:rPr lang="zh-CN" altLang="en-US" sz="2400" dirty="0">
                <a:solidFill>
                  <a:srgbClr val="FF0000"/>
                </a:solidFill>
                <a:latin typeface="+mn-ea"/>
                <a:cs typeface="+mn-ea"/>
                <a:sym typeface="+mn-ea"/>
              </a:rPr>
              <a:t>开发活动</a:t>
            </a:r>
            <a:r>
              <a:rPr lang="zh-CN" altLang="en-US" sz="2400" dirty="0">
                <a:latin typeface="+mn-ea"/>
                <a:cs typeface="+mn-ea"/>
                <a:sym typeface="+mn-ea"/>
              </a:rPr>
              <a:t>和</a:t>
            </a:r>
            <a:r>
              <a:rPr lang="zh-CN" altLang="en-US" sz="2400" dirty="0">
                <a:solidFill>
                  <a:srgbClr val="FF0000"/>
                </a:solidFill>
                <a:latin typeface="+mn-ea"/>
                <a:cs typeface="+mn-ea"/>
                <a:sym typeface="+mn-ea"/>
              </a:rPr>
              <a:t>风险管理</a:t>
            </a:r>
            <a:r>
              <a:rPr lang="zh-CN" altLang="en-US" sz="2400" dirty="0">
                <a:latin typeface="+mn-ea"/>
                <a:cs typeface="+mn-ea"/>
                <a:sym typeface="+mn-ea"/>
              </a:rPr>
              <a:t>结合起来控制风险</a:t>
            </a:r>
            <a:endParaRPr lang="zh-CN" altLang="en-US" sz="2400" strike="noStrike" noProof="1">
              <a:latin typeface="+mn-ea"/>
              <a:cs typeface="+mn-ea"/>
            </a:endParaRPr>
          </a:p>
          <a:p>
            <a:pPr marL="342900" lvl="0" indent="-342900" fontAlgn="base">
              <a:lnSpc>
                <a:spcPct val="140000"/>
              </a:lnSpc>
              <a:buFont typeface="Arial" panose="020B0604020202020204" pitchFamily="34" charset="0"/>
              <a:buChar char="•"/>
            </a:pPr>
            <a:endParaRPr lang="en-US" altLang="zh-CN" sz="2000" dirty="0">
              <a:solidFill>
                <a:schemeClr val="tx1">
                  <a:lumMod val="50000"/>
                  <a:lumOff val="50000"/>
                </a:schemeClr>
              </a:solidFill>
              <a:latin typeface="+mn-ea"/>
              <a:cs typeface="+mn-ea"/>
            </a:endParaRPr>
          </a:p>
        </p:txBody>
      </p:sp>
      <p:sp>
        <p:nvSpPr>
          <p:cNvPr id="12" name="标题 11"/>
          <p:cNvSpPr>
            <a:spLocks noGrp="1"/>
          </p:cNvSpPr>
          <p:nvPr>
            <p:ph type="title"/>
          </p:nvPr>
        </p:nvSpPr>
        <p:spPr>
          <a:xfrm>
            <a:off x="571500" y="0"/>
            <a:ext cx="8143240" cy="668655"/>
          </a:xfrm>
        </p:spPr>
        <p:txBody>
          <a:bodyPr/>
          <a:lstStyle/>
          <a:p>
            <a:r>
              <a:rPr lang="zh-CN" altLang="en-US"/>
              <a:t>螺旋模型（Spiral model）</a:t>
            </a:r>
          </a:p>
        </p:txBody>
      </p:sp>
    </p:spTree>
    <p:extLst>
      <p:ext uri="{BB962C8B-B14F-4D97-AF65-F5344CB8AC3E}">
        <p14:creationId xmlns:p14="http://schemas.microsoft.com/office/powerpoint/2010/main" val="310379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 calcmode="lin" valueType="num">
                                      <p:cBhvr additive="base">
                                        <p:cTn id="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0" y="0"/>
            <a:ext cx="8143240" cy="668655"/>
          </a:xfrm>
        </p:spPr>
        <p:txBody>
          <a:bodyPr/>
          <a:lstStyle/>
          <a:p>
            <a:r>
              <a:rPr lang="zh-CN" altLang="en-US"/>
              <a:t>螺旋模型（Spiral model）</a:t>
            </a:r>
          </a:p>
        </p:txBody>
      </p:sp>
      <p:sp>
        <p:nvSpPr>
          <p:cNvPr id="55298" name="内容占位符 2"/>
          <p:cNvSpPr>
            <a:spLocks noGrp="1"/>
          </p:cNvSpPr>
          <p:nvPr/>
        </p:nvSpPr>
        <p:spPr>
          <a:xfrm>
            <a:off x="852170" y="1236980"/>
            <a:ext cx="5138420" cy="4853940"/>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10000"/>
              </a:lnSpc>
            </a:pPr>
            <a:r>
              <a:rPr lang="zh-CN" altLang="en-US" sz="2000" dirty="0">
                <a:latin typeface="+mn-ea"/>
              </a:rPr>
              <a:t>开发过程分成若干次迭代，每次迭代代表开发的一个阶段，对应模型中一条环线</a:t>
            </a:r>
            <a:endParaRPr lang="en-US" altLang="zh-CN" sz="2000" dirty="0">
              <a:latin typeface="+mn-ea"/>
            </a:endParaRPr>
          </a:p>
          <a:p>
            <a:pPr>
              <a:lnSpc>
                <a:spcPct val="140000"/>
              </a:lnSpc>
            </a:pPr>
            <a:r>
              <a:rPr lang="zh-CN" altLang="en-US" sz="2000" dirty="0">
                <a:latin typeface="+mn-ea"/>
              </a:rPr>
              <a:t>每次迭代分成四个方面的活动，对应笛卡尔坐标的四个象限：</a:t>
            </a:r>
          </a:p>
          <a:p>
            <a:pPr marL="914400" lvl="1" indent="-457200" eaLnBrk="1" hangingPunct="1">
              <a:lnSpc>
                <a:spcPct val="110000"/>
              </a:lnSpc>
              <a:buAutoNum type="circleNumDbPlain"/>
            </a:pPr>
            <a:r>
              <a:rPr lang="zh-CN" altLang="en-US" sz="2000" dirty="0">
                <a:latin typeface="+mn-ea"/>
              </a:rPr>
              <a:t>确定本阶段目标，选定实施方案，弄清项目开发的限制条件；</a:t>
            </a:r>
          </a:p>
          <a:p>
            <a:pPr marL="914400" lvl="1" indent="-457200" eaLnBrk="1" hangingPunct="1">
              <a:lnSpc>
                <a:spcPct val="110000"/>
              </a:lnSpc>
              <a:buAutoNum type="circleNumDbPlain"/>
            </a:pPr>
            <a:r>
              <a:rPr lang="zh-CN" altLang="en-US" sz="2000" dirty="0">
                <a:latin typeface="+mn-ea"/>
              </a:rPr>
              <a:t>评估所选方案，通过构造原型和风险分析识别和消除风险；</a:t>
            </a:r>
          </a:p>
          <a:p>
            <a:pPr marL="914400" lvl="1" indent="-457200" eaLnBrk="1" hangingPunct="1">
              <a:lnSpc>
                <a:spcPct val="110000"/>
              </a:lnSpc>
              <a:buAutoNum type="circleNumDbPlain"/>
            </a:pPr>
            <a:r>
              <a:rPr lang="zh-CN" altLang="en-US" sz="2000" dirty="0">
                <a:latin typeface="+mn-ea"/>
              </a:rPr>
              <a:t>实施软件开发和验证；</a:t>
            </a:r>
          </a:p>
          <a:p>
            <a:pPr marL="914400" lvl="1" indent="-457200" eaLnBrk="1" hangingPunct="1">
              <a:lnSpc>
                <a:spcPct val="110000"/>
              </a:lnSpc>
              <a:buAutoNum type="circleNumDbPlain"/>
            </a:pPr>
            <a:r>
              <a:rPr lang="zh-CN" altLang="en-US" sz="2000" dirty="0">
                <a:latin typeface="+mn-ea"/>
              </a:rPr>
              <a:t>评价本阶段的工作成果，提出修正建议，并计划下一阶段工作。</a:t>
            </a:r>
            <a:endParaRPr lang="en-US" altLang="zh-CN" sz="2000" dirty="0">
              <a:latin typeface="+mn-ea"/>
            </a:endParaRPr>
          </a:p>
          <a:p>
            <a:pPr>
              <a:lnSpc>
                <a:spcPct val="150000"/>
              </a:lnSpc>
            </a:pPr>
            <a:r>
              <a:rPr lang="zh-CN" altLang="en-US" sz="2000" noProof="0" dirty="0" smtClean="0">
                <a:ln>
                  <a:noFill/>
                </a:ln>
                <a:uLnTx/>
                <a:uFillTx/>
                <a:latin typeface="+mn-ea"/>
                <a:cs typeface="+mn-ea"/>
                <a:sym typeface="+mn-ea"/>
              </a:rPr>
              <a:t>模型结合了瀑布模型和原型模型的特点</a:t>
            </a:r>
            <a:endParaRPr lang="en-US" altLang="zh-CN" sz="2000" dirty="0">
              <a:solidFill>
                <a:schemeClr val="tx1">
                  <a:lumMod val="50000"/>
                  <a:lumOff val="50000"/>
                </a:schemeClr>
              </a:solidFill>
              <a:latin typeface="+mn-ea"/>
              <a:cs typeface="+mn-ea"/>
            </a:endParaRPr>
          </a:p>
          <a:p>
            <a:pPr marL="0" indent="0">
              <a:buNone/>
            </a:pPr>
            <a:endParaRPr lang="zh-CN" altLang="en-US" sz="2000" dirty="0">
              <a:latin typeface="+mn-ea"/>
            </a:endParaRPr>
          </a:p>
        </p:txBody>
      </p:sp>
      <p:sp>
        <p:nvSpPr>
          <p:cNvPr id="56323" name="Line 4"/>
          <p:cNvSpPr>
            <a:spLocks noChangeAspect="1"/>
          </p:cNvSpPr>
          <p:nvPr/>
        </p:nvSpPr>
        <p:spPr>
          <a:xfrm>
            <a:off x="6890385" y="3603625"/>
            <a:ext cx="4187190" cy="12700"/>
          </a:xfrm>
          <a:prstGeom prst="line">
            <a:avLst/>
          </a:prstGeom>
          <a:ln w="28575" cap="flat" cmpd="sng">
            <a:solidFill>
              <a:schemeClr val="tx1"/>
            </a:solidFill>
            <a:prstDash val="sys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24" name="Line 5"/>
          <p:cNvSpPr>
            <a:spLocks noChangeAspect="1"/>
          </p:cNvSpPr>
          <p:nvPr/>
        </p:nvSpPr>
        <p:spPr>
          <a:xfrm>
            <a:off x="8520430" y="1364615"/>
            <a:ext cx="0" cy="4109720"/>
          </a:xfrm>
          <a:prstGeom prst="line">
            <a:avLst/>
          </a:prstGeom>
          <a:ln w="28575" cap="flat" cmpd="sng">
            <a:solidFill>
              <a:schemeClr val="tx1"/>
            </a:solidFill>
            <a:prstDash val="sys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25" name="未知"/>
          <p:cNvSpPr>
            <a:spLocks noChangeAspect="1"/>
          </p:cNvSpPr>
          <p:nvPr/>
        </p:nvSpPr>
        <p:spPr>
          <a:xfrm>
            <a:off x="7640320" y="3258820"/>
            <a:ext cx="1913255" cy="333375"/>
          </a:xfrm>
          <a:custGeom>
            <a:avLst/>
            <a:gdLst/>
            <a:ahLst/>
            <a:cxnLst>
              <a:cxn ang="0">
                <a:pos x="0" y="305"/>
              </a:cxn>
              <a:cxn ang="0">
                <a:pos x="43" y="219"/>
              </a:cxn>
              <a:cxn ang="0">
                <a:pos x="151" y="133"/>
              </a:cxn>
              <a:cxn ang="0">
                <a:pos x="437" y="62"/>
              </a:cxn>
              <a:cxn ang="0">
                <a:pos x="781" y="33"/>
              </a:cxn>
              <a:cxn ang="0">
                <a:pos x="1297" y="26"/>
              </a:cxn>
              <a:cxn ang="0">
                <a:pos x="1749" y="191"/>
              </a:cxn>
              <a:cxn ang="0">
                <a:pos x="1835" y="305"/>
              </a:cxn>
            </a:cxnLst>
            <a:rect l="0" t="0" r="0" b="0"/>
            <a:pathLst>
              <a:path w="2821" h="469">
                <a:moveTo>
                  <a:pt x="0" y="469"/>
                </a:moveTo>
                <a:cubicBezTo>
                  <a:pt x="14" y="425"/>
                  <a:pt x="28" y="381"/>
                  <a:pt x="66" y="337"/>
                </a:cubicBezTo>
                <a:cubicBezTo>
                  <a:pt x="104" y="293"/>
                  <a:pt x="130" y="245"/>
                  <a:pt x="231" y="205"/>
                </a:cubicBezTo>
                <a:cubicBezTo>
                  <a:pt x="332" y="165"/>
                  <a:pt x="510" y="121"/>
                  <a:pt x="671" y="95"/>
                </a:cubicBezTo>
                <a:cubicBezTo>
                  <a:pt x="832" y="69"/>
                  <a:pt x="979" y="60"/>
                  <a:pt x="1199" y="51"/>
                </a:cubicBezTo>
                <a:cubicBezTo>
                  <a:pt x="1419" y="42"/>
                  <a:pt x="1744" y="0"/>
                  <a:pt x="1991" y="40"/>
                </a:cubicBezTo>
                <a:cubicBezTo>
                  <a:pt x="2238" y="80"/>
                  <a:pt x="2547" y="222"/>
                  <a:pt x="2684" y="293"/>
                </a:cubicBezTo>
                <a:cubicBezTo>
                  <a:pt x="2821" y="364"/>
                  <a:pt x="2818" y="416"/>
                  <a:pt x="2816" y="469"/>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6" name="未知"/>
          <p:cNvSpPr>
            <a:spLocks noChangeAspect="1"/>
          </p:cNvSpPr>
          <p:nvPr/>
        </p:nvSpPr>
        <p:spPr>
          <a:xfrm>
            <a:off x="7442835" y="3603625"/>
            <a:ext cx="2110740" cy="452120"/>
          </a:xfrm>
          <a:custGeom>
            <a:avLst/>
            <a:gdLst/>
            <a:ahLst/>
            <a:cxnLst>
              <a:cxn ang="0">
                <a:pos x="2038" y="0"/>
              </a:cxn>
              <a:cxn ang="0">
                <a:pos x="1737" y="289"/>
              </a:cxn>
              <a:cxn ang="0">
                <a:pos x="1001" y="407"/>
              </a:cxn>
              <a:cxn ang="0">
                <a:pos x="196" y="252"/>
              </a:cxn>
              <a:cxn ang="0">
                <a:pos x="0" y="0"/>
              </a:cxn>
            </a:cxnLst>
            <a:rect l="0" t="0" r="0" b="0"/>
            <a:pathLst>
              <a:path w="3201" h="614">
                <a:moveTo>
                  <a:pt x="3201" y="0"/>
                </a:moveTo>
                <a:cubicBezTo>
                  <a:pt x="3100" y="164"/>
                  <a:pt x="2999" y="328"/>
                  <a:pt x="2728" y="429"/>
                </a:cubicBezTo>
                <a:cubicBezTo>
                  <a:pt x="2457" y="530"/>
                  <a:pt x="1976" y="614"/>
                  <a:pt x="1573" y="605"/>
                </a:cubicBezTo>
                <a:cubicBezTo>
                  <a:pt x="1170" y="596"/>
                  <a:pt x="570" y="475"/>
                  <a:pt x="308" y="374"/>
                </a:cubicBezTo>
                <a:cubicBezTo>
                  <a:pt x="46" y="273"/>
                  <a:pt x="51" y="62"/>
                  <a:pt x="0" y="0"/>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7" name="未知"/>
          <p:cNvSpPr>
            <a:spLocks noChangeAspect="1"/>
          </p:cNvSpPr>
          <p:nvPr/>
        </p:nvSpPr>
        <p:spPr>
          <a:xfrm>
            <a:off x="7442835" y="2868930"/>
            <a:ext cx="2470785" cy="722630"/>
          </a:xfrm>
          <a:custGeom>
            <a:avLst/>
            <a:gdLst/>
            <a:ahLst/>
            <a:cxnLst>
              <a:cxn ang="0">
                <a:pos x="0" y="660"/>
              </a:cxn>
              <a:cxn ang="0">
                <a:pos x="243" y="324"/>
              </a:cxn>
              <a:cxn ang="0">
                <a:pos x="963" y="38"/>
              </a:cxn>
              <a:cxn ang="0">
                <a:pos x="1912" y="95"/>
              </a:cxn>
              <a:cxn ang="0">
                <a:pos x="2433" y="496"/>
              </a:cxn>
              <a:cxn ang="0">
                <a:pos x="2569" y="660"/>
              </a:cxn>
            </a:cxnLst>
            <a:rect l="0" t="0" r="0" b="0"/>
            <a:pathLst>
              <a:path w="3960" h="1016">
                <a:moveTo>
                  <a:pt x="0" y="1016"/>
                </a:moveTo>
                <a:cubicBezTo>
                  <a:pt x="63" y="837"/>
                  <a:pt x="127" y="658"/>
                  <a:pt x="374" y="499"/>
                </a:cubicBezTo>
                <a:cubicBezTo>
                  <a:pt x="621" y="340"/>
                  <a:pt x="1056" y="118"/>
                  <a:pt x="1485" y="59"/>
                </a:cubicBezTo>
                <a:cubicBezTo>
                  <a:pt x="1914" y="0"/>
                  <a:pt x="2570" y="30"/>
                  <a:pt x="2948" y="147"/>
                </a:cubicBezTo>
                <a:cubicBezTo>
                  <a:pt x="3326" y="264"/>
                  <a:pt x="3583" y="618"/>
                  <a:pt x="3751" y="763"/>
                </a:cubicBezTo>
                <a:cubicBezTo>
                  <a:pt x="3919" y="908"/>
                  <a:pt x="3923" y="976"/>
                  <a:pt x="3960" y="1016"/>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8" name="未知"/>
          <p:cNvSpPr>
            <a:spLocks noChangeAspect="1"/>
          </p:cNvSpPr>
          <p:nvPr/>
        </p:nvSpPr>
        <p:spPr>
          <a:xfrm>
            <a:off x="7221855" y="3591560"/>
            <a:ext cx="2691130" cy="785495"/>
          </a:xfrm>
          <a:custGeom>
            <a:avLst/>
            <a:gdLst/>
            <a:ahLst/>
            <a:cxnLst>
              <a:cxn ang="0">
                <a:pos x="2767" y="0"/>
              </a:cxn>
              <a:cxn ang="0">
                <a:pos x="2753" y="157"/>
              </a:cxn>
              <a:cxn ang="0">
                <a:pos x="2502" y="479"/>
              </a:cxn>
              <a:cxn ang="0">
                <a:pos x="2043" y="622"/>
              </a:cxn>
              <a:cxn ang="0">
                <a:pos x="1154" y="680"/>
              </a:cxn>
              <a:cxn ang="0">
                <a:pos x="244" y="393"/>
              </a:cxn>
              <a:cxn ang="0">
                <a:pos x="0" y="0"/>
              </a:cxn>
            </a:cxnLst>
            <a:rect l="0" t="0" r="0" b="0"/>
            <a:pathLst>
              <a:path w="4292" h="1104">
                <a:moveTo>
                  <a:pt x="4246" y="0"/>
                </a:moveTo>
                <a:cubicBezTo>
                  <a:pt x="4269" y="59"/>
                  <a:pt x="4292" y="119"/>
                  <a:pt x="4224" y="242"/>
                </a:cubicBezTo>
                <a:cubicBezTo>
                  <a:pt x="4156" y="365"/>
                  <a:pt x="4020" y="618"/>
                  <a:pt x="3839" y="737"/>
                </a:cubicBezTo>
                <a:cubicBezTo>
                  <a:pt x="3658" y="856"/>
                  <a:pt x="3479" y="906"/>
                  <a:pt x="3135" y="957"/>
                </a:cubicBezTo>
                <a:cubicBezTo>
                  <a:pt x="2791" y="1008"/>
                  <a:pt x="2231" y="1104"/>
                  <a:pt x="1771" y="1045"/>
                </a:cubicBezTo>
                <a:cubicBezTo>
                  <a:pt x="1311" y="986"/>
                  <a:pt x="669" y="779"/>
                  <a:pt x="374" y="605"/>
                </a:cubicBezTo>
                <a:cubicBezTo>
                  <a:pt x="79" y="431"/>
                  <a:pt x="62" y="95"/>
                  <a:pt x="0" y="0"/>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9" name="未知"/>
          <p:cNvSpPr>
            <a:spLocks noChangeAspect="1"/>
          </p:cNvSpPr>
          <p:nvPr/>
        </p:nvSpPr>
        <p:spPr>
          <a:xfrm>
            <a:off x="7020560" y="2222500"/>
            <a:ext cx="3772535" cy="2524125"/>
          </a:xfrm>
          <a:custGeom>
            <a:avLst/>
            <a:gdLst/>
            <a:ahLst/>
            <a:cxnLst>
              <a:cxn ang="0">
                <a:pos x="239" y="1308"/>
              </a:cxn>
              <a:cxn ang="0">
                <a:pos x="374" y="986"/>
              </a:cxn>
              <a:cxn ang="0">
                <a:pos x="723" y="635"/>
              </a:cxn>
              <a:cxn ang="0">
                <a:pos x="1379" y="402"/>
              </a:cxn>
              <a:cxn ang="0">
                <a:pos x="2584" y="429"/>
              </a:cxn>
              <a:cxn ang="0">
                <a:pos x="3383" y="889"/>
              </a:cxn>
              <a:cxn ang="0">
                <a:pos x="3661" y="1308"/>
              </a:cxn>
              <a:cxn ang="0">
                <a:pos x="3176" y="1940"/>
              </a:cxn>
              <a:cxn ang="0">
                <a:pos x="2114" y="2250"/>
              </a:cxn>
              <a:cxn ang="0">
                <a:pos x="1379" y="2256"/>
              </a:cxn>
              <a:cxn ang="0">
                <a:pos x="403" y="1947"/>
              </a:cxn>
              <a:cxn ang="0">
                <a:pos x="10" y="1302"/>
              </a:cxn>
              <a:cxn ang="0">
                <a:pos x="338" y="587"/>
              </a:cxn>
              <a:cxn ang="0">
                <a:pos x="1009" y="216"/>
              </a:cxn>
              <a:cxn ang="0">
                <a:pos x="1386" y="86"/>
              </a:cxn>
              <a:cxn ang="0">
                <a:pos x="2107" y="10"/>
              </a:cxn>
              <a:cxn ang="0">
                <a:pos x="3112" y="141"/>
              </a:cxn>
              <a:cxn ang="0">
                <a:pos x="4160" y="855"/>
              </a:cxn>
              <a:cxn ang="0">
                <a:pos x="4374" y="1308"/>
              </a:cxn>
            </a:cxnLst>
            <a:rect l="0" t="0" r="0" b="0"/>
            <a:pathLst>
              <a:path w="6748" h="3694">
                <a:moveTo>
                  <a:pt x="368" y="2095"/>
                </a:moveTo>
                <a:cubicBezTo>
                  <a:pt x="410" y="1926"/>
                  <a:pt x="452" y="1758"/>
                  <a:pt x="577" y="1578"/>
                </a:cubicBezTo>
                <a:cubicBezTo>
                  <a:pt x="702" y="1398"/>
                  <a:pt x="858" y="1173"/>
                  <a:pt x="1116" y="1017"/>
                </a:cubicBezTo>
                <a:cubicBezTo>
                  <a:pt x="1374" y="861"/>
                  <a:pt x="1650" y="698"/>
                  <a:pt x="2128" y="643"/>
                </a:cubicBezTo>
                <a:cubicBezTo>
                  <a:pt x="2606" y="588"/>
                  <a:pt x="3472" y="557"/>
                  <a:pt x="3987" y="687"/>
                </a:cubicBezTo>
                <a:cubicBezTo>
                  <a:pt x="4502" y="817"/>
                  <a:pt x="4942" y="1189"/>
                  <a:pt x="5219" y="1424"/>
                </a:cubicBezTo>
                <a:cubicBezTo>
                  <a:pt x="5496" y="1659"/>
                  <a:pt x="5701" y="1815"/>
                  <a:pt x="5648" y="2095"/>
                </a:cubicBezTo>
                <a:cubicBezTo>
                  <a:pt x="5595" y="2375"/>
                  <a:pt x="5298" y="2856"/>
                  <a:pt x="4900" y="3107"/>
                </a:cubicBezTo>
                <a:cubicBezTo>
                  <a:pt x="4502" y="3358"/>
                  <a:pt x="3723" y="3518"/>
                  <a:pt x="3261" y="3602"/>
                </a:cubicBezTo>
                <a:cubicBezTo>
                  <a:pt x="2799" y="3686"/>
                  <a:pt x="2568" y="3694"/>
                  <a:pt x="2128" y="3613"/>
                </a:cubicBezTo>
                <a:cubicBezTo>
                  <a:pt x="1688" y="3532"/>
                  <a:pt x="973" y="3373"/>
                  <a:pt x="621" y="3118"/>
                </a:cubicBezTo>
                <a:cubicBezTo>
                  <a:pt x="269" y="2863"/>
                  <a:pt x="32" y="2447"/>
                  <a:pt x="16" y="2084"/>
                </a:cubicBezTo>
                <a:cubicBezTo>
                  <a:pt x="0" y="1721"/>
                  <a:pt x="265" y="1230"/>
                  <a:pt x="522" y="940"/>
                </a:cubicBezTo>
                <a:cubicBezTo>
                  <a:pt x="779" y="650"/>
                  <a:pt x="1287" y="480"/>
                  <a:pt x="1556" y="346"/>
                </a:cubicBezTo>
                <a:cubicBezTo>
                  <a:pt x="1825" y="212"/>
                  <a:pt x="1857" y="192"/>
                  <a:pt x="2139" y="137"/>
                </a:cubicBezTo>
                <a:cubicBezTo>
                  <a:pt x="2421" y="82"/>
                  <a:pt x="2806" y="1"/>
                  <a:pt x="3250" y="16"/>
                </a:cubicBezTo>
                <a:cubicBezTo>
                  <a:pt x="3694" y="31"/>
                  <a:pt x="4273" y="0"/>
                  <a:pt x="4801" y="225"/>
                </a:cubicBezTo>
                <a:cubicBezTo>
                  <a:pt x="5329" y="450"/>
                  <a:pt x="6094" y="1057"/>
                  <a:pt x="6418" y="1369"/>
                </a:cubicBezTo>
                <a:cubicBezTo>
                  <a:pt x="6742" y="1681"/>
                  <a:pt x="6745" y="1888"/>
                  <a:pt x="6748" y="2095"/>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57" name="未知"/>
          <p:cNvSpPr>
            <a:spLocks noChangeAspect="1"/>
          </p:cNvSpPr>
          <p:nvPr/>
        </p:nvSpPr>
        <p:spPr>
          <a:xfrm>
            <a:off x="8141335" y="1313815"/>
            <a:ext cx="805815" cy="70485"/>
          </a:xfrm>
          <a:custGeom>
            <a:avLst/>
            <a:gdLst/>
            <a:ahLst/>
            <a:cxnLst>
              <a:cxn ang="0">
                <a:pos x="0" y="64"/>
              </a:cxn>
              <a:cxn ang="0">
                <a:pos x="333" y="0"/>
              </a:cxn>
              <a:cxn ang="0">
                <a:pos x="713" y="64"/>
              </a:cxn>
            </a:cxnLst>
            <a:rect l="0" t="0" r="0" b="0"/>
            <a:pathLst>
              <a:path w="990" h="88">
                <a:moveTo>
                  <a:pt x="0" y="88"/>
                </a:moveTo>
                <a:cubicBezTo>
                  <a:pt x="148" y="44"/>
                  <a:pt x="297" y="0"/>
                  <a:pt x="462" y="0"/>
                </a:cubicBezTo>
                <a:cubicBezTo>
                  <a:pt x="627" y="0"/>
                  <a:pt x="808" y="44"/>
                  <a:pt x="990" y="88"/>
                </a:cubicBezTo>
              </a:path>
            </a:pathLst>
          </a:custGeom>
          <a:noFill/>
          <a:ln w="9525" cap="flat" cmpd="sng">
            <a:solidFill>
              <a:srgbClr val="000000"/>
            </a:solidFill>
            <a:prstDash val="solid"/>
            <a:bevel/>
            <a:headEnd type="none" w="med" len="med"/>
            <a:tailEnd type="stealth" w="sm" len="lg"/>
          </a:ln>
        </p:spPr>
        <p:txBody>
          <a:bodyPr/>
          <a:lstStyle/>
          <a:p>
            <a:endParaRPr lang="zh-CN" altLang="en-US"/>
          </a:p>
        </p:txBody>
      </p:sp>
      <p:sp>
        <p:nvSpPr>
          <p:cNvPr id="56358" name="Text Box 46"/>
          <p:cNvSpPr txBox="1">
            <a:spLocks noChangeAspect="1"/>
          </p:cNvSpPr>
          <p:nvPr/>
        </p:nvSpPr>
        <p:spPr>
          <a:xfrm>
            <a:off x="8974455" y="960120"/>
            <a:ext cx="1397635" cy="574675"/>
          </a:xfrm>
          <a:prstGeom prst="rect">
            <a:avLst/>
          </a:prstGeom>
          <a:noFill/>
          <a:ln w="9525">
            <a:noFill/>
          </a:ln>
        </p:spPr>
        <p:txBody>
          <a:bodyPr lIns="0" tIns="0" rIns="0" bIns="0" anchor="ctr" anchorCtr="1"/>
          <a:lstStyle/>
          <a:p>
            <a:pPr algn="just" eaLnBrk="0" hangingPunct="0">
              <a:lnSpc>
                <a:spcPct val="80000"/>
              </a:lnSpc>
            </a:pPr>
            <a:r>
              <a:rPr lang="zh-CN" altLang="en-US" dirty="0">
                <a:solidFill>
                  <a:schemeClr val="tx1"/>
                </a:solidFill>
                <a:latin typeface="Times New Roman" panose="02020603050405020304" pitchFamily="18" charset="0"/>
              </a:rPr>
              <a:t>开发进度</a:t>
            </a:r>
            <a:endParaRPr lang="en-US" altLang="zh-CN" dirty="0">
              <a:solidFill>
                <a:schemeClr val="tx1"/>
              </a:solidFill>
              <a:latin typeface="Times New Roman" panose="02020603050405020304" pitchFamily="18" charset="0"/>
            </a:endParaRPr>
          </a:p>
          <a:p>
            <a:pPr algn="just" eaLnBrk="0" hangingPunct="0">
              <a:lnSpc>
                <a:spcPct val="80000"/>
              </a:lnSpc>
            </a:pPr>
            <a:r>
              <a:rPr lang="zh-CN" altLang="en-US" dirty="0">
                <a:solidFill>
                  <a:schemeClr val="tx1"/>
                </a:solidFill>
                <a:latin typeface="Times New Roman" panose="02020603050405020304" pitchFamily="18" charset="0"/>
              </a:rPr>
              <a:t>顺时针为进展方向</a:t>
            </a:r>
          </a:p>
        </p:txBody>
      </p:sp>
      <p:sp>
        <p:nvSpPr>
          <p:cNvPr id="56359" name="Text Box 47"/>
          <p:cNvSpPr txBox="1">
            <a:spLocks noChangeAspect="1"/>
          </p:cNvSpPr>
          <p:nvPr/>
        </p:nvSpPr>
        <p:spPr>
          <a:xfrm>
            <a:off x="6890385" y="1534795"/>
            <a:ext cx="1437640" cy="687705"/>
          </a:xfrm>
          <a:prstGeom prst="rect">
            <a:avLst/>
          </a:prstGeom>
          <a:solidFill>
            <a:schemeClr val="bg1"/>
          </a:solidFill>
          <a:ln w="9525">
            <a:noFill/>
          </a:ln>
        </p:spPr>
        <p:txBody>
          <a:bodyPr lIns="0" tIns="0" rIns="0" bIns="0" anchor="ctr" anchorCtr="1"/>
          <a:lstStyle/>
          <a:p>
            <a:pPr eaLnBrk="0" hangingPunct="0"/>
            <a:r>
              <a:rPr lang="zh-CN" altLang="en-US" dirty="0">
                <a:solidFill>
                  <a:srgbClr val="0070C0"/>
                </a:solidFill>
                <a:latin typeface="Times New Roman" panose="02020603050405020304" pitchFamily="18" charset="0"/>
              </a:rPr>
              <a:t>明确目标、</a:t>
            </a:r>
            <a:endParaRPr lang="en-US" altLang="zh-CN" dirty="0">
              <a:solidFill>
                <a:srgbClr val="0070C0"/>
              </a:solidFill>
              <a:latin typeface="Times New Roman" panose="02020603050405020304" pitchFamily="18" charset="0"/>
            </a:endParaRPr>
          </a:p>
          <a:p>
            <a:pPr eaLnBrk="0" hangingPunct="0"/>
            <a:r>
              <a:rPr lang="zh-CN" altLang="en-US" dirty="0">
                <a:solidFill>
                  <a:srgbClr val="0070C0"/>
                </a:solidFill>
                <a:latin typeface="Times New Roman" panose="02020603050405020304" pitchFamily="18" charset="0"/>
              </a:rPr>
              <a:t>选择方案、</a:t>
            </a:r>
          </a:p>
          <a:p>
            <a:pPr eaLnBrk="0" hangingPunct="0"/>
            <a:r>
              <a:rPr lang="zh-CN" altLang="en-US" dirty="0">
                <a:solidFill>
                  <a:srgbClr val="0070C0"/>
                </a:solidFill>
                <a:latin typeface="Times New Roman" panose="02020603050405020304" pitchFamily="18" charset="0"/>
              </a:rPr>
              <a:t>设定约束条件</a:t>
            </a:r>
          </a:p>
        </p:txBody>
      </p:sp>
      <p:sp>
        <p:nvSpPr>
          <p:cNvPr id="56360" name="Text Box 48"/>
          <p:cNvSpPr txBox="1">
            <a:spLocks noChangeAspect="1"/>
          </p:cNvSpPr>
          <p:nvPr/>
        </p:nvSpPr>
        <p:spPr>
          <a:xfrm>
            <a:off x="9928860" y="1642745"/>
            <a:ext cx="1266825" cy="579755"/>
          </a:xfrm>
          <a:prstGeom prst="rect">
            <a:avLst/>
          </a:prstGeom>
          <a:solidFill>
            <a:schemeClr val="bg1"/>
          </a:solidFill>
          <a:ln w="9525">
            <a:noFill/>
          </a:ln>
        </p:spPr>
        <p:txBody>
          <a:bodyPr lIns="0" tIns="0" rIns="0" bIns="0" anchor="ctr" anchorCtr="1"/>
          <a:lstStyle/>
          <a:p>
            <a:pPr eaLnBrk="0" hangingPunct="0"/>
            <a:r>
              <a:rPr lang="zh-CN" altLang="en-US" dirty="0">
                <a:solidFill>
                  <a:srgbClr val="0070C0"/>
                </a:solidFill>
                <a:latin typeface="Times New Roman" panose="02020603050405020304" pitchFamily="18" charset="0"/>
              </a:rPr>
              <a:t>评估方案</a:t>
            </a:r>
            <a:endParaRPr lang="en-US" altLang="zh-CN" dirty="0">
              <a:solidFill>
                <a:srgbClr val="0070C0"/>
              </a:solidFill>
              <a:latin typeface="Times New Roman" panose="02020603050405020304" pitchFamily="18" charset="0"/>
            </a:endParaRPr>
          </a:p>
          <a:p>
            <a:pPr eaLnBrk="0" hangingPunct="0"/>
            <a:r>
              <a:rPr lang="zh-CN" altLang="en-US" dirty="0">
                <a:solidFill>
                  <a:srgbClr val="0070C0"/>
                </a:solidFill>
                <a:latin typeface="Times New Roman" panose="02020603050405020304" pitchFamily="18" charset="0"/>
              </a:rPr>
              <a:t>风险分析</a:t>
            </a:r>
          </a:p>
          <a:p>
            <a:pPr eaLnBrk="0" hangingPunct="0"/>
            <a:r>
              <a:rPr lang="zh-CN" altLang="en-US" dirty="0">
                <a:solidFill>
                  <a:srgbClr val="0070C0"/>
                </a:solidFill>
                <a:latin typeface="Times New Roman" panose="02020603050405020304" pitchFamily="18" charset="0"/>
              </a:rPr>
              <a:t>构造原型</a:t>
            </a:r>
          </a:p>
        </p:txBody>
      </p:sp>
      <p:sp>
        <p:nvSpPr>
          <p:cNvPr id="56361" name="Text Box 49"/>
          <p:cNvSpPr txBox="1">
            <a:spLocks noChangeAspect="1"/>
          </p:cNvSpPr>
          <p:nvPr/>
        </p:nvSpPr>
        <p:spPr>
          <a:xfrm>
            <a:off x="9549765" y="4844415"/>
            <a:ext cx="1154430" cy="411480"/>
          </a:xfrm>
          <a:prstGeom prst="rect">
            <a:avLst/>
          </a:prstGeom>
          <a:solidFill>
            <a:schemeClr val="bg1"/>
          </a:solidFill>
          <a:ln w="9525">
            <a:noFill/>
          </a:ln>
        </p:spPr>
        <p:txBody>
          <a:bodyPr lIns="0" tIns="0" rIns="0" bIns="0" anchor="ctr" anchorCtr="1"/>
          <a:lstStyle/>
          <a:p>
            <a:pPr eaLnBrk="0" hangingPunct="0"/>
            <a:r>
              <a:rPr lang="zh-CN" altLang="en-US" dirty="0">
                <a:solidFill>
                  <a:srgbClr val="0070C0"/>
                </a:solidFill>
                <a:latin typeface="Times New Roman" panose="02020603050405020304" pitchFamily="18" charset="0"/>
              </a:rPr>
              <a:t>开发与验证</a:t>
            </a:r>
          </a:p>
        </p:txBody>
      </p:sp>
      <p:sp>
        <p:nvSpPr>
          <p:cNvPr id="56362" name="Text Box 50"/>
          <p:cNvSpPr txBox="1">
            <a:spLocks noChangeAspect="1"/>
          </p:cNvSpPr>
          <p:nvPr/>
        </p:nvSpPr>
        <p:spPr>
          <a:xfrm>
            <a:off x="6890385" y="4746625"/>
            <a:ext cx="1437640" cy="607060"/>
          </a:xfrm>
          <a:prstGeom prst="rect">
            <a:avLst/>
          </a:prstGeom>
          <a:solidFill>
            <a:schemeClr val="bg1"/>
          </a:solidFill>
          <a:ln w="9525">
            <a:noFill/>
          </a:ln>
        </p:spPr>
        <p:txBody>
          <a:bodyPr lIns="0" tIns="0" rIns="0" bIns="0" anchor="ctr" anchorCtr="1"/>
          <a:lstStyle/>
          <a:p>
            <a:pPr algn="just" eaLnBrk="0" hangingPunct="0"/>
            <a:r>
              <a:rPr lang="zh-CN" altLang="en-US" dirty="0">
                <a:solidFill>
                  <a:srgbClr val="0070C0"/>
                </a:solidFill>
                <a:latin typeface="Times New Roman" panose="02020603050405020304" pitchFamily="18" charset="0"/>
              </a:rPr>
              <a:t>评价本阶段</a:t>
            </a:r>
            <a:endParaRPr lang="en-US" altLang="zh-CN" dirty="0">
              <a:solidFill>
                <a:srgbClr val="0070C0"/>
              </a:solidFill>
              <a:latin typeface="Times New Roman" panose="02020603050405020304" pitchFamily="18" charset="0"/>
            </a:endParaRPr>
          </a:p>
          <a:p>
            <a:pPr algn="just" eaLnBrk="0" hangingPunct="0"/>
            <a:r>
              <a:rPr lang="zh-CN" altLang="en-US" dirty="0">
                <a:solidFill>
                  <a:srgbClr val="0070C0"/>
                </a:solidFill>
                <a:latin typeface="Times New Roman" panose="02020603050405020304" pitchFamily="18" charset="0"/>
              </a:rPr>
              <a:t>计划下一阶段</a:t>
            </a:r>
          </a:p>
        </p:txBody>
      </p:sp>
    </p:spTree>
    <p:extLst>
      <p:ext uri="{BB962C8B-B14F-4D97-AF65-F5344CB8AC3E}">
        <p14:creationId xmlns:p14="http://schemas.microsoft.com/office/powerpoint/2010/main" val="419873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29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29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3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5298">
                                            <p:txEl>
                                              <p:pRg st="6" end="6"/>
                                            </p:txEl>
                                          </p:spTgt>
                                        </p:tgtEl>
                                        <p:attrNameLst>
                                          <p:attrName>style.visibility</p:attrName>
                                        </p:attrNameLst>
                                      </p:cBhvr>
                                      <p:to>
                                        <p:strVal val="visible"/>
                                      </p:to>
                                    </p:set>
                                    <p:anim calcmode="lin" valueType="num">
                                      <p:cBhvr additive="base">
                                        <p:cTn id="29" dur="500" fill="hold"/>
                                        <p:tgtEl>
                                          <p:spTgt spid="5529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29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59" grpId="0" animBg="1"/>
      <p:bldP spid="56360" grpId="0" animBg="1"/>
      <p:bldP spid="56361" grpId="0" animBg="1"/>
      <p:bldP spid="563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0" y="0"/>
            <a:ext cx="8143240" cy="668655"/>
          </a:xfrm>
        </p:spPr>
        <p:txBody>
          <a:bodyPr/>
          <a:lstStyle/>
          <a:p>
            <a:r>
              <a:rPr lang="zh-CN" altLang="en-US"/>
              <a:t>螺旋模型（Spiral model）</a:t>
            </a:r>
          </a:p>
        </p:txBody>
      </p:sp>
      <p:sp>
        <p:nvSpPr>
          <p:cNvPr id="56323" name="Line 4"/>
          <p:cNvSpPr>
            <a:spLocks noChangeAspect="1"/>
          </p:cNvSpPr>
          <p:nvPr/>
        </p:nvSpPr>
        <p:spPr>
          <a:xfrm>
            <a:off x="2381250" y="3768725"/>
            <a:ext cx="7555230" cy="15240"/>
          </a:xfrm>
          <a:prstGeom prst="line">
            <a:avLst/>
          </a:prstGeom>
          <a:ln w="28575" cap="flat" cmpd="sng">
            <a:solidFill>
              <a:schemeClr val="tx1"/>
            </a:solidFill>
            <a:prstDash val="sys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24" name="Line 5"/>
          <p:cNvSpPr>
            <a:spLocks noChangeAspect="1"/>
          </p:cNvSpPr>
          <p:nvPr/>
        </p:nvSpPr>
        <p:spPr>
          <a:xfrm>
            <a:off x="4751070" y="927100"/>
            <a:ext cx="0" cy="5241925"/>
          </a:xfrm>
          <a:prstGeom prst="line">
            <a:avLst/>
          </a:prstGeom>
          <a:ln w="28575" cap="flat" cmpd="sng">
            <a:solidFill>
              <a:schemeClr val="tx1"/>
            </a:solidFill>
            <a:prstDash val="sys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25" name="未知"/>
          <p:cNvSpPr>
            <a:spLocks noChangeAspect="1"/>
          </p:cNvSpPr>
          <p:nvPr/>
        </p:nvSpPr>
        <p:spPr>
          <a:xfrm>
            <a:off x="3521710" y="3342640"/>
            <a:ext cx="2903855" cy="425450"/>
          </a:xfrm>
          <a:custGeom>
            <a:avLst/>
            <a:gdLst/>
            <a:ahLst/>
            <a:cxnLst>
              <a:cxn ang="0">
                <a:pos x="0" y="305"/>
              </a:cxn>
              <a:cxn ang="0">
                <a:pos x="43" y="219"/>
              </a:cxn>
              <a:cxn ang="0">
                <a:pos x="151" y="133"/>
              </a:cxn>
              <a:cxn ang="0">
                <a:pos x="437" y="62"/>
              </a:cxn>
              <a:cxn ang="0">
                <a:pos x="781" y="33"/>
              </a:cxn>
              <a:cxn ang="0">
                <a:pos x="1297" y="26"/>
              </a:cxn>
              <a:cxn ang="0">
                <a:pos x="1749" y="191"/>
              </a:cxn>
              <a:cxn ang="0">
                <a:pos x="1835" y="305"/>
              </a:cxn>
            </a:cxnLst>
            <a:rect l="0" t="0" r="0" b="0"/>
            <a:pathLst>
              <a:path w="2821" h="469">
                <a:moveTo>
                  <a:pt x="0" y="469"/>
                </a:moveTo>
                <a:cubicBezTo>
                  <a:pt x="14" y="425"/>
                  <a:pt x="28" y="381"/>
                  <a:pt x="66" y="337"/>
                </a:cubicBezTo>
                <a:cubicBezTo>
                  <a:pt x="104" y="293"/>
                  <a:pt x="130" y="245"/>
                  <a:pt x="231" y="205"/>
                </a:cubicBezTo>
                <a:cubicBezTo>
                  <a:pt x="332" y="165"/>
                  <a:pt x="510" y="121"/>
                  <a:pt x="671" y="95"/>
                </a:cubicBezTo>
                <a:cubicBezTo>
                  <a:pt x="832" y="69"/>
                  <a:pt x="979" y="60"/>
                  <a:pt x="1199" y="51"/>
                </a:cubicBezTo>
                <a:cubicBezTo>
                  <a:pt x="1419" y="42"/>
                  <a:pt x="1744" y="0"/>
                  <a:pt x="1991" y="40"/>
                </a:cubicBezTo>
                <a:cubicBezTo>
                  <a:pt x="2238" y="80"/>
                  <a:pt x="2547" y="222"/>
                  <a:pt x="2684" y="293"/>
                </a:cubicBezTo>
                <a:cubicBezTo>
                  <a:pt x="2821" y="364"/>
                  <a:pt x="2818" y="416"/>
                  <a:pt x="2816" y="469"/>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6" name="未知"/>
          <p:cNvSpPr>
            <a:spLocks noChangeAspect="1"/>
          </p:cNvSpPr>
          <p:nvPr/>
        </p:nvSpPr>
        <p:spPr>
          <a:xfrm>
            <a:off x="3216910" y="3767455"/>
            <a:ext cx="3220085" cy="576580"/>
          </a:xfrm>
          <a:custGeom>
            <a:avLst/>
            <a:gdLst/>
            <a:ahLst/>
            <a:cxnLst>
              <a:cxn ang="0">
                <a:pos x="2038" y="0"/>
              </a:cxn>
              <a:cxn ang="0">
                <a:pos x="1737" y="289"/>
              </a:cxn>
              <a:cxn ang="0">
                <a:pos x="1001" y="407"/>
              </a:cxn>
              <a:cxn ang="0">
                <a:pos x="196" y="252"/>
              </a:cxn>
              <a:cxn ang="0">
                <a:pos x="0" y="0"/>
              </a:cxn>
            </a:cxnLst>
            <a:rect l="0" t="0" r="0" b="0"/>
            <a:pathLst>
              <a:path w="3201" h="614">
                <a:moveTo>
                  <a:pt x="3201" y="0"/>
                </a:moveTo>
                <a:cubicBezTo>
                  <a:pt x="3100" y="164"/>
                  <a:pt x="2999" y="328"/>
                  <a:pt x="2728" y="429"/>
                </a:cubicBezTo>
                <a:cubicBezTo>
                  <a:pt x="2457" y="530"/>
                  <a:pt x="1976" y="614"/>
                  <a:pt x="1573" y="605"/>
                </a:cubicBezTo>
                <a:cubicBezTo>
                  <a:pt x="1170" y="596"/>
                  <a:pt x="570" y="475"/>
                  <a:pt x="308" y="374"/>
                </a:cubicBezTo>
                <a:cubicBezTo>
                  <a:pt x="46" y="273"/>
                  <a:pt x="51" y="62"/>
                  <a:pt x="0" y="0"/>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7" name="未知"/>
          <p:cNvSpPr>
            <a:spLocks noChangeAspect="1"/>
          </p:cNvSpPr>
          <p:nvPr/>
        </p:nvSpPr>
        <p:spPr>
          <a:xfrm>
            <a:off x="3245485" y="2861310"/>
            <a:ext cx="4058920" cy="921385"/>
          </a:xfrm>
          <a:custGeom>
            <a:avLst/>
            <a:gdLst/>
            <a:ahLst/>
            <a:cxnLst>
              <a:cxn ang="0">
                <a:pos x="0" y="660"/>
              </a:cxn>
              <a:cxn ang="0">
                <a:pos x="243" y="324"/>
              </a:cxn>
              <a:cxn ang="0">
                <a:pos x="963" y="38"/>
              </a:cxn>
              <a:cxn ang="0">
                <a:pos x="1912" y="95"/>
              </a:cxn>
              <a:cxn ang="0">
                <a:pos x="2433" y="496"/>
              </a:cxn>
              <a:cxn ang="0">
                <a:pos x="2569" y="660"/>
              </a:cxn>
            </a:cxnLst>
            <a:rect l="0" t="0" r="0" b="0"/>
            <a:pathLst>
              <a:path w="3960" h="1016">
                <a:moveTo>
                  <a:pt x="0" y="1016"/>
                </a:moveTo>
                <a:cubicBezTo>
                  <a:pt x="63" y="837"/>
                  <a:pt x="127" y="658"/>
                  <a:pt x="374" y="499"/>
                </a:cubicBezTo>
                <a:cubicBezTo>
                  <a:pt x="621" y="340"/>
                  <a:pt x="1056" y="118"/>
                  <a:pt x="1485" y="59"/>
                </a:cubicBezTo>
                <a:cubicBezTo>
                  <a:pt x="1914" y="0"/>
                  <a:pt x="2570" y="30"/>
                  <a:pt x="2948" y="147"/>
                </a:cubicBezTo>
                <a:cubicBezTo>
                  <a:pt x="3326" y="264"/>
                  <a:pt x="3583" y="618"/>
                  <a:pt x="3751" y="763"/>
                </a:cubicBezTo>
                <a:cubicBezTo>
                  <a:pt x="3919" y="908"/>
                  <a:pt x="3923" y="976"/>
                  <a:pt x="3960" y="1016"/>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8" name="未知"/>
          <p:cNvSpPr>
            <a:spLocks noChangeAspect="1"/>
          </p:cNvSpPr>
          <p:nvPr/>
        </p:nvSpPr>
        <p:spPr>
          <a:xfrm>
            <a:off x="2919730" y="3757295"/>
            <a:ext cx="4418965" cy="1002030"/>
          </a:xfrm>
          <a:custGeom>
            <a:avLst/>
            <a:gdLst/>
            <a:ahLst/>
            <a:cxnLst>
              <a:cxn ang="0">
                <a:pos x="2767" y="0"/>
              </a:cxn>
              <a:cxn ang="0">
                <a:pos x="2753" y="157"/>
              </a:cxn>
              <a:cxn ang="0">
                <a:pos x="2502" y="479"/>
              </a:cxn>
              <a:cxn ang="0">
                <a:pos x="2043" y="622"/>
              </a:cxn>
              <a:cxn ang="0">
                <a:pos x="1154" y="680"/>
              </a:cxn>
              <a:cxn ang="0">
                <a:pos x="244" y="393"/>
              </a:cxn>
              <a:cxn ang="0">
                <a:pos x="0" y="0"/>
              </a:cxn>
            </a:cxnLst>
            <a:rect l="0" t="0" r="0" b="0"/>
            <a:pathLst>
              <a:path w="4292" h="1104">
                <a:moveTo>
                  <a:pt x="4246" y="0"/>
                </a:moveTo>
                <a:cubicBezTo>
                  <a:pt x="4269" y="59"/>
                  <a:pt x="4292" y="119"/>
                  <a:pt x="4224" y="242"/>
                </a:cubicBezTo>
                <a:cubicBezTo>
                  <a:pt x="4156" y="365"/>
                  <a:pt x="4020" y="618"/>
                  <a:pt x="3839" y="737"/>
                </a:cubicBezTo>
                <a:cubicBezTo>
                  <a:pt x="3658" y="856"/>
                  <a:pt x="3479" y="906"/>
                  <a:pt x="3135" y="957"/>
                </a:cubicBezTo>
                <a:cubicBezTo>
                  <a:pt x="2791" y="1008"/>
                  <a:pt x="2231" y="1104"/>
                  <a:pt x="1771" y="1045"/>
                </a:cubicBezTo>
                <a:cubicBezTo>
                  <a:pt x="1311" y="986"/>
                  <a:pt x="669" y="779"/>
                  <a:pt x="374" y="605"/>
                </a:cubicBezTo>
                <a:cubicBezTo>
                  <a:pt x="79" y="431"/>
                  <a:pt x="62" y="95"/>
                  <a:pt x="0" y="0"/>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9" name="未知"/>
          <p:cNvSpPr>
            <a:spLocks noChangeAspect="1"/>
          </p:cNvSpPr>
          <p:nvPr/>
        </p:nvSpPr>
        <p:spPr>
          <a:xfrm>
            <a:off x="2556510" y="2021205"/>
            <a:ext cx="6910705" cy="3219450"/>
          </a:xfrm>
          <a:custGeom>
            <a:avLst/>
            <a:gdLst/>
            <a:ahLst/>
            <a:cxnLst>
              <a:cxn ang="0">
                <a:pos x="239" y="1308"/>
              </a:cxn>
              <a:cxn ang="0">
                <a:pos x="374" y="986"/>
              </a:cxn>
              <a:cxn ang="0">
                <a:pos x="723" y="635"/>
              </a:cxn>
              <a:cxn ang="0">
                <a:pos x="1379" y="402"/>
              </a:cxn>
              <a:cxn ang="0">
                <a:pos x="2584" y="429"/>
              </a:cxn>
              <a:cxn ang="0">
                <a:pos x="3383" y="889"/>
              </a:cxn>
              <a:cxn ang="0">
                <a:pos x="3661" y="1308"/>
              </a:cxn>
              <a:cxn ang="0">
                <a:pos x="3176" y="1940"/>
              </a:cxn>
              <a:cxn ang="0">
                <a:pos x="2114" y="2250"/>
              </a:cxn>
              <a:cxn ang="0">
                <a:pos x="1379" y="2256"/>
              </a:cxn>
              <a:cxn ang="0">
                <a:pos x="403" y="1947"/>
              </a:cxn>
              <a:cxn ang="0">
                <a:pos x="10" y="1302"/>
              </a:cxn>
              <a:cxn ang="0">
                <a:pos x="338" y="587"/>
              </a:cxn>
              <a:cxn ang="0">
                <a:pos x="1009" y="216"/>
              </a:cxn>
              <a:cxn ang="0">
                <a:pos x="1386" y="86"/>
              </a:cxn>
              <a:cxn ang="0">
                <a:pos x="2107" y="10"/>
              </a:cxn>
              <a:cxn ang="0">
                <a:pos x="3112" y="141"/>
              </a:cxn>
              <a:cxn ang="0">
                <a:pos x="4160" y="855"/>
              </a:cxn>
              <a:cxn ang="0">
                <a:pos x="4374" y="1308"/>
              </a:cxn>
            </a:cxnLst>
            <a:rect l="0" t="0" r="0" b="0"/>
            <a:pathLst>
              <a:path w="6748" h="3694">
                <a:moveTo>
                  <a:pt x="368" y="2095"/>
                </a:moveTo>
                <a:cubicBezTo>
                  <a:pt x="410" y="1926"/>
                  <a:pt x="452" y="1758"/>
                  <a:pt x="577" y="1578"/>
                </a:cubicBezTo>
                <a:cubicBezTo>
                  <a:pt x="702" y="1398"/>
                  <a:pt x="858" y="1173"/>
                  <a:pt x="1116" y="1017"/>
                </a:cubicBezTo>
                <a:cubicBezTo>
                  <a:pt x="1374" y="861"/>
                  <a:pt x="1650" y="698"/>
                  <a:pt x="2128" y="643"/>
                </a:cubicBezTo>
                <a:cubicBezTo>
                  <a:pt x="2606" y="588"/>
                  <a:pt x="3472" y="557"/>
                  <a:pt x="3987" y="687"/>
                </a:cubicBezTo>
                <a:cubicBezTo>
                  <a:pt x="4502" y="817"/>
                  <a:pt x="4942" y="1189"/>
                  <a:pt x="5219" y="1424"/>
                </a:cubicBezTo>
                <a:cubicBezTo>
                  <a:pt x="5496" y="1659"/>
                  <a:pt x="5701" y="1815"/>
                  <a:pt x="5648" y="2095"/>
                </a:cubicBezTo>
                <a:cubicBezTo>
                  <a:pt x="5595" y="2375"/>
                  <a:pt x="5298" y="2856"/>
                  <a:pt x="4900" y="3107"/>
                </a:cubicBezTo>
                <a:cubicBezTo>
                  <a:pt x="4502" y="3358"/>
                  <a:pt x="3723" y="3518"/>
                  <a:pt x="3261" y="3602"/>
                </a:cubicBezTo>
                <a:cubicBezTo>
                  <a:pt x="2799" y="3686"/>
                  <a:pt x="2568" y="3694"/>
                  <a:pt x="2128" y="3613"/>
                </a:cubicBezTo>
                <a:cubicBezTo>
                  <a:pt x="1688" y="3532"/>
                  <a:pt x="973" y="3373"/>
                  <a:pt x="621" y="3118"/>
                </a:cubicBezTo>
                <a:cubicBezTo>
                  <a:pt x="269" y="2863"/>
                  <a:pt x="32" y="2447"/>
                  <a:pt x="16" y="2084"/>
                </a:cubicBezTo>
                <a:cubicBezTo>
                  <a:pt x="0" y="1721"/>
                  <a:pt x="265" y="1230"/>
                  <a:pt x="522" y="940"/>
                </a:cubicBezTo>
                <a:cubicBezTo>
                  <a:pt x="779" y="650"/>
                  <a:pt x="1287" y="480"/>
                  <a:pt x="1556" y="346"/>
                </a:cubicBezTo>
                <a:cubicBezTo>
                  <a:pt x="1825" y="212"/>
                  <a:pt x="1857" y="192"/>
                  <a:pt x="2139" y="137"/>
                </a:cubicBezTo>
                <a:cubicBezTo>
                  <a:pt x="2421" y="82"/>
                  <a:pt x="2806" y="1"/>
                  <a:pt x="3250" y="16"/>
                </a:cubicBezTo>
                <a:cubicBezTo>
                  <a:pt x="3694" y="31"/>
                  <a:pt x="4273" y="0"/>
                  <a:pt x="4801" y="225"/>
                </a:cubicBezTo>
                <a:cubicBezTo>
                  <a:pt x="5329" y="450"/>
                  <a:pt x="6094" y="1057"/>
                  <a:pt x="6418" y="1369"/>
                </a:cubicBezTo>
                <a:cubicBezTo>
                  <a:pt x="6742" y="1681"/>
                  <a:pt x="6745" y="1888"/>
                  <a:pt x="6748" y="2095"/>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30" name="未知"/>
          <p:cNvSpPr>
            <a:spLocks noChangeAspect="1"/>
          </p:cNvSpPr>
          <p:nvPr/>
        </p:nvSpPr>
        <p:spPr>
          <a:xfrm>
            <a:off x="4747895" y="3768725"/>
            <a:ext cx="4733290" cy="2145030"/>
          </a:xfrm>
          <a:custGeom>
            <a:avLst/>
            <a:gdLst/>
            <a:ahLst/>
            <a:cxnLst>
              <a:cxn ang="0">
                <a:pos x="2996" y="0"/>
              </a:cxn>
              <a:cxn ang="0">
                <a:pos x="2768" y="562"/>
              </a:cxn>
              <a:cxn ang="0">
                <a:pos x="2097" y="1140"/>
              </a:cxn>
              <a:cxn ang="0">
                <a:pos x="970" y="1455"/>
              </a:cxn>
              <a:cxn ang="0">
                <a:pos x="0" y="1537"/>
              </a:cxn>
            </a:cxnLst>
            <a:rect l="0" t="0" r="0" b="0"/>
            <a:pathLst>
              <a:path w="4620" h="2255">
                <a:moveTo>
                  <a:pt x="4620" y="0"/>
                </a:moveTo>
                <a:cubicBezTo>
                  <a:pt x="4559" y="273"/>
                  <a:pt x="4499" y="546"/>
                  <a:pt x="4268" y="825"/>
                </a:cubicBezTo>
                <a:cubicBezTo>
                  <a:pt x="4037" y="1104"/>
                  <a:pt x="3696" y="1454"/>
                  <a:pt x="3234" y="1672"/>
                </a:cubicBezTo>
                <a:cubicBezTo>
                  <a:pt x="2772" y="1890"/>
                  <a:pt x="2035" y="2037"/>
                  <a:pt x="1496" y="2134"/>
                </a:cubicBezTo>
                <a:cubicBezTo>
                  <a:pt x="957" y="2231"/>
                  <a:pt x="249" y="2235"/>
                  <a:pt x="0" y="2255"/>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31" name="Text Box 14"/>
          <p:cNvSpPr txBox="1">
            <a:spLocks noChangeAspect="1"/>
          </p:cNvSpPr>
          <p:nvPr/>
        </p:nvSpPr>
        <p:spPr>
          <a:xfrm>
            <a:off x="3629025" y="3757295"/>
            <a:ext cx="1088390" cy="50673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生命周期计划</a:t>
            </a:r>
          </a:p>
          <a:p>
            <a:pPr algn="just" eaLnBrk="0" hangingPunct="0">
              <a:lnSpc>
                <a:spcPct val="80000"/>
              </a:lnSpc>
            </a:pPr>
            <a:r>
              <a:rPr lang="zh-CN" altLang="en-US" sz="1400" b="1" dirty="0">
                <a:solidFill>
                  <a:schemeClr val="tx1"/>
                </a:solidFill>
                <a:latin typeface="Times New Roman" panose="02020603050405020304" pitchFamily="18" charset="0"/>
              </a:rPr>
              <a:t>需求计划</a:t>
            </a:r>
          </a:p>
        </p:txBody>
      </p:sp>
      <p:sp>
        <p:nvSpPr>
          <p:cNvPr id="56332" name="Text Box 15"/>
          <p:cNvSpPr txBox="1">
            <a:spLocks noChangeAspect="1"/>
          </p:cNvSpPr>
          <p:nvPr/>
        </p:nvSpPr>
        <p:spPr>
          <a:xfrm>
            <a:off x="4798695" y="3380740"/>
            <a:ext cx="788670" cy="22034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风险分析</a:t>
            </a:r>
          </a:p>
        </p:txBody>
      </p:sp>
      <p:sp>
        <p:nvSpPr>
          <p:cNvPr id="56333" name="Text Box 16"/>
          <p:cNvSpPr txBox="1">
            <a:spLocks noChangeAspect="1"/>
          </p:cNvSpPr>
          <p:nvPr/>
        </p:nvSpPr>
        <p:spPr>
          <a:xfrm>
            <a:off x="5574030" y="3548380"/>
            <a:ext cx="549910" cy="22034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原型1</a:t>
            </a:r>
          </a:p>
        </p:txBody>
      </p:sp>
      <p:sp>
        <p:nvSpPr>
          <p:cNvPr id="56334" name="Text Box 17"/>
          <p:cNvSpPr txBox="1">
            <a:spLocks noChangeAspect="1"/>
          </p:cNvSpPr>
          <p:nvPr/>
        </p:nvSpPr>
        <p:spPr>
          <a:xfrm>
            <a:off x="6400800" y="3510280"/>
            <a:ext cx="549910" cy="22034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原型2</a:t>
            </a:r>
          </a:p>
        </p:txBody>
      </p:sp>
      <p:sp>
        <p:nvSpPr>
          <p:cNvPr id="56335" name="Text Box 18"/>
          <p:cNvSpPr txBox="1">
            <a:spLocks noChangeAspect="1"/>
          </p:cNvSpPr>
          <p:nvPr/>
        </p:nvSpPr>
        <p:spPr>
          <a:xfrm>
            <a:off x="7339330" y="3509010"/>
            <a:ext cx="551180" cy="22161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原型3</a:t>
            </a:r>
          </a:p>
        </p:txBody>
      </p:sp>
      <p:sp>
        <p:nvSpPr>
          <p:cNvPr id="56336" name="Text Box 19"/>
          <p:cNvSpPr txBox="1">
            <a:spLocks noChangeAspect="1"/>
          </p:cNvSpPr>
          <p:nvPr/>
        </p:nvSpPr>
        <p:spPr>
          <a:xfrm>
            <a:off x="8386445" y="3310890"/>
            <a:ext cx="730250" cy="42037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可运行 </a:t>
            </a:r>
          </a:p>
          <a:p>
            <a:pPr algn="just" eaLnBrk="0" hangingPunct="0">
              <a:lnSpc>
                <a:spcPct val="80000"/>
              </a:lnSpc>
            </a:pPr>
            <a:r>
              <a:rPr lang="zh-CN" altLang="en-US" sz="1400" b="1" dirty="0">
                <a:solidFill>
                  <a:schemeClr val="tx1"/>
                </a:solidFill>
                <a:latin typeface="Times New Roman" panose="02020603050405020304" pitchFamily="18" charset="0"/>
              </a:rPr>
              <a:t>的原型</a:t>
            </a:r>
          </a:p>
        </p:txBody>
      </p:sp>
      <p:sp>
        <p:nvSpPr>
          <p:cNvPr id="56337" name="Text Box 23"/>
          <p:cNvSpPr txBox="1">
            <a:spLocks noChangeAspect="1"/>
          </p:cNvSpPr>
          <p:nvPr/>
        </p:nvSpPr>
        <p:spPr>
          <a:xfrm>
            <a:off x="4935855" y="3956685"/>
            <a:ext cx="826135" cy="19812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rgbClr val="FF0000"/>
                </a:solidFill>
                <a:latin typeface="Times New Roman" panose="02020603050405020304" pitchFamily="18" charset="0"/>
              </a:rPr>
              <a:t>操作概念</a:t>
            </a:r>
          </a:p>
        </p:txBody>
      </p:sp>
      <p:sp>
        <p:nvSpPr>
          <p:cNvPr id="56338" name="Text Box 24"/>
          <p:cNvSpPr txBox="1">
            <a:spLocks noChangeAspect="1"/>
          </p:cNvSpPr>
          <p:nvPr/>
        </p:nvSpPr>
        <p:spPr>
          <a:xfrm>
            <a:off x="6136640" y="4111625"/>
            <a:ext cx="902335" cy="25146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rgbClr val="FF0000"/>
                </a:solidFill>
                <a:latin typeface="Times New Roman" panose="02020603050405020304" pitchFamily="18" charset="0"/>
              </a:rPr>
              <a:t>软件需求</a:t>
            </a:r>
          </a:p>
        </p:txBody>
      </p:sp>
      <p:sp>
        <p:nvSpPr>
          <p:cNvPr id="56339" name="Text Box 25"/>
          <p:cNvSpPr txBox="1">
            <a:spLocks noChangeAspect="1"/>
          </p:cNvSpPr>
          <p:nvPr/>
        </p:nvSpPr>
        <p:spPr>
          <a:xfrm>
            <a:off x="4947285" y="4391025"/>
            <a:ext cx="828040" cy="19939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需求确认</a:t>
            </a:r>
          </a:p>
        </p:txBody>
      </p:sp>
      <p:sp>
        <p:nvSpPr>
          <p:cNvPr id="56340" name="Text Box 27"/>
          <p:cNvSpPr txBox="1">
            <a:spLocks noChangeAspect="1"/>
          </p:cNvSpPr>
          <p:nvPr/>
        </p:nvSpPr>
        <p:spPr>
          <a:xfrm>
            <a:off x="3190240" y="4618355"/>
            <a:ext cx="1532255" cy="30289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集成和测试计划</a:t>
            </a:r>
          </a:p>
        </p:txBody>
      </p:sp>
      <p:sp>
        <p:nvSpPr>
          <p:cNvPr id="56341" name="Text Box 28"/>
          <p:cNvSpPr txBox="1">
            <a:spLocks noChangeAspect="1"/>
          </p:cNvSpPr>
          <p:nvPr/>
        </p:nvSpPr>
        <p:spPr>
          <a:xfrm>
            <a:off x="6311900" y="2239010"/>
            <a:ext cx="800735" cy="19685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风险分析</a:t>
            </a:r>
          </a:p>
        </p:txBody>
      </p:sp>
      <p:sp>
        <p:nvSpPr>
          <p:cNvPr id="56342" name="Text Box 29"/>
          <p:cNvSpPr txBox="1">
            <a:spLocks noChangeAspect="1"/>
          </p:cNvSpPr>
          <p:nvPr/>
        </p:nvSpPr>
        <p:spPr>
          <a:xfrm>
            <a:off x="5511165" y="2620010"/>
            <a:ext cx="826135" cy="19685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风险分析</a:t>
            </a:r>
          </a:p>
        </p:txBody>
      </p:sp>
      <p:sp>
        <p:nvSpPr>
          <p:cNvPr id="56343" name="Text Box 30"/>
          <p:cNvSpPr txBox="1">
            <a:spLocks noChangeAspect="1"/>
          </p:cNvSpPr>
          <p:nvPr/>
        </p:nvSpPr>
        <p:spPr>
          <a:xfrm>
            <a:off x="5085715" y="3038475"/>
            <a:ext cx="800735" cy="19939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风险分析</a:t>
            </a:r>
          </a:p>
        </p:txBody>
      </p:sp>
      <p:sp>
        <p:nvSpPr>
          <p:cNvPr id="56344" name="Text Box 31"/>
          <p:cNvSpPr txBox="1">
            <a:spLocks noChangeAspect="1"/>
          </p:cNvSpPr>
          <p:nvPr/>
        </p:nvSpPr>
        <p:spPr>
          <a:xfrm>
            <a:off x="7136765" y="4035425"/>
            <a:ext cx="989330" cy="428625"/>
          </a:xfrm>
          <a:prstGeom prst="rect">
            <a:avLst/>
          </a:prstGeom>
          <a:noFill/>
          <a:ln w="9525">
            <a:noFill/>
          </a:ln>
        </p:spPr>
        <p:txBody>
          <a:bodyPr lIns="0" tIns="0" rIns="0" bIns="0" anchor="ctr" anchorCtr="1"/>
          <a:lstStyle/>
          <a:p>
            <a:pPr eaLnBrk="0" hangingPunct="0">
              <a:lnSpc>
                <a:spcPct val="80000"/>
              </a:lnSpc>
            </a:pPr>
            <a:r>
              <a:rPr lang="zh-CN" altLang="en-US" sz="1400" b="1" dirty="0">
                <a:solidFill>
                  <a:srgbClr val="FF0000"/>
                </a:solidFill>
                <a:latin typeface="Times New Roman" panose="02020603050405020304" pitchFamily="18" charset="0"/>
              </a:rPr>
              <a:t>软件设计</a:t>
            </a:r>
          </a:p>
        </p:txBody>
      </p:sp>
      <p:sp>
        <p:nvSpPr>
          <p:cNvPr id="56345" name="Text Box 32"/>
          <p:cNvSpPr txBox="1">
            <a:spLocks noChangeAspect="1"/>
          </p:cNvSpPr>
          <p:nvPr/>
        </p:nvSpPr>
        <p:spPr>
          <a:xfrm>
            <a:off x="5010150" y="4799965"/>
            <a:ext cx="1301750" cy="22733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设计验证与确认</a:t>
            </a:r>
          </a:p>
        </p:txBody>
      </p:sp>
      <p:sp>
        <p:nvSpPr>
          <p:cNvPr id="56346" name="Text Box 33"/>
          <p:cNvSpPr txBox="1">
            <a:spLocks noChangeAspect="1"/>
          </p:cNvSpPr>
          <p:nvPr/>
        </p:nvSpPr>
        <p:spPr>
          <a:xfrm>
            <a:off x="8353425" y="4035425"/>
            <a:ext cx="742315" cy="43116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详细设计</a:t>
            </a:r>
          </a:p>
        </p:txBody>
      </p:sp>
      <p:sp>
        <p:nvSpPr>
          <p:cNvPr id="56347" name="Line 34"/>
          <p:cNvSpPr>
            <a:spLocks noChangeAspect="1"/>
          </p:cNvSpPr>
          <p:nvPr/>
        </p:nvSpPr>
        <p:spPr>
          <a:xfrm>
            <a:off x="7626350" y="4696460"/>
            <a:ext cx="1352550" cy="0"/>
          </a:xfrm>
          <a:prstGeom prst="line">
            <a:avLst/>
          </a:prstGeom>
          <a:ln w="9525" cap="flat" cmpd="sng">
            <a:solidFill>
              <a:srgbClr val="000000"/>
            </a:solidFill>
            <a:prstDash val="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48" name="Text Box 35"/>
          <p:cNvSpPr txBox="1">
            <a:spLocks noChangeAspect="1"/>
          </p:cNvSpPr>
          <p:nvPr/>
        </p:nvSpPr>
        <p:spPr>
          <a:xfrm>
            <a:off x="7945755" y="4872355"/>
            <a:ext cx="464820" cy="241300"/>
          </a:xfrm>
          <a:prstGeom prst="rect">
            <a:avLst/>
          </a:prstGeom>
          <a:noFill/>
          <a:ln w="9525">
            <a:noFill/>
          </a:ln>
        </p:spPr>
        <p:txBody>
          <a:bodyPr lIns="0" tIns="0" rIns="0" bIns="0" anchor="ctr" anchorCtr="1"/>
          <a:lstStyle/>
          <a:p>
            <a:pPr algn="just" eaLnBrk="0" hangingPunct="0">
              <a:lnSpc>
                <a:spcPct val="80000"/>
              </a:lnSpc>
            </a:pPr>
            <a:r>
              <a:rPr lang="zh-CN" altLang="en-US" sz="1600" b="1" dirty="0">
                <a:solidFill>
                  <a:schemeClr val="tx1"/>
                </a:solidFill>
                <a:latin typeface="Times New Roman" panose="02020603050405020304" pitchFamily="18" charset="0"/>
              </a:rPr>
              <a:t>编码</a:t>
            </a:r>
          </a:p>
        </p:txBody>
      </p:sp>
      <p:sp>
        <p:nvSpPr>
          <p:cNvPr id="56349" name="Line 36"/>
          <p:cNvSpPr>
            <a:spLocks noChangeAspect="1"/>
          </p:cNvSpPr>
          <p:nvPr/>
        </p:nvSpPr>
        <p:spPr>
          <a:xfrm>
            <a:off x="7814310" y="4696460"/>
            <a:ext cx="0" cy="763270"/>
          </a:xfrm>
          <a:prstGeom prst="line">
            <a:avLst/>
          </a:prstGeom>
          <a:ln w="9525" cap="flat" cmpd="sng">
            <a:solidFill>
              <a:srgbClr val="000000"/>
            </a:solidFill>
            <a:prstDash val="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50" name="Text Box 37"/>
          <p:cNvSpPr txBox="1">
            <a:spLocks noChangeAspect="1"/>
          </p:cNvSpPr>
          <p:nvPr/>
        </p:nvSpPr>
        <p:spPr>
          <a:xfrm>
            <a:off x="7211060" y="4981575"/>
            <a:ext cx="424815" cy="42545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单元</a:t>
            </a:r>
          </a:p>
          <a:p>
            <a:pPr algn="just" eaLnBrk="0" hangingPunct="0">
              <a:lnSpc>
                <a:spcPct val="80000"/>
              </a:lnSpc>
            </a:pPr>
            <a:r>
              <a:rPr lang="zh-CN" altLang="en-US" sz="1400" b="1" dirty="0">
                <a:solidFill>
                  <a:schemeClr val="tx1"/>
                </a:solidFill>
                <a:latin typeface="Times New Roman" panose="02020603050405020304" pitchFamily="18" charset="0"/>
              </a:rPr>
              <a:t>测试</a:t>
            </a:r>
          </a:p>
        </p:txBody>
      </p:sp>
      <p:sp>
        <p:nvSpPr>
          <p:cNvPr id="56351" name="Line 38"/>
          <p:cNvSpPr>
            <a:spLocks noChangeAspect="1"/>
          </p:cNvSpPr>
          <p:nvPr/>
        </p:nvSpPr>
        <p:spPr>
          <a:xfrm>
            <a:off x="7038975" y="4939665"/>
            <a:ext cx="9525" cy="715645"/>
          </a:xfrm>
          <a:prstGeom prst="line">
            <a:avLst/>
          </a:prstGeom>
          <a:ln w="9525" cap="flat" cmpd="sng">
            <a:solidFill>
              <a:srgbClr val="000000"/>
            </a:solidFill>
            <a:prstDash val="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52" name="Text Box 39"/>
          <p:cNvSpPr txBox="1">
            <a:spLocks noChangeAspect="1"/>
          </p:cNvSpPr>
          <p:nvPr/>
        </p:nvSpPr>
        <p:spPr>
          <a:xfrm>
            <a:off x="6487160" y="5151755"/>
            <a:ext cx="402590" cy="40894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集成</a:t>
            </a:r>
          </a:p>
          <a:p>
            <a:pPr algn="just" eaLnBrk="0" hangingPunct="0">
              <a:lnSpc>
                <a:spcPct val="80000"/>
              </a:lnSpc>
            </a:pPr>
            <a:r>
              <a:rPr lang="zh-CN" altLang="en-US" sz="1400" b="1" dirty="0">
                <a:solidFill>
                  <a:schemeClr val="tx1"/>
                </a:solidFill>
                <a:latin typeface="Times New Roman" panose="02020603050405020304" pitchFamily="18" charset="0"/>
              </a:rPr>
              <a:t>测试</a:t>
            </a:r>
          </a:p>
        </p:txBody>
      </p:sp>
      <p:sp>
        <p:nvSpPr>
          <p:cNvPr id="56353" name="Line 40"/>
          <p:cNvSpPr>
            <a:spLocks noChangeAspect="1"/>
          </p:cNvSpPr>
          <p:nvPr/>
        </p:nvSpPr>
        <p:spPr>
          <a:xfrm>
            <a:off x="6212840" y="5140325"/>
            <a:ext cx="0" cy="662940"/>
          </a:xfrm>
          <a:prstGeom prst="line">
            <a:avLst/>
          </a:prstGeom>
          <a:ln w="9525" cap="flat" cmpd="sng">
            <a:solidFill>
              <a:srgbClr val="000000"/>
            </a:solidFill>
            <a:prstDash val="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54" name="Text Box 41"/>
          <p:cNvSpPr txBox="1">
            <a:spLocks noChangeAspect="1"/>
          </p:cNvSpPr>
          <p:nvPr/>
        </p:nvSpPr>
        <p:spPr>
          <a:xfrm>
            <a:off x="5699125" y="5228590"/>
            <a:ext cx="462915" cy="40449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验收</a:t>
            </a:r>
          </a:p>
          <a:p>
            <a:pPr algn="just" eaLnBrk="0" hangingPunct="0">
              <a:lnSpc>
                <a:spcPct val="80000"/>
              </a:lnSpc>
            </a:pPr>
            <a:r>
              <a:rPr lang="zh-CN" altLang="en-US" sz="1400" b="1" dirty="0">
                <a:solidFill>
                  <a:schemeClr val="tx1"/>
                </a:solidFill>
                <a:latin typeface="Times New Roman" panose="02020603050405020304" pitchFamily="18" charset="0"/>
              </a:rPr>
              <a:t>测试</a:t>
            </a:r>
          </a:p>
        </p:txBody>
      </p:sp>
      <p:sp>
        <p:nvSpPr>
          <p:cNvPr id="56355" name="Line 42"/>
          <p:cNvSpPr>
            <a:spLocks noChangeAspect="1"/>
          </p:cNvSpPr>
          <p:nvPr/>
        </p:nvSpPr>
        <p:spPr>
          <a:xfrm>
            <a:off x="5460365" y="5173980"/>
            <a:ext cx="0" cy="707390"/>
          </a:xfrm>
          <a:prstGeom prst="line">
            <a:avLst/>
          </a:prstGeom>
          <a:ln w="9525" cap="flat" cmpd="sng">
            <a:solidFill>
              <a:srgbClr val="000000"/>
            </a:solidFill>
            <a:prstDash val="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56" name="Text Box 43"/>
          <p:cNvSpPr txBox="1">
            <a:spLocks noChangeAspect="1"/>
          </p:cNvSpPr>
          <p:nvPr/>
        </p:nvSpPr>
        <p:spPr>
          <a:xfrm>
            <a:off x="4869815" y="5254625"/>
            <a:ext cx="516890" cy="548640"/>
          </a:xfrm>
          <a:prstGeom prst="rect">
            <a:avLst/>
          </a:prstGeom>
          <a:noFill/>
          <a:ln w="9525">
            <a:noFill/>
          </a:ln>
        </p:spPr>
        <p:txBody>
          <a:bodyPr lIns="0" tIns="0" rIns="0" bIns="0" anchor="ctr" anchorCtr="1"/>
          <a:lstStyle/>
          <a:p>
            <a:pPr eaLnBrk="0" hangingPunct="0">
              <a:lnSpc>
                <a:spcPct val="80000"/>
              </a:lnSpc>
            </a:pPr>
            <a:r>
              <a:rPr lang="zh-CN" altLang="en-US" sz="1400" b="1" dirty="0">
                <a:solidFill>
                  <a:srgbClr val="FF0000"/>
                </a:solidFill>
                <a:latin typeface="Times New Roman" panose="02020603050405020304" pitchFamily="18" charset="0"/>
              </a:rPr>
              <a:t>软件实现</a:t>
            </a:r>
          </a:p>
        </p:txBody>
      </p:sp>
      <p:sp>
        <p:nvSpPr>
          <p:cNvPr id="56357" name="未知"/>
          <p:cNvSpPr>
            <a:spLocks noChangeAspect="1"/>
          </p:cNvSpPr>
          <p:nvPr/>
        </p:nvSpPr>
        <p:spPr>
          <a:xfrm rot="21312929">
            <a:off x="4221480" y="1338580"/>
            <a:ext cx="1126490" cy="89535"/>
          </a:xfrm>
          <a:custGeom>
            <a:avLst/>
            <a:gdLst/>
            <a:ahLst/>
            <a:cxnLst>
              <a:cxn ang="0">
                <a:pos x="0" y="64"/>
              </a:cxn>
              <a:cxn ang="0">
                <a:pos x="333" y="0"/>
              </a:cxn>
              <a:cxn ang="0">
                <a:pos x="713" y="64"/>
              </a:cxn>
            </a:cxnLst>
            <a:rect l="0" t="0" r="0" b="0"/>
            <a:pathLst>
              <a:path w="990" h="88">
                <a:moveTo>
                  <a:pt x="0" y="88"/>
                </a:moveTo>
                <a:cubicBezTo>
                  <a:pt x="148" y="44"/>
                  <a:pt x="297" y="0"/>
                  <a:pt x="462" y="0"/>
                </a:cubicBezTo>
                <a:cubicBezTo>
                  <a:pt x="627" y="0"/>
                  <a:pt x="808" y="44"/>
                  <a:pt x="990" y="88"/>
                </a:cubicBezTo>
              </a:path>
            </a:pathLst>
          </a:custGeom>
          <a:noFill/>
          <a:ln w="9525" cap="flat" cmpd="sng">
            <a:solidFill>
              <a:srgbClr val="000000"/>
            </a:solidFill>
            <a:prstDash val="solid"/>
            <a:bevel/>
            <a:headEnd type="none" w="med" len="med"/>
            <a:tailEnd type="stealth" w="sm" len="lg"/>
          </a:ln>
        </p:spPr>
        <p:txBody>
          <a:bodyPr/>
          <a:lstStyle/>
          <a:p>
            <a:endParaRPr lang="zh-CN" altLang="en-US"/>
          </a:p>
        </p:txBody>
      </p:sp>
      <p:sp>
        <p:nvSpPr>
          <p:cNvPr id="56358" name="Text Box 46"/>
          <p:cNvSpPr txBox="1">
            <a:spLocks noChangeAspect="1"/>
          </p:cNvSpPr>
          <p:nvPr/>
        </p:nvSpPr>
        <p:spPr>
          <a:xfrm>
            <a:off x="5386070" y="1216025"/>
            <a:ext cx="1439545" cy="40449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开发进度</a:t>
            </a:r>
            <a:endParaRPr lang="en-US" altLang="zh-CN" sz="1400" b="1" dirty="0">
              <a:solidFill>
                <a:schemeClr val="tx1"/>
              </a:solidFill>
              <a:latin typeface="Times New Roman" panose="02020603050405020304" pitchFamily="18" charset="0"/>
            </a:endParaRPr>
          </a:p>
          <a:p>
            <a:pPr algn="just" eaLnBrk="0" hangingPunct="0">
              <a:lnSpc>
                <a:spcPct val="80000"/>
              </a:lnSpc>
            </a:pPr>
            <a:r>
              <a:rPr lang="zh-CN" altLang="en-US" sz="1400" b="1" dirty="0">
                <a:solidFill>
                  <a:schemeClr val="tx1"/>
                </a:solidFill>
                <a:latin typeface="Times New Roman" panose="02020603050405020304" pitchFamily="18" charset="0"/>
              </a:rPr>
              <a:t>顺时针为进展方向</a:t>
            </a:r>
          </a:p>
        </p:txBody>
      </p:sp>
      <p:sp>
        <p:nvSpPr>
          <p:cNvPr id="56359" name="Text Box 47"/>
          <p:cNvSpPr txBox="1">
            <a:spLocks noChangeAspect="1"/>
          </p:cNvSpPr>
          <p:nvPr/>
        </p:nvSpPr>
        <p:spPr>
          <a:xfrm>
            <a:off x="2028825" y="1203325"/>
            <a:ext cx="1492885" cy="817880"/>
          </a:xfrm>
          <a:prstGeom prst="rect">
            <a:avLst/>
          </a:prstGeom>
          <a:solidFill>
            <a:schemeClr val="bg1"/>
          </a:solidFill>
          <a:ln w="9525">
            <a:noFill/>
          </a:ln>
        </p:spPr>
        <p:txBody>
          <a:bodyPr lIns="0" tIns="0" rIns="0" bIns="0" anchor="ctr" anchorCtr="1"/>
          <a:lstStyle/>
          <a:p>
            <a:pPr eaLnBrk="0" hangingPunct="0"/>
            <a:r>
              <a:rPr lang="zh-CN" altLang="en-US" b="1" dirty="0">
                <a:solidFill>
                  <a:srgbClr val="0070C0"/>
                </a:solidFill>
                <a:latin typeface="Times New Roman" panose="02020603050405020304" pitchFamily="18" charset="0"/>
              </a:rPr>
              <a:t>明确目标、</a:t>
            </a:r>
            <a:endParaRPr lang="en-US" altLang="zh-CN" b="1" dirty="0">
              <a:solidFill>
                <a:srgbClr val="0070C0"/>
              </a:solidFill>
              <a:latin typeface="Times New Roman" panose="02020603050405020304" pitchFamily="18" charset="0"/>
            </a:endParaRPr>
          </a:p>
          <a:p>
            <a:pPr eaLnBrk="0" hangingPunct="0"/>
            <a:r>
              <a:rPr lang="zh-CN" altLang="en-US" b="1" dirty="0">
                <a:solidFill>
                  <a:srgbClr val="0070C0"/>
                </a:solidFill>
                <a:latin typeface="Times New Roman" panose="02020603050405020304" pitchFamily="18" charset="0"/>
              </a:rPr>
              <a:t>选择方案、</a:t>
            </a:r>
          </a:p>
          <a:p>
            <a:pPr eaLnBrk="0" hangingPunct="0"/>
            <a:r>
              <a:rPr lang="zh-CN" altLang="en-US" b="1" dirty="0">
                <a:solidFill>
                  <a:srgbClr val="0070C0"/>
                </a:solidFill>
                <a:latin typeface="Times New Roman" panose="02020603050405020304" pitchFamily="18" charset="0"/>
              </a:rPr>
              <a:t>设定约束条件</a:t>
            </a:r>
          </a:p>
        </p:txBody>
      </p:sp>
      <p:sp>
        <p:nvSpPr>
          <p:cNvPr id="56360" name="Text Box 48"/>
          <p:cNvSpPr txBox="1">
            <a:spLocks noChangeAspect="1"/>
          </p:cNvSpPr>
          <p:nvPr/>
        </p:nvSpPr>
        <p:spPr>
          <a:xfrm>
            <a:off x="8729345" y="1216025"/>
            <a:ext cx="1207135" cy="739775"/>
          </a:xfrm>
          <a:prstGeom prst="rect">
            <a:avLst/>
          </a:prstGeom>
          <a:solidFill>
            <a:schemeClr val="bg1"/>
          </a:solidFill>
          <a:ln w="9525">
            <a:noFill/>
          </a:ln>
        </p:spPr>
        <p:txBody>
          <a:bodyPr lIns="0" tIns="0" rIns="0" bIns="0" anchor="ctr" anchorCtr="1"/>
          <a:lstStyle/>
          <a:p>
            <a:pPr eaLnBrk="0" hangingPunct="0"/>
            <a:r>
              <a:rPr lang="zh-CN" altLang="en-US" b="1" dirty="0">
                <a:solidFill>
                  <a:srgbClr val="0070C0"/>
                </a:solidFill>
                <a:latin typeface="Times New Roman" panose="02020603050405020304" pitchFamily="18" charset="0"/>
              </a:rPr>
              <a:t>评估方案</a:t>
            </a:r>
            <a:endParaRPr lang="en-US" altLang="zh-CN" b="1" dirty="0">
              <a:solidFill>
                <a:srgbClr val="0070C0"/>
              </a:solidFill>
              <a:latin typeface="Times New Roman" panose="02020603050405020304" pitchFamily="18" charset="0"/>
            </a:endParaRPr>
          </a:p>
          <a:p>
            <a:pPr eaLnBrk="0" hangingPunct="0"/>
            <a:r>
              <a:rPr lang="zh-CN" altLang="en-US" b="1" dirty="0">
                <a:solidFill>
                  <a:srgbClr val="0070C0"/>
                </a:solidFill>
                <a:latin typeface="Times New Roman" panose="02020603050405020304" pitchFamily="18" charset="0"/>
              </a:rPr>
              <a:t>风险分析</a:t>
            </a:r>
          </a:p>
          <a:p>
            <a:pPr eaLnBrk="0" hangingPunct="0"/>
            <a:r>
              <a:rPr lang="zh-CN" altLang="en-US" b="1" dirty="0">
                <a:solidFill>
                  <a:srgbClr val="0070C0"/>
                </a:solidFill>
                <a:latin typeface="Times New Roman" panose="02020603050405020304" pitchFamily="18" charset="0"/>
              </a:rPr>
              <a:t>构造原型</a:t>
            </a:r>
          </a:p>
        </p:txBody>
      </p:sp>
      <p:sp>
        <p:nvSpPr>
          <p:cNvPr id="56361" name="Text Box 49"/>
          <p:cNvSpPr txBox="1">
            <a:spLocks noChangeAspect="1"/>
          </p:cNvSpPr>
          <p:nvPr/>
        </p:nvSpPr>
        <p:spPr>
          <a:xfrm>
            <a:off x="8787765" y="5356860"/>
            <a:ext cx="1148715" cy="524510"/>
          </a:xfrm>
          <a:prstGeom prst="rect">
            <a:avLst/>
          </a:prstGeom>
          <a:solidFill>
            <a:schemeClr val="bg1"/>
          </a:solidFill>
          <a:ln w="9525">
            <a:noFill/>
          </a:ln>
        </p:spPr>
        <p:txBody>
          <a:bodyPr lIns="0" tIns="0" rIns="0" bIns="0" anchor="ctr" anchorCtr="1"/>
          <a:lstStyle/>
          <a:p>
            <a:pPr eaLnBrk="0" hangingPunct="0"/>
            <a:r>
              <a:rPr lang="zh-CN" altLang="en-US" b="1" dirty="0">
                <a:solidFill>
                  <a:srgbClr val="0070C0"/>
                </a:solidFill>
                <a:latin typeface="Times New Roman" panose="02020603050405020304" pitchFamily="18" charset="0"/>
              </a:rPr>
              <a:t>开发与验证</a:t>
            </a:r>
          </a:p>
        </p:txBody>
      </p:sp>
      <p:sp>
        <p:nvSpPr>
          <p:cNvPr id="56362" name="Text Box 50"/>
          <p:cNvSpPr txBox="1">
            <a:spLocks noChangeAspect="1"/>
          </p:cNvSpPr>
          <p:nvPr/>
        </p:nvSpPr>
        <p:spPr>
          <a:xfrm>
            <a:off x="2180590" y="5254625"/>
            <a:ext cx="1440815" cy="774700"/>
          </a:xfrm>
          <a:prstGeom prst="rect">
            <a:avLst/>
          </a:prstGeom>
          <a:solidFill>
            <a:schemeClr val="bg1"/>
          </a:solidFill>
          <a:ln w="9525">
            <a:noFill/>
          </a:ln>
        </p:spPr>
        <p:txBody>
          <a:bodyPr lIns="0" tIns="0" rIns="0" bIns="0" anchor="ctr" anchorCtr="1"/>
          <a:lstStyle/>
          <a:p>
            <a:pPr algn="just" eaLnBrk="0" hangingPunct="0"/>
            <a:r>
              <a:rPr lang="zh-CN" altLang="en-US" b="1" dirty="0">
                <a:solidFill>
                  <a:srgbClr val="0070C0"/>
                </a:solidFill>
                <a:latin typeface="Times New Roman" panose="02020603050405020304" pitchFamily="18" charset="0"/>
              </a:rPr>
              <a:t>评价本阶段</a:t>
            </a:r>
            <a:endParaRPr lang="en-US" altLang="zh-CN" b="1" dirty="0">
              <a:solidFill>
                <a:srgbClr val="0070C0"/>
              </a:solidFill>
              <a:latin typeface="Times New Roman" panose="02020603050405020304" pitchFamily="18" charset="0"/>
            </a:endParaRPr>
          </a:p>
          <a:p>
            <a:pPr algn="just" eaLnBrk="0" hangingPunct="0"/>
            <a:r>
              <a:rPr lang="zh-CN" altLang="en-US" b="1" dirty="0">
                <a:solidFill>
                  <a:srgbClr val="0070C0"/>
                </a:solidFill>
                <a:latin typeface="Times New Roman" panose="02020603050405020304" pitchFamily="18" charset="0"/>
              </a:rPr>
              <a:t>计划下一阶段</a:t>
            </a:r>
          </a:p>
        </p:txBody>
      </p:sp>
      <p:sp>
        <p:nvSpPr>
          <p:cNvPr id="56363" name="Text Box 51"/>
          <p:cNvSpPr txBox="1">
            <a:spLocks noChangeAspect="1"/>
          </p:cNvSpPr>
          <p:nvPr/>
        </p:nvSpPr>
        <p:spPr>
          <a:xfrm>
            <a:off x="3324225" y="4264025"/>
            <a:ext cx="1278255" cy="25654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开发计划</a:t>
            </a:r>
          </a:p>
        </p:txBody>
      </p:sp>
      <p:sp>
        <p:nvSpPr>
          <p:cNvPr id="56364" name="Text Box 27"/>
          <p:cNvSpPr txBox="1">
            <a:spLocks noChangeAspect="1"/>
          </p:cNvSpPr>
          <p:nvPr/>
        </p:nvSpPr>
        <p:spPr>
          <a:xfrm>
            <a:off x="2924810" y="2952115"/>
            <a:ext cx="1532255" cy="30289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预算、方案、约束</a:t>
            </a:r>
          </a:p>
        </p:txBody>
      </p:sp>
    </p:spTree>
    <p:extLst>
      <p:ext uri="{BB962C8B-B14F-4D97-AF65-F5344CB8AC3E}">
        <p14:creationId xmlns:p14="http://schemas.microsoft.com/office/powerpoint/2010/main" val="229665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7" grpId="0"/>
      <p:bldP spid="56338" grpId="0"/>
      <p:bldP spid="56344" grpId="0"/>
      <p:bldP spid="5635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129030" y="1560830"/>
            <a:ext cx="3104515" cy="2306955"/>
          </a:xfrm>
          <a:prstGeom prst="rect">
            <a:avLst/>
          </a:prstGeom>
        </p:spPr>
        <p:txBody>
          <a:bodyPr wrap="square">
            <a:spAutoFit/>
          </a:bodyPr>
          <a:lstStyle/>
          <a:p>
            <a:pPr defTabSz="913765">
              <a:lnSpc>
                <a:spcPct val="120000"/>
              </a:lnSpc>
              <a:defRPr/>
            </a:pPr>
            <a:r>
              <a:rPr lang="zh-CN" altLang="en-US" sz="2000" dirty="0">
                <a:latin typeface="宋体" panose="02010600030101010101" pitchFamily="2" charset="-122"/>
                <a:sym typeface="+mn-ea"/>
              </a:rPr>
              <a:t>螺旋模型强调原型的可扩充性和可修改性，原型的进化贯穿整个软件生存周期，这将有助于目标软件的适应能力，支持用户需求的动态变化；</a:t>
            </a:r>
            <a:endParaRPr lang="zh-CN" altLang="en-US" sz="2000" kern="0" dirty="0">
              <a:solidFill>
                <a:schemeClr val="bg1">
                  <a:lumMod val="50000"/>
                </a:schemeClr>
              </a:solidFill>
              <a:latin typeface="宋体" panose="02010600030101010101" pitchFamily="2" charset="-122"/>
              <a:sym typeface="+mn-ea"/>
            </a:endParaRPr>
          </a:p>
        </p:txBody>
      </p:sp>
      <p:sp>
        <p:nvSpPr>
          <p:cNvPr id="36" name="矩形 35"/>
          <p:cNvSpPr/>
          <p:nvPr/>
        </p:nvSpPr>
        <p:spPr>
          <a:xfrm>
            <a:off x="7037705" y="4116705"/>
            <a:ext cx="3104515" cy="1691640"/>
          </a:xfrm>
          <a:prstGeom prst="rect">
            <a:avLst/>
          </a:prstGeom>
        </p:spPr>
        <p:txBody>
          <a:bodyPr wrap="square">
            <a:spAutoFit/>
          </a:bodyPr>
          <a:lstStyle/>
          <a:p>
            <a:pPr marL="17780" indent="0" algn="l" eaLnBrk="1" hangingPunct="1">
              <a:lnSpc>
                <a:spcPct val="130000"/>
              </a:lnSpc>
              <a:spcBef>
                <a:spcPts val="1200"/>
              </a:spcBef>
              <a:buNone/>
            </a:pPr>
            <a:r>
              <a:rPr lang="zh-CN" altLang="en-US" sz="2000" dirty="0">
                <a:latin typeface="宋体" panose="02010600030101010101" pitchFamily="2" charset="-122"/>
                <a:sym typeface="+mn-ea"/>
              </a:rPr>
              <a:t>螺旋模型为项目管理人员及时调整管理决策提供了方便，进而可降低开发风险。</a:t>
            </a:r>
            <a:endParaRPr lang="zh-CN" altLang="en-US" sz="2000" kern="0" dirty="0">
              <a:solidFill>
                <a:schemeClr val="bg1">
                  <a:lumMod val="50000"/>
                </a:schemeClr>
              </a:solidFill>
              <a:latin typeface="宋体" panose="02010600030101010101" pitchFamily="2" charset="-122"/>
              <a:sym typeface="+mn-ea"/>
            </a:endParaRPr>
          </a:p>
        </p:txBody>
      </p:sp>
      <p:sp>
        <p:nvSpPr>
          <p:cNvPr id="39" name="矩形 38"/>
          <p:cNvSpPr/>
          <p:nvPr/>
        </p:nvSpPr>
        <p:spPr>
          <a:xfrm>
            <a:off x="7185025" y="1425575"/>
            <a:ext cx="3617595" cy="1938020"/>
          </a:xfrm>
          <a:prstGeom prst="rect">
            <a:avLst/>
          </a:prstGeom>
        </p:spPr>
        <p:txBody>
          <a:bodyPr wrap="square">
            <a:spAutoFit/>
          </a:bodyPr>
          <a:lstStyle/>
          <a:p>
            <a:pPr defTabSz="913765">
              <a:lnSpc>
                <a:spcPct val="120000"/>
              </a:lnSpc>
              <a:defRPr/>
            </a:pPr>
            <a:r>
              <a:rPr lang="zh-CN" altLang="zh-CN" sz="2000" dirty="0">
                <a:latin typeface="宋体" panose="02010600030101010101" pitchFamily="2" charset="-122"/>
                <a:sym typeface="宋体" panose="02010600030101010101" pitchFamily="2" charset="-122"/>
              </a:rPr>
              <a:t>原型可看作可执行的需求规格说明，易于为用户和开发人员共同理解，还可作为继续开发的基础，并为用户参与所有关键决策提供了方便；</a:t>
            </a:r>
            <a:endParaRPr lang="zh-CN" altLang="zh-CN" sz="2000" kern="0" dirty="0">
              <a:solidFill>
                <a:schemeClr val="bg1">
                  <a:lumMod val="50000"/>
                </a:schemeClr>
              </a:solidFill>
              <a:latin typeface="宋体" panose="02010600030101010101" pitchFamily="2" charset="-122"/>
              <a:sym typeface="宋体" panose="02010600030101010101" pitchFamily="2" charset="-122"/>
            </a:endParaRPr>
          </a:p>
        </p:txBody>
      </p:sp>
      <p:grpSp>
        <p:nvGrpSpPr>
          <p:cNvPr id="6" name="组合 42"/>
          <p:cNvGrpSpPr/>
          <p:nvPr/>
        </p:nvGrpSpPr>
        <p:grpSpPr>
          <a:xfrm>
            <a:off x="4233620" y="2190945"/>
            <a:ext cx="2339213" cy="1441257"/>
            <a:chOff x="4233069" y="2496322"/>
            <a:chExt cx="2338909" cy="1441591"/>
          </a:xfrm>
        </p:grpSpPr>
        <p:sp>
          <p:nvSpPr>
            <p:cNvPr id="44" name="Freeform 6"/>
            <p:cNvSpPr/>
            <p:nvPr/>
          </p:nvSpPr>
          <p:spPr bwMode="auto">
            <a:xfrm>
              <a:off x="4233069" y="2496322"/>
              <a:ext cx="2338909" cy="1441591"/>
            </a:xfrm>
            <a:custGeom>
              <a:avLst/>
              <a:gdLst>
                <a:gd name="T0" fmla="*/ 328 w 591"/>
                <a:gd name="T1" fmla="*/ 111 h 364"/>
                <a:gd name="T2" fmla="*/ 277 w 591"/>
                <a:gd name="T3" fmla="*/ 187 h 364"/>
                <a:gd name="T4" fmla="*/ 423 w 591"/>
                <a:gd name="T5" fmla="*/ 295 h 364"/>
                <a:gd name="T6" fmla="*/ 591 w 591"/>
                <a:gd name="T7" fmla="*/ 351 h 364"/>
                <a:gd name="T8" fmla="*/ 589 w 591"/>
                <a:gd name="T9" fmla="*/ 364 h 364"/>
                <a:gd name="T10" fmla="*/ 381 w 591"/>
                <a:gd name="T11" fmla="*/ 325 h 364"/>
                <a:gd name="T12" fmla="*/ 69 w 591"/>
                <a:gd name="T13" fmla="*/ 131 h 364"/>
                <a:gd name="T14" fmla="*/ 0 w 591"/>
                <a:gd name="T15" fmla="*/ 96 h 364"/>
                <a:gd name="T16" fmla="*/ 140 w 591"/>
                <a:gd name="T17" fmla="*/ 5 h 364"/>
                <a:gd name="T18" fmla="*/ 177 w 591"/>
                <a:gd name="T19" fmla="*/ 9 h 364"/>
                <a:gd name="T20" fmla="*/ 328 w 591"/>
                <a:gd name="T21" fmla="*/ 111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364">
                  <a:moveTo>
                    <a:pt x="328" y="111"/>
                  </a:moveTo>
                  <a:cubicBezTo>
                    <a:pt x="259" y="119"/>
                    <a:pt x="242" y="150"/>
                    <a:pt x="277" y="187"/>
                  </a:cubicBezTo>
                  <a:cubicBezTo>
                    <a:pt x="319" y="230"/>
                    <a:pt x="370" y="267"/>
                    <a:pt x="423" y="295"/>
                  </a:cubicBezTo>
                  <a:cubicBezTo>
                    <a:pt x="475" y="322"/>
                    <a:pt x="535" y="333"/>
                    <a:pt x="591" y="351"/>
                  </a:cubicBezTo>
                  <a:cubicBezTo>
                    <a:pt x="591" y="355"/>
                    <a:pt x="590" y="360"/>
                    <a:pt x="589" y="364"/>
                  </a:cubicBezTo>
                  <a:cubicBezTo>
                    <a:pt x="520" y="351"/>
                    <a:pt x="449" y="345"/>
                    <a:pt x="381" y="325"/>
                  </a:cubicBezTo>
                  <a:cubicBezTo>
                    <a:pt x="260" y="291"/>
                    <a:pt x="149" y="236"/>
                    <a:pt x="69" y="131"/>
                  </a:cubicBezTo>
                  <a:cubicBezTo>
                    <a:pt x="56" y="115"/>
                    <a:pt x="28" y="110"/>
                    <a:pt x="0" y="96"/>
                  </a:cubicBezTo>
                  <a:cubicBezTo>
                    <a:pt x="47" y="65"/>
                    <a:pt x="93" y="33"/>
                    <a:pt x="140" y="5"/>
                  </a:cubicBezTo>
                  <a:cubicBezTo>
                    <a:pt x="149" y="0"/>
                    <a:pt x="168" y="3"/>
                    <a:pt x="177" y="9"/>
                  </a:cubicBezTo>
                  <a:cubicBezTo>
                    <a:pt x="224" y="39"/>
                    <a:pt x="270" y="71"/>
                    <a:pt x="328" y="1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45" name="文本框 28"/>
            <p:cNvSpPr txBox="1"/>
            <p:nvPr/>
          </p:nvSpPr>
          <p:spPr>
            <a:xfrm>
              <a:off x="4833923" y="2752547"/>
              <a:ext cx="56257" cy="160734"/>
            </a:xfrm>
            <a:custGeom>
              <a:avLst/>
              <a:gdLst/>
              <a:ahLst/>
              <a:cxnLst/>
              <a:rect l="l" t="t" r="r" b="b"/>
              <a:pathLst>
                <a:path w="56257" h="160734">
                  <a:moveTo>
                    <a:pt x="44649" y="0"/>
                  </a:moveTo>
                  <a:lnTo>
                    <a:pt x="56257" y="0"/>
                  </a:lnTo>
                  <a:lnTo>
                    <a:pt x="56257" y="160734"/>
                  </a:lnTo>
                  <a:lnTo>
                    <a:pt x="41077" y="160734"/>
                  </a:lnTo>
                  <a:lnTo>
                    <a:pt x="41077" y="41076"/>
                  </a:lnTo>
                  <a:lnTo>
                    <a:pt x="0" y="41076"/>
                  </a:lnTo>
                  <a:lnTo>
                    <a:pt x="0" y="31254"/>
                  </a:lnTo>
                  <a:cubicBezTo>
                    <a:pt x="26789" y="31849"/>
                    <a:pt x="41672" y="21431"/>
                    <a:pt x="44649"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grpSp>
        <p:nvGrpSpPr>
          <p:cNvPr id="7" name="组合 45"/>
          <p:cNvGrpSpPr/>
          <p:nvPr/>
        </p:nvGrpSpPr>
        <p:grpSpPr>
          <a:xfrm>
            <a:off x="5898361" y="2190836"/>
            <a:ext cx="1139131" cy="1012663"/>
            <a:chOff x="5872196" y="2454293"/>
            <a:chExt cx="1138983" cy="1012897"/>
          </a:xfrm>
        </p:grpSpPr>
        <p:sp>
          <p:nvSpPr>
            <p:cNvPr id="47" name="Freeform 8"/>
            <p:cNvSpPr/>
            <p:nvPr/>
          </p:nvSpPr>
          <p:spPr bwMode="auto">
            <a:xfrm>
              <a:off x="5872196" y="2454293"/>
              <a:ext cx="1138983" cy="1012897"/>
            </a:xfrm>
            <a:custGeom>
              <a:avLst/>
              <a:gdLst>
                <a:gd name="T0" fmla="*/ 288 w 288"/>
                <a:gd name="T1" fmla="*/ 122 h 256"/>
                <a:gd name="T2" fmla="*/ 179 w 288"/>
                <a:gd name="T3" fmla="*/ 120 h 256"/>
                <a:gd name="T4" fmla="*/ 84 w 288"/>
                <a:gd name="T5" fmla="*/ 100 h 256"/>
                <a:gd name="T6" fmla="*/ 33 w 288"/>
                <a:gd name="T7" fmla="*/ 177 h 256"/>
                <a:gd name="T8" fmla="*/ 22 w 288"/>
                <a:gd name="T9" fmla="*/ 256 h 256"/>
                <a:gd name="T10" fmla="*/ 1 w 288"/>
                <a:gd name="T11" fmla="*/ 117 h 256"/>
                <a:gd name="T12" fmla="*/ 146 w 288"/>
                <a:gd name="T13" fmla="*/ 31 h 256"/>
                <a:gd name="T14" fmla="*/ 288 w 288"/>
                <a:gd name="T15" fmla="*/ 122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56">
                  <a:moveTo>
                    <a:pt x="288" y="122"/>
                  </a:moveTo>
                  <a:cubicBezTo>
                    <a:pt x="241" y="135"/>
                    <a:pt x="215" y="160"/>
                    <a:pt x="179" y="120"/>
                  </a:cubicBezTo>
                  <a:cubicBezTo>
                    <a:pt x="160" y="99"/>
                    <a:pt x="111" y="91"/>
                    <a:pt x="84" y="100"/>
                  </a:cubicBezTo>
                  <a:cubicBezTo>
                    <a:pt x="61" y="108"/>
                    <a:pt x="44" y="148"/>
                    <a:pt x="33" y="177"/>
                  </a:cubicBezTo>
                  <a:cubicBezTo>
                    <a:pt x="25" y="200"/>
                    <a:pt x="32" y="228"/>
                    <a:pt x="22" y="256"/>
                  </a:cubicBezTo>
                  <a:cubicBezTo>
                    <a:pt x="14" y="209"/>
                    <a:pt x="0" y="163"/>
                    <a:pt x="1" y="117"/>
                  </a:cubicBezTo>
                  <a:cubicBezTo>
                    <a:pt x="3" y="42"/>
                    <a:pt x="73" y="0"/>
                    <a:pt x="146" y="31"/>
                  </a:cubicBezTo>
                  <a:cubicBezTo>
                    <a:pt x="193" y="50"/>
                    <a:pt x="234" y="86"/>
                    <a:pt x="288" y="122"/>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48" name="文本框 29"/>
            <p:cNvSpPr txBox="1"/>
            <p:nvPr/>
          </p:nvSpPr>
          <p:spPr>
            <a:xfrm>
              <a:off x="6703472" y="2832789"/>
              <a:ext cx="78328" cy="117492"/>
            </a:xfrm>
            <a:custGeom>
              <a:avLst/>
              <a:gdLst/>
              <a:ahLst/>
              <a:cxnLst/>
              <a:rect l="l" t="t" r="r" b="b"/>
              <a:pathLst>
                <a:path w="107156" h="160734">
                  <a:moveTo>
                    <a:pt x="57150" y="0"/>
                  </a:moveTo>
                  <a:cubicBezTo>
                    <a:pt x="88701" y="1190"/>
                    <a:pt x="105370" y="15775"/>
                    <a:pt x="107156" y="43755"/>
                  </a:cubicBezTo>
                  <a:cubicBezTo>
                    <a:pt x="107156" y="65186"/>
                    <a:pt x="90785" y="84832"/>
                    <a:pt x="58043" y="102691"/>
                  </a:cubicBezTo>
                  <a:cubicBezTo>
                    <a:pt x="47923" y="108644"/>
                    <a:pt x="40779" y="113109"/>
                    <a:pt x="36612" y="116086"/>
                  </a:cubicBezTo>
                  <a:cubicBezTo>
                    <a:pt x="22324" y="126206"/>
                    <a:pt x="15478" y="136922"/>
                    <a:pt x="16073" y="148233"/>
                  </a:cubicBezTo>
                  <a:lnTo>
                    <a:pt x="105370" y="148233"/>
                  </a:lnTo>
                  <a:lnTo>
                    <a:pt x="105370" y="160734"/>
                  </a:lnTo>
                  <a:lnTo>
                    <a:pt x="0" y="160734"/>
                  </a:lnTo>
                  <a:cubicBezTo>
                    <a:pt x="0" y="143470"/>
                    <a:pt x="4167" y="130373"/>
                    <a:pt x="12501" y="121443"/>
                  </a:cubicBezTo>
                  <a:cubicBezTo>
                    <a:pt x="21431" y="110728"/>
                    <a:pt x="36016" y="99715"/>
                    <a:pt x="56257" y="88404"/>
                  </a:cubicBezTo>
                  <a:cubicBezTo>
                    <a:pt x="80665" y="75902"/>
                    <a:pt x="92273" y="61317"/>
                    <a:pt x="91083" y="44648"/>
                  </a:cubicBezTo>
                  <a:cubicBezTo>
                    <a:pt x="89892" y="24408"/>
                    <a:pt x="77986" y="13394"/>
                    <a:pt x="55364" y="11608"/>
                  </a:cubicBezTo>
                  <a:cubicBezTo>
                    <a:pt x="32742" y="13990"/>
                    <a:pt x="21133" y="27682"/>
                    <a:pt x="20538" y="52685"/>
                  </a:cubicBezTo>
                  <a:lnTo>
                    <a:pt x="5358" y="52685"/>
                  </a:lnTo>
                  <a:cubicBezTo>
                    <a:pt x="6548" y="19347"/>
                    <a:pt x="23812" y="1786"/>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sp>
        <p:nvSpPr>
          <p:cNvPr id="53" name="Freeform 5"/>
          <p:cNvSpPr/>
          <p:nvPr/>
        </p:nvSpPr>
        <p:spPr bwMode="auto">
          <a:xfrm>
            <a:off x="5085080" y="3363595"/>
            <a:ext cx="1952625" cy="2004060"/>
          </a:xfrm>
          <a:custGeom>
            <a:avLst/>
            <a:gdLst>
              <a:gd name="T0" fmla="*/ 242 w 493"/>
              <a:gd name="T1" fmla="*/ 505 h 507"/>
              <a:gd name="T2" fmla="*/ 0 w 493"/>
              <a:gd name="T3" fmla="*/ 303 h 507"/>
              <a:gd name="T4" fmla="*/ 230 w 493"/>
              <a:gd name="T5" fmla="*/ 129 h 507"/>
              <a:gd name="T6" fmla="*/ 314 w 493"/>
              <a:gd name="T7" fmla="*/ 211 h 507"/>
              <a:gd name="T8" fmla="*/ 421 w 493"/>
              <a:gd name="T9" fmla="*/ 129 h 507"/>
              <a:gd name="T10" fmla="*/ 443 w 493"/>
              <a:gd name="T11" fmla="*/ 0 h 507"/>
              <a:gd name="T12" fmla="*/ 418 w 493"/>
              <a:gd name="T13" fmla="*/ 311 h 507"/>
              <a:gd name="T14" fmla="*/ 329 w 493"/>
              <a:gd name="T15" fmla="*/ 397 h 507"/>
              <a:gd name="T16" fmla="*/ 258 w 493"/>
              <a:gd name="T17" fmla="*/ 507 h 507"/>
              <a:gd name="T18" fmla="*/ 242 w 493"/>
              <a:gd name="T19" fmla="*/ 50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507">
                <a:moveTo>
                  <a:pt x="242" y="505"/>
                </a:moveTo>
                <a:cubicBezTo>
                  <a:pt x="164" y="440"/>
                  <a:pt x="85" y="375"/>
                  <a:pt x="0" y="303"/>
                </a:cubicBezTo>
                <a:cubicBezTo>
                  <a:pt x="79" y="244"/>
                  <a:pt x="150" y="189"/>
                  <a:pt x="230" y="129"/>
                </a:cubicBezTo>
                <a:cubicBezTo>
                  <a:pt x="234" y="190"/>
                  <a:pt x="263" y="214"/>
                  <a:pt x="314" y="211"/>
                </a:cubicBezTo>
                <a:cubicBezTo>
                  <a:pt x="369" y="209"/>
                  <a:pt x="405" y="177"/>
                  <a:pt x="421" y="129"/>
                </a:cubicBezTo>
                <a:cubicBezTo>
                  <a:pt x="434" y="87"/>
                  <a:pt x="436" y="42"/>
                  <a:pt x="443" y="0"/>
                </a:cubicBezTo>
                <a:cubicBezTo>
                  <a:pt x="493" y="74"/>
                  <a:pt x="484" y="220"/>
                  <a:pt x="418" y="311"/>
                </a:cubicBezTo>
                <a:cubicBezTo>
                  <a:pt x="394" y="344"/>
                  <a:pt x="363" y="374"/>
                  <a:pt x="329" y="397"/>
                </a:cubicBezTo>
                <a:cubicBezTo>
                  <a:pt x="289" y="423"/>
                  <a:pt x="241" y="438"/>
                  <a:pt x="258" y="507"/>
                </a:cubicBezTo>
                <a:cubicBezTo>
                  <a:pt x="252" y="506"/>
                  <a:pt x="247" y="506"/>
                  <a:pt x="242" y="50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10" name="标题 9"/>
          <p:cNvSpPr>
            <a:spLocks noGrp="1"/>
          </p:cNvSpPr>
          <p:nvPr>
            <p:ph type="title"/>
          </p:nvPr>
        </p:nvSpPr>
        <p:spPr/>
        <p:txBody>
          <a:bodyPr/>
          <a:lstStyle/>
          <a:p>
            <a:r>
              <a:rPr lang="zh-CN" altLang="en-US"/>
              <a:t>螺旋模型的优点</a:t>
            </a:r>
          </a:p>
        </p:txBody>
      </p:sp>
      <p:sp>
        <p:nvSpPr>
          <p:cNvPr id="2" name="文本框 30"/>
          <p:cNvSpPr txBox="1"/>
          <p:nvPr/>
        </p:nvSpPr>
        <p:spPr>
          <a:xfrm>
            <a:off x="5873245" y="4543444"/>
            <a:ext cx="108956" cy="162615"/>
          </a:xfrm>
          <a:custGeom>
            <a:avLst/>
            <a:gdLst/>
            <a:ahLst/>
            <a:cxnLst/>
            <a:rect l="l" t="t" r="r" b="b"/>
            <a:pathLst>
              <a:path w="108942" h="162653">
                <a:moveTo>
                  <a:pt x="57150" y="0"/>
                </a:moveTo>
                <a:cubicBezTo>
                  <a:pt x="86916" y="1190"/>
                  <a:pt x="102394" y="14287"/>
                  <a:pt x="103584" y="39290"/>
                </a:cubicBezTo>
                <a:cubicBezTo>
                  <a:pt x="102989" y="56554"/>
                  <a:pt x="95250" y="68461"/>
                  <a:pt x="80367" y="75009"/>
                </a:cubicBezTo>
                <a:cubicBezTo>
                  <a:pt x="98822" y="80962"/>
                  <a:pt x="108347" y="94357"/>
                  <a:pt x="108942" y="115193"/>
                </a:cubicBezTo>
                <a:cubicBezTo>
                  <a:pt x="106561" y="145554"/>
                  <a:pt x="89297" y="161329"/>
                  <a:pt x="57150" y="162520"/>
                </a:cubicBezTo>
                <a:cubicBezTo>
                  <a:pt x="20241" y="164306"/>
                  <a:pt x="1191" y="148233"/>
                  <a:pt x="0" y="114300"/>
                </a:cubicBezTo>
                <a:lnTo>
                  <a:pt x="14287" y="114300"/>
                </a:lnTo>
                <a:cubicBezTo>
                  <a:pt x="14883" y="138708"/>
                  <a:pt x="28277" y="151209"/>
                  <a:pt x="54471" y="151804"/>
                </a:cubicBezTo>
                <a:cubicBezTo>
                  <a:pt x="78879" y="150018"/>
                  <a:pt x="92273" y="137815"/>
                  <a:pt x="94655" y="115193"/>
                </a:cubicBezTo>
                <a:cubicBezTo>
                  <a:pt x="92869" y="92571"/>
                  <a:pt x="75605" y="81855"/>
                  <a:pt x="42862" y="83046"/>
                </a:cubicBezTo>
                <a:lnTo>
                  <a:pt x="42862" y="71437"/>
                </a:lnTo>
                <a:cubicBezTo>
                  <a:pt x="73223" y="72628"/>
                  <a:pt x="88404" y="62210"/>
                  <a:pt x="88404" y="40183"/>
                </a:cubicBezTo>
                <a:cubicBezTo>
                  <a:pt x="87213" y="22324"/>
                  <a:pt x="75902" y="12799"/>
                  <a:pt x="54471" y="11608"/>
                </a:cubicBezTo>
                <a:cubicBezTo>
                  <a:pt x="32445" y="13394"/>
                  <a:pt x="20836" y="25003"/>
                  <a:pt x="19645" y="46434"/>
                </a:cubicBezTo>
                <a:lnTo>
                  <a:pt x="5358" y="46434"/>
                </a:lnTo>
                <a:cubicBezTo>
                  <a:pt x="4762" y="32742"/>
                  <a:pt x="9823" y="20836"/>
                  <a:pt x="20538" y="10715"/>
                </a:cubicBezTo>
                <a:cubicBezTo>
                  <a:pt x="28277" y="3572"/>
                  <a:pt x="40481" y="0"/>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spTree>
    <p:extLst>
      <p:ext uri="{BB962C8B-B14F-4D97-AF65-F5344CB8AC3E}">
        <p14:creationId xmlns:p14="http://schemas.microsoft.com/office/powerpoint/2010/main" val="339350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螺旋模型的缺点</a:t>
            </a:r>
          </a:p>
        </p:txBody>
      </p:sp>
      <p:grpSp>
        <p:nvGrpSpPr>
          <p:cNvPr id="53" name="组合 52"/>
          <p:cNvGrpSpPr/>
          <p:nvPr/>
        </p:nvGrpSpPr>
        <p:grpSpPr>
          <a:xfrm>
            <a:off x="3923030" y="1819910"/>
            <a:ext cx="3488055" cy="2901315"/>
            <a:chOff x="3008263" y="1386612"/>
            <a:chExt cx="3127472" cy="2553290"/>
          </a:xfrm>
        </p:grpSpPr>
        <p:grpSp>
          <p:nvGrpSpPr>
            <p:cNvPr id="54" name="Group 10"/>
            <p:cNvGrpSpPr/>
            <p:nvPr/>
          </p:nvGrpSpPr>
          <p:grpSpPr>
            <a:xfrm>
              <a:off x="3077505" y="1386612"/>
              <a:ext cx="2961816" cy="2553290"/>
              <a:chOff x="3201302" y="899607"/>
              <a:chExt cx="5868190" cy="5058785"/>
            </a:xfrm>
          </p:grpSpPr>
          <p:sp>
            <p:nvSpPr>
              <p:cNvPr id="68"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9"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0"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nvGrpSpPr>
              <p:cNvPr id="71" name="Group 26"/>
              <p:cNvGrpSpPr/>
              <p:nvPr/>
            </p:nvGrpSpPr>
            <p:grpSpPr>
              <a:xfrm>
                <a:off x="4456573" y="1977072"/>
                <a:ext cx="3351879" cy="2889551"/>
                <a:chOff x="6542627" y="2673048"/>
                <a:chExt cx="3351879" cy="2889551"/>
              </a:xfrm>
            </p:grpSpPr>
            <p:sp>
              <p:nvSpPr>
                <p:cNvPr id="83"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4"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sp>
            <p:nvSpPr>
              <p:cNvPr id="72"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3"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4"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5"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6"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7"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8"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9"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0"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1"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2"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5" name="Group 11"/>
            <p:cNvGrpSpPr/>
            <p:nvPr/>
          </p:nvGrpSpPr>
          <p:grpSpPr>
            <a:xfrm rot="17930019">
              <a:off x="5370724" y="2819676"/>
              <a:ext cx="620502" cy="863827"/>
              <a:chOff x="5590218" y="4773226"/>
              <a:chExt cx="1075248" cy="1496900"/>
            </a:xfrm>
          </p:grpSpPr>
          <p:sp>
            <p:nvSpPr>
              <p:cNvPr id="66"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7"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6" name="Group 12"/>
            <p:cNvGrpSpPr/>
            <p:nvPr/>
          </p:nvGrpSpPr>
          <p:grpSpPr>
            <a:xfrm rot="14765595">
              <a:off x="5393571" y="1700213"/>
              <a:ext cx="620502" cy="863827"/>
              <a:chOff x="5590218" y="4773226"/>
              <a:chExt cx="1075248" cy="1496900"/>
            </a:xfrm>
          </p:grpSpPr>
          <p:sp>
            <p:nvSpPr>
              <p:cNvPr id="64"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5"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7" name="Group 13"/>
            <p:cNvGrpSpPr/>
            <p:nvPr/>
          </p:nvGrpSpPr>
          <p:grpSpPr>
            <a:xfrm rot="3811807">
              <a:off x="3129926" y="2825696"/>
              <a:ext cx="620502" cy="863827"/>
              <a:chOff x="5590218" y="4773226"/>
              <a:chExt cx="1075248" cy="1496900"/>
            </a:xfrm>
          </p:grpSpPr>
          <p:sp>
            <p:nvSpPr>
              <p:cNvPr id="62"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3"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8" name="Group 14"/>
            <p:cNvGrpSpPr/>
            <p:nvPr/>
          </p:nvGrpSpPr>
          <p:grpSpPr>
            <a:xfrm rot="7044390">
              <a:off x="3130530" y="1645643"/>
              <a:ext cx="620502" cy="863827"/>
              <a:chOff x="5590218" y="4773226"/>
              <a:chExt cx="1075248" cy="1496900"/>
            </a:xfrm>
          </p:grpSpPr>
          <p:sp>
            <p:nvSpPr>
              <p:cNvPr id="60"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1"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sp>
          <p:nvSpPr>
            <p:cNvPr id="59"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000">
                <a:latin typeface="+mn-ea"/>
              </a:endParaRPr>
            </a:p>
          </p:txBody>
        </p:sp>
      </p:grpSp>
      <p:sp>
        <p:nvSpPr>
          <p:cNvPr id="5" name="Rectangle 45"/>
          <p:cNvSpPr/>
          <p:nvPr/>
        </p:nvSpPr>
        <p:spPr>
          <a:xfrm>
            <a:off x="4368165" y="5113655"/>
            <a:ext cx="2994025" cy="933450"/>
          </a:xfrm>
          <a:prstGeom prst="rect">
            <a:avLst/>
          </a:prstGeom>
        </p:spPr>
        <p:txBody>
          <a:bodyPr wrap="square" lIns="0" tIns="0" rIns="0" bIns="0">
            <a:noAutofit/>
          </a:bodyPr>
          <a:lstStyle/>
          <a:p>
            <a:pPr>
              <a:lnSpc>
                <a:spcPct val="120000"/>
              </a:lnSpc>
            </a:pPr>
            <a:endParaRPr lang="zh-CN" altLang="en-US" sz="2000" dirty="0">
              <a:latin typeface="+mn-ea"/>
            </a:endParaRPr>
          </a:p>
        </p:txBody>
      </p:sp>
      <p:sp>
        <p:nvSpPr>
          <p:cNvPr id="46" name="Rectangle 51"/>
          <p:cNvSpPr/>
          <p:nvPr/>
        </p:nvSpPr>
        <p:spPr>
          <a:xfrm>
            <a:off x="8247380" y="2154555"/>
            <a:ext cx="2810510" cy="2580005"/>
          </a:xfrm>
          <a:prstGeom prst="rect">
            <a:avLst/>
          </a:prstGeom>
        </p:spPr>
        <p:txBody>
          <a:bodyPr wrap="square" lIns="0" tIns="0" rIns="0" bIns="0">
            <a:normAutofit/>
          </a:bodyPr>
          <a:lstStyle/>
          <a:p>
            <a:pPr marL="0" lvl="1" algn="l">
              <a:lnSpc>
                <a:spcPct val="140000"/>
              </a:lnSpc>
            </a:pPr>
            <a:r>
              <a:rPr lang="zh-CN" altLang="en-US" sz="2000" dirty="0">
                <a:latin typeface="宋体" panose="02010600030101010101" pitchFamily="2" charset="-122"/>
                <a:sym typeface="+mn-ea"/>
              </a:rPr>
              <a:t>使用该模型需要有相当丰富的风险评估经验和专门知识，要求开发队伍水平较高，否则会带来更大风险。</a:t>
            </a:r>
          </a:p>
        </p:txBody>
      </p:sp>
      <p:sp>
        <p:nvSpPr>
          <p:cNvPr id="4" name="Rectangle 48"/>
          <p:cNvSpPr/>
          <p:nvPr/>
        </p:nvSpPr>
        <p:spPr>
          <a:xfrm>
            <a:off x="1141730" y="2286635"/>
            <a:ext cx="2428875" cy="2122170"/>
          </a:xfrm>
          <a:prstGeom prst="rect">
            <a:avLst/>
          </a:prstGeom>
        </p:spPr>
        <p:txBody>
          <a:bodyPr wrap="square" lIns="0" tIns="0" rIns="0" bIns="0">
            <a:noAutofit/>
          </a:bodyPr>
          <a:lstStyle/>
          <a:p>
            <a:pPr algn="l">
              <a:lnSpc>
                <a:spcPct val="140000"/>
              </a:lnSpc>
            </a:pPr>
            <a:r>
              <a:rPr lang="zh-CN" altLang="en-US" sz="2000" dirty="0">
                <a:latin typeface="宋体" panose="02010600030101010101" pitchFamily="2" charset="-122"/>
                <a:sym typeface="+mn-ea"/>
              </a:rPr>
              <a:t>如果每次迭代的效率不高，致使迭代次数过多，将会增加成本并推迟交付时间；</a:t>
            </a:r>
          </a:p>
        </p:txBody>
      </p:sp>
    </p:spTree>
    <p:extLst>
      <p:ext uri="{BB962C8B-B14F-4D97-AF65-F5344CB8AC3E}">
        <p14:creationId xmlns:p14="http://schemas.microsoft.com/office/powerpoint/2010/main" val="84572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螺旋模型的适用场合</a:t>
            </a:r>
          </a:p>
        </p:txBody>
      </p:sp>
      <p:sp>
        <p:nvSpPr>
          <p:cNvPr id="15" name="TextBox 10"/>
          <p:cNvSpPr txBox="1"/>
          <p:nvPr/>
        </p:nvSpPr>
        <p:spPr>
          <a:xfrm>
            <a:off x="2928620" y="1407160"/>
            <a:ext cx="6543675" cy="2152650"/>
          </a:xfrm>
          <a:prstGeom prst="rect">
            <a:avLst/>
          </a:prstGeom>
          <a:noFill/>
        </p:spPr>
        <p:txBody>
          <a:bodyPr wrap="square" lIns="72000" tIns="0" rIns="72000" bIns="0" anchor="ctr" anchorCtr="0">
            <a:noAutofit/>
          </a:bodyPr>
          <a:lstStyle/>
          <a:p>
            <a:pPr marL="0" lvl="1" algn="l" defTabSz="913765">
              <a:lnSpc>
                <a:spcPct val="130000"/>
              </a:lnSpc>
              <a:defRPr/>
            </a:pPr>
            <a:r>
              <a:rPr lang="zh-CN" altLang="en-US" sz="2400" dirty="0">
                <a:solidFill>
                  <a:schemeClr val="tx1"/>
                </a:solidFill>
                <a:latin typeface="宋体" panose="02010600030101010101" pitchFamily="2" charset="-122"/>
                <a:sym typeface="+mn-ea"/>
              </a:rPr>
              <a:t>适用于需求不明确或者需求可能发生变化的大型复杂的软件系统。</a:t>
            </a:r>
          </a:p>
          <a:p>
            <a:pPr marL="0" lvl="1" algn="l" defTabSz="913765">
              <a:lnSpc>
                <a:spcPct val="130000"/>
              </a:lnSpc>
              <a:defRPr/>
            </a:pPr>
            <a:r>
              <a:rPr lang="zh-CN" altLang="zh-CN" sz="2400" dirty="0">
                <a:solidFill>
                  <a:schemeClr val="tx1"/>
                </a:solidFill>
                <a:latin typeface="宋体" panose="02010600030101010101" pitchFamily="2" charset="-122"/>
                <a:sym typeface="Arial" panose="020B0604020202020204" pitchFamily="34" charset="0"/>
              </a:rPr>
              <a:t>支持面向过程、面向对象等多种软件开发方法，是一种具有广阔前景的模</a:t>
            </a:r>
            <a:r>
              <a:rPr lang="zh-CN" altLang="en-US" sz="2400" dirty="0">
                <a:solidFill>
                  <a:schemeClr val="tx1"/>
                </a:solidFill>
                <a:latin typeface="宋体" panose="02010600030101010101" pitchFamily="2" charset="-122"/>
                <a:sym typeface="Arial" panose="020B0604020202020204" pitchFamily="34" charset="0"/>
              </a:rPr>
              <a:t>型。</a:t>
            </a:r>
          </a:p>
        </p:txBody>
      </p:sp>
      <p:sp>
        <p:nvSpPr>
          <p:cNvPr id="4" name="矩形 3"/>
          <p:cNvSpPr/>
          <p:nvPr/>
        </p:nvSpPr>
        <p:spPr>
          <a:xfrm>
            <a:off x="1108075" y="3900170"/>
            <a:ext cx="3027680" cy="1929765"/>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3" name="矩形 2"/>
          <p:cNvSpPr/>
          <p:nvPr/>
        </p:nvSpPr>
        <p:spPr>
          <a:xfrm>
            <a:off x="4305935" y="3900170"/>
            <a:ext cx="3289935" cy="192913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42" name="矩形 41"/>
          <p:cNvSpPr/>
          <p:nvPr/>
        </p:nvSpPr>
        <p:spPr>
          <a:xfrm>
            <a:off x="7708900" y="3900170"/>
            <a:ext cx="3292475" cy="192913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anchor="ctr"/>
          <a:lstStyle/>
          <a:p>
            <a:pPr algn="ctr" eaLnBrk="0" hangingPunct="0">
              <a:lnSpc>
                <a:spcPct val="150000"/>
              </a:lnSpc>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67589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outVertical)">
                                      <p:cBhvr>
                                        <p:cTn id="15" dur="500"/>
                                        <p:tgtEl>
                                          <p:spTgt spid="3"/>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barn(outVertical)">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bldLvl="0" animBg="1"/>
      <p:bldP spid="3" grpId="0" bldLvl="0" animBg="1"/>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0" y="0"/>
            <a:ext cx="8143240" cy="668655"/>
          </a:xfrm>
        </p:spPr>
        <p:txBody>
          <a:bodyPr/>
          <a:lstStyle/>
          <a:p>
            <a:r>
              <a:rPr lang="zh-CN" altLang="en-US" dirty="0"/>
              <a:t>喷泉模型（Fountain model）</a:t>
            </a:r>
          </a:p>
        </p:txBody>
      </p:sp>
      <p:sp>
        <p:nvSpPr>
          <p:cNvPr id="47106" name="内容占位符 2"/>
          <p:cNvSpPr>
            <a:spLocks noGrp="1"/>
          </p:cNvSpPr>
          <p:nvPr/>
        </p:nvSpPr>
        <p:spPr>
          <a:xfrm>
            <a:off x="678815" y="1296035"/>
            <a:ext cx="6234430"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40000"/>
              </a:lnSpc>
            </a:pPr>
            <a:r>
              <a:rPr lang="zh-CN" altLang="en-US" sz="2400" dirty="0">
                <a:latin typeface="宋体" panose="02010600030101010101" pitchFamily="2" charset="-122"/>
                <a:sym typeface="Arial" panose="020B0604020202020204" pitchFamily="34" charset="0"/>
              </a:rPr>
              <a:t>喷泉模型是一种以用户需求为动力，以对象为驱动的模型，主要用于描述</a:t>
            </a:r>
            <a:r>
              <a:rPr lang="zh-CN" altLang="en-US" sz="2400" dirty="0">
                <a:solidFill>
                  <a:srgbClr val="FF0000"/>
                </a:solidFill>
                <a:latin typeface="宋体" panose="02010600030101010101" pitchFamily="2" charset="-122"/>
                <a:sym typeface="Arial" panose="020B0604020202020204" pitchFamily="34" charset="0"/>
              </a:rPr>
              <a:t>面向对象</a:t>
            </a:r>
            <a:r>
              <a:rPr lang="zh-CN" altLang="en-US" sz="2400" dirty="0">
                <a:latin typeface="宋体" panose="02010600030101010101" pitchFamily="2" charset="-122"/>
                <a:sym typeface="Arial" panose="020B0604020202020204" pitchFamily="34" charset="0"/>
              </a:rPr>
              <a:t>的软件开发过程</a:t>
            </a:r>
            <a:endParaRPr lang="en-US" altLang="zh-CN" sz="2400" dirty="0">
              <a:latin typeface="宋体" panose="02010600030101010101" pitchFamily="2" charset="-122"/>
            </a:endParaRPr>
          </a:p>
          <a:p>
            <a:pPr>
              <a:lnSpc>
                <a:spcPct val="140000"/>
              </a:lnSpc>
            </a:pPr>
            <a:r>
              <a:rPr lang="zh-CN" altLang="en-US" sz="2400" dirty="0">
                <a:latin typeface="宋体" panose="02010600030101010101" pitchFamily="2" charset="-122"/>
                <a:sym typeface="+mn-ea"/>
              </a:rPr>
              <a:t>软件开发早期定义对象，整个开发过程充实和扩充对象</a:t>
            </a:r>
            <a:endParaRPr lang="en-US" altLang="zh-CN" sz="2400" dirty="0">
              <a:latin typeface="宋体" panose="02010600030101010101" pitchFamily="2" charset="-122"/>
            </a:endParaRPr>
          </a:p>
          <a:p>
            <a:pPr>
              <a:lnSpc>
                <a:spcPct val="140000"/>
              </a:lnSpc>
            </a:pPr>
            <a:r>
              <a:rPr lang="zh-CN" altLang="en-US" sz="2400" dirty="0">
                <a:latin typeface="宋体" panose="02010600030101010101" pitchFamily="2" charset="-122"/>
                <a:sym typeface="+mn-ea"/>
              </a:rPr>
              <a:t>各个阶段使用</a:t>
            </a:r>
            <a:r>
              <a:rPr lang="zh-CN" altLang="en-US" sz="2400" dirty="0">
                <a:solidFill>
                  <a:srgbClr val="FF0000"/>
                </a:solidFill>
                <a:latin typeface="宋体" panose="02010600030101010101" pitchFamily="2" charset="-122"/>
                <a:sym typeface="+mn-ea"/>
              </a:rPr>
              <a:t>统一的概念和表示方法</a:t>
            </a:r>
            <a:r>
              <a:rPr lang="zh-CN" altLang="en-US" sz="2400" dirty="0">
                <a:latin typeface="宋体" panose="02010600030101010101" pitchFamily="2" charset="-122"/>
                <a:sym typeface="+mn-ea"/>
              </a:rPr>
              <a:t>，生命周期各阶段</a:t>
            </a:r>
            <a:r>
              <a:rPr lang="zh-CN" altLang="en-US" sz="2400" dirty="0">
                <a:solidFill>
                  <a:srgbClr val="FF0000"/>
                </a:solidFill>
                <a:latin typeface="宋体" panose="02010600030101010101" pitchFamily="2" charset="-122"/>
                <a:sym typeface="+mn-ea"/>
              </a:rPr>
              <a:t>无缝</a:t>
            </a:r>
            <a:r>
              <a:rPr lang="zh-CN" altLang="en-US" sz="2400" dirty="0">
                <a:latin typeface="宋体" panose="02010600030101010101" pitchFamily="2" charset="-122"/>
                <a:sym typeface="+mn-ea"/>
              </a:rPr>
              <a:t>连接</a:t>
            </a:r>
            <a:endParaRPr lang="en-US" altLang="zh-CN" sz="2400" dirty="0">
              <a:latin typeface="宋体" panose="02010600030101010101" pitchFamily="2" charset="-122"/>
            </a:endParaRPr>
          </a:p>
          <a:p>
            <a:pPr>
              <a:lnSpc>
                <a:spcPct val="140000"/>
              </a:lnSpc>
            </a:pPr>
            <a:r>
              <a:rPr lang="zh-CN" altLang="en-US" sz="2400" dirty="0">
                <a:latin typeface="宋体" panose="02010600030101010101" pitchFamily="2" charset="-122"/>
                <a:sym typeface="+mn-ea"/>
              </a:rPr>
              <a:t>各个开发步骤多次反复</a:t>
            </a:r>
            <a:r>
              <a:rPr lang="zh-CN" altLang="en-US" sz="2400" dirty="0">
                <a:solidFill>
                  <a:srgbClr val="FF0000"/>
                </a:solidFill>
                <a:latin typeface="宋体" panose="02010600030101010101" pitchFamily="2" charset="-122"/>
                <a:sym typeface="+mn-ea"/>
              </a:rPr>
              <a:t>迭代</a:t>
            </a:r>
            <a:endParaRPr lang="en-US" altLang="zh-CN" dirty="0">
              <a:latin typeface="宋体" panose="02010600030101010101" pitchFamily="2" charset="-122"/>
            </a:endParaRPr>
          </a:p>
        </p:txBody>
      </p:sp>
      <p:pic>
        <p:nvPicPr>
          <p:cNvPr id="63493" name="Picture 2" descr="Image:喷泉模型2.jpg">
            <a:hlinkClick r:id="rId3" tooltip="Image:喷泉模型2.jpg"/>
          </p:cNvPr>
          <p:cNvPicPr>
            <a:picLocks noChangeAspect="1"/>
          </p:cNvPicPr>
          <p:nvPr/>
        </p:nvPicPr>
        <p:blipFill>
          <a:blip r:embed="rId4"/>
          <a:srcRect b="7843"/>
          <a:stretch>
            <a:fillRect/>
          </a:stretch>
        </p:blipFill>
        <p:spPr>
          <a:xfrm>
            <a:off x="7338060" y="1522095"/>
            <a:ext cx="4012565" cy="3602355"/>
          </a:xfrm>
          <a:prstGeom prst="rect">
            <a:avLst/>
          </a:prstGeom>
          <a:noFill/>
          <a:ln w="9525">
            <a:noFill/>
          </a:ln>
        </p:spPr>
      </p:pic>
    </p:spTree>
    <p:extLst>
      <p:ext uri="{BB962C8B-B14F-4D97-AF65-F5344CB8AC3E}">
        <p14:creationId xmlns:p14="http://schemas.microsoft.com/office/powerpoint/2010/main" val="261295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Effect transition="in" filter="barn(inHorizontal)">
                                      <p:cBhvr>
                                        <p:cTn id="7"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mn-lt"/>
                <a:ea typeface="+mn-ea"/>
                <a:cs typeface="+mn-ea"/>
                <a:sym typeface="+mn-lt"/>
              </a:rPr>
              <a:t>软件生命周期</a:t>
            </a:r>
            <a:endParaRPr lang="zh-CN" altLang="en-US" dirty="0">
              <a:latin typeface="+mn-lt"/>
              <a:ea typeface="+mn-ea"/>
              <a:cs typeface="+mn-ea"/>
              <a:sym typeface="+mn-lt"/>
            </a:endParaRPr>
          </a:p>
        </p:txBody>
      </p:sp>
      <p:sp>
        <p:nvSpPr>
          <p:cNvPr id="5" name="Bent Arrow 18"/>
          <p:cNvSpPr/>
          <p:nvPr/>
        </p:nvSpPr>
        <p:spPr>
          <a:xfrm flipV="1">
            <a:off x="993140" y="1165860"/>
            <a:ext cx="1244600" cy="79883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49" name="TextBox 7"/>
          <p:cNvSpPr>
            <a:spLocks noChangeArrowheads="1"/>
          </p:cNvSpPr>
          <p:nvPr/>
        </p:nvSpPr>
        <p:spPr bwMode="auto">
          <a:xfrm>
            <a:off x="795744" y="2161908"/>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问题定义</a:t>
            </a:r>
          </a:p>
        </p:txBody>
      </p:sp>
      <p:sp>
        <p:nvSpPr>
          <p:cNvPr id="50" name="圆角矩形 49"/>
          <p:cNvSpPr/>
          <p:nvPr/>
        </p:nvSpPr>
        <p:spPr>
          <a:xfrm>
            <a:off x="795655" y="2054225"/>
            <a:ext cx="1251585"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1" name="文本框 49"/>
          <p:cNvSpPr txBox="1"/>
          <p:nvPr/>
        </p:nvSpPr>
        <p:spPr>
          <a:xfrm>
            <a:off x="643255" y="5203190"/>
            <a:ext cx="120586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项目计划报告</a:t>
            </a:r>
          </a:p>
        </p:txBody>
      </p:sp>
      <p:sp>
        <p:nvSpPr>
          <p:cNvPr id="41" name="Bent Arrow 18"/>
          <p:cNvSpPr/>
          <p:nvPr/>
        </p:nvSpPr>
        <p:spPr>
          <a:xfrm flipV="1">
            <a:off x="2252345" y="1590675"/>
            <a:ext cx="1244600" cy="78232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42" name="TextBox 7"/>
          <p:cNvSpPr>
            <a:spLocks noChangeArrowheads="1"/>
          </p:cNvSpPr>
          <p:nvPr/>
        </p:nvSpPr>
        <p:spPr bwMode="auto">
          <a:xfrm>
            <a:off x="2159089" y="2546083"/>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可行性研究</a:t>
            </a:r>
          </a:p>
        </p:txBody>
      </p:sp>
      <p:sp>
        <p:nvSpPr>
          <p:cNvPr id="43" name="圆角矩形 42"/>
          <p:cNvSpPr/>
          <p:nvPr/>
        </p:nvSpPr>
        <p:spPr>
          <a:xfrm>
            <a:off x="2110740" y="2461895"/>
            <a:ext cx="1316355"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4" name="Bent Arrow 18"/>
          <p:cNvSpPr/>
          <p:nvPr/>
        </p:nvSpPr>
        <p:spPr>
          <a:xfrm flipV="1">
            <a:off x="3505200" y="1965325"/>
            <a:ext cx="1244600" cy="82042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45" name="TextBox 7"/>
          <p:cNvSpPr>
            <a:spLocks noChangeArrowheads="1"/>
          </p:cNvSpPr>
          <p:nvPr/>
        </p:nvSpPr>
        <p:spPr bwMode="auto">
          <a:xfrm>
            <a:off x="3450044" y="3068688"/>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需求分析</a:t>
            </a:r>
            <a:endParaRPr lang="en-US" altLang="zh-CN"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Bent Arrow 18"/>
          <p:cNvSpPr/>
          <p:nvPr/>
        </p:nvSpPr>
        <p:spPr>
          <a:xfrm flipV="1">
            <a:off x="4815205" y="2372995"/>
            <a:ext cx="1244600" cy="88392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61" name="圆角矩形 60"/>
          <p:cNvSpPr/>
          <p:nvPr/>
        </p:nvSpPr>
        <p:spPr>
          <a:xfrm>
            <a:off x="4795520" y="3320415"/>
            <a:ext cx="1283335"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62" name="Bent Arrow 18"/>
          <p:cNvSpPr/>
          <p:nvPr/>
        </p:nvSpPr>
        <p:spPr>
          <a:xfrm flipV="1">
            <a:off x="6078855" y="2786380"/>
            <a:ext cx="1244600" cy="81026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63" name="TextBox 7"/>
          <p:cNvSpPr>
            <a:spLocks noChangeArrowheads="1"/>
          </p:cNvSpPr>
          <p:nvPr/>
        </p:nvSpPr>
        <p:spPr bwMode="auto">
          <a:xfrm>
            <a:off x="6118949" y="3761473"/>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详细设计</a:t>
            </a:r>
          </a:p>
        </p:txBody>
      </p:sp>
      <p:sp>
        <p:nvSpPr>
          <p:cNvPr id="64" name="圆角矩形 63"/>
          <p:cNvSpPr/>
          <p:nvPr/>
        </p:nvSpPr>
        <p:spPr>
          <a:xfrm>
            <a:off x="6144260" y="3702050"/>
            <a:ext cx="1204595"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65" name="Bent Arrow 18"/>
          <p:cNvSpPr/>
          <p:nvPr/>
        </p:nvSpPr>
        <p:spPr>
          <a:xfrm flipV="1">
            <a:off x="7348855" y="3256915"/>
            <a:ext cx="1244600" cy="701675"/>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66" name="TextBox 7"/>
          <p:cNvSpPr>
            <a:spLocks noChangeArrowheads="1"/>
          </p:cNvSpPr>
          <p:nvPr/>
        </p:nvSpPr>
        <p:spPr bwMode="auto">
          <a:xfrm>
            <a:off x="7429589" y="4070083"/>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编码</a:t>
            </a:r>
          </a:p>
        </p:txBody>
      </p:sp>
      <p:sp>
        <p:nvSpPr>
          <p:cNvPr id="67" name="圆角矩形 66"/>
          <p:cNvSpPr/>
          <p:nvPr/>
        </p:nvSpPr>
        <p:spPr>
          <a:xfrm>
            <a:off x="7420610" y="3990340"/>
            <a:ext cx="1233170"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68" name="Bent Arrow 18"/>
          <p:cNvSpPr/>
          <p:nvPr/>
        </p:nvSpPr>
        <p:spPr>
          <a:xfrm flipV="1">
            <a:off x="8653780" y="3596640"/>
            <a:ext cx="1244600" cy="71882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69" name="TextBox 7"/>
          <p:cNvSpPr>
            <a:spLocks noChangeArrowheads="1"/>
          </p:cNvSpPr>
          <p:nvPr/>
        </p:nvSpPr>
        <p:spPr bwMode="auto">
          <a:xfrm>
            <a:off x="8758009" y="4493628"/>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测试</a:t>
            </a:r>
          </a:p>
        </p:txBody>
      </p:sp>
      <p:sp>
        <p:nvSpPr>
          <p:cNvPr id="70" name="圆角矩形 69"/>
          <p:cNvSpPr/>
          <p:nvPr/>
        </p:nvSpPr>
        <p:spPr>
          <a:xfrm>
            <a:off x="8732520" y="4413885"/>
            <a:ext cx="1195070"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73" name="圆角矩形 72"/>
          <p:cNvSpPr/>
          <p:nvPr/>
        </p:nvSpPr>
        <p:spPr>
          <a:xfrm>
            <a:off x="3416300" y="2973705"/>
            <a:ext cx="1251585"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74" name="TextBox 7"/>
          <p:cNvSpPr>
            <a:spLocks noChangeArrowheads="1"/>
          </p:cNvSpPr>
          <p:nvPr/>
        </p:nvSpPr>
        <p:spPr bwMode="auto">
          <a:xfrm>
            <a:off x="4796244" y="3437623"/>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总体设计</a:t>
            </a:r>
          </a:p>
        </p:txBody>
      </p:sp>
      <p:sp>
        <p:nvSpPr>
          <p:cNvPr id="81" name="文本框 49"/>
          <p:cNvSpPr txBox="1"/>
          <p:nvPr/>
        </p:nvSpPr>
        <p:spPr>
          <a:xfrm>
            <a:off x="1971675" y="5190490"/>
            <a:ext cx="132397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可行性研究报告</a:t>
            </a:r>
          </a:p>
        </p:txBody>
      </p:sp>
      <p:sp>
        <p:nvSpPr>
          <p:cNvPr id="82" name="文本框 49"/>
          <p:cNvSpPr txBox="1"/>
          <p:nvPr/>
        </p:nvSpPr>
        <p:spPr>
          <a:xfrm>
            <a:off x="3348355" y="5228590"/>
            <a:ext cx="132397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需求规格说明书</a:t>
            </a:r>
          </a:p>
        </p:txBody>
      </p:sp>
      <p:sp>
        <p:nvSpPr>
          <p:cNvPr id="83" name="文本框 49"/>
          <p:cNvSpPr txBox="1"/>
          <p:nvPr/>
        </p:nvSpPr>
        <p:spPr>
          <a:xfrm>
            <a:off x="4769485" y="5228590"/>
            <a:ext cx="132397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总体设计说明书</a:t>
            </a:r>
          </a:p>
        </p:txBody>
      </p:sp>
      <p:sp>
        <p:nvSpPr>
          <p:cNvPr id="84" name="文本框 49"/>
          <p:cNvSpPr txBox="1"/>
          <p:nvPr/>
        </p:nvSpPr>
        <p:spPr>
          <a:xfrm>
            <a:off x="6191250" y="5228590"/>
            <a:ext cx="132397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详细设计说明书</a:t>
            </a:r>
          </a:p>
        </p:txBody>
      </p:sp>
      <p:sp>
        <p:nvSpPr>
          <p:cNvPr id="85" name="文本框 49"/>
          <p:cNvSpPr txBox="1"/>
          <p:nvPr/>
        </p:nvSpPr>
        <p:spPr>
          <a:xfrm>
            <a:off x="7558405" y="5215890"/>
            <a:ext cx="1030605" cy="45085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源程序</a:t>
            </a:r>
          </a:p>
        </p:txBody>
      </p:sp>
      <p:sp>
        <p:nvSpPr>
          <p:cNvPr id="86" name="文本框 49"/>
          <p:cNvSpPr txBox="1"/>
          <p:nvPr/>
        </p:nvSpPr>
        <p:spPr>
          <a:xfrm>
            <a:off x="8844915" y="5229860"/>
            <a:ext cx="122110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软件测试报告</a:t>
            </a:r>
          </a:p>
        </p:txBody>
      </p:sp>
      <p:sp>
        <p:nvSpPr>
          <p:cNvPr id="87" name="Bent Arrow 18"/>
          <p:cNvSpPr/>
          <p:nvPr/>
        </p:nvSpPr>
        <p:spPr>
          <a:xfrm flipV="1">
            <a:off x="9888220" y="3958590"/>
            <a:ext cx="1244600" cy="760095"/>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88" name="TextBox 7"/>
          <p:cNvSpPr>
            <a:spLocks noChangeArrowheads="1"/>
          </p:cNvSpPr>
          <p:nvPr/>
        </p:nvSpPr>
        <p:spPr bwMode="auto">
          <a:xfrm>
            <a:off x="10080714" y="4811763"/>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维护</a:t>
            </a:r>
          </a:p>
        </p:txBody>
      </p:sp>
      <p:sp>
        <p:nvSpPr>
          <p:cNvPr id="89" name="圆角矩形 88"/>
          <p:cNvSpPr/>
          <p:nvPr/>
        </p:nvSpPr>
        <p:spPr>
          <a:xfrm>
            <a:off x="10055225" y="4732020"/>
            <a:ext cx="1195070"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90" name="文本框 49"/>
          <p:cNvSpPr txBox="1"/>
          <p:nvPr/>
        </p:nvSpPr>
        <p:spPr>
          <a:xfrm>
            <a:off x="10167620" y="5257165"/>
            <a:ext cx="111315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软件维护说明</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9" grpId="0" animBg="1"/>
      <p:bldP spid="50" grpId="0" animBg="1"/>
      <p:bldP spid="51" grpId="0" animBg="1"/>
      <p:bldP spid="41" grpId="0" bldLvl="0" animBg="1"/>
      <p:bldP spid="42" grpId="0" animBg="1"/>
      <p:bldP spid="43" grpId="0" animBg="1"/>
      <p:bldP spid="44" grpId="0" bldLvl="0" animBg="1"/>
      <p:bldP spid="45" grpId="0" animBg="1"/>
      <p:bldP spid="47" grpId="0" bldLvl="0" animBg="1"/>
      <p:bldP spid="61" grpId="0" animBg="1"/>
      <p:bldP spid="62" grpId="0" bldLvl="0" animBg="1"/>
      <p:bldP spid="63" grpId="0" animBg="1"/>
      <p:bldP spid="64" grpId="0" animBg="1"/>
      <p:bldP spid="65" grpId="0" bldLvl="0" animBg="1"/>
      <p:bldP spid="66" grpId="0" bldLvl="0" animBg="1"/>
      <p:bldP spid="67" grpId="0" bldLvl="0" animBg="1"/>
      <p:bldP spid="68" grpId="0" bldLvl="0" animBg="1"/>
      <p:bldP spid="69" grpId="0" bldLvl="0" animBg="1"/>
      <p:bldP spid="70" grpId="0" bldLvl="0" animBg="1"/>
      <p:bldP spid="73" grpId="0" animBg="1"/>
      <p:bldP spid="74" grpId="0" animBg="1"/>
      <p:bldP spid="81" grpId="0" animBg="1"/>
      <p:bldP spid="82" grpId="0" animBg="1"/>
      <p:bldP spid="83" grpId="0" animBg="1"/>
      <p:bldP spid="84" grpId="0" animBg="1"/>
      <p:bldP spid="85" grpId="0" animBg="1"/>
      <p:bldP spid="86" grpId="0" animBg="1"/>
      <p:bldP spid="87" grpId="0" bldLvl="0" animBg="1"/>
      <p:bldP spid="88" grpId="0" animBg="1"/>
      <p:bldP spid="89" grpId="0" animBg="1"/>
      <p:bldP spid="9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71500" y="0"/>
            <a:ext cx="7374890" cy="668655"/>
          </a:xfrm>
        </p:spPr>
        <p:txBody>
          <a:bodyPr/>
          <a:lstStyle/>
          <a:p>
            <a:r>
              <a:rPr lang="zh-CN" altLang="en-US" dirty="0">
                <a:latin typeface="+mn-lt"/>
                <a:ea typeface="+mn-ea"/>
                <a:cs typeface="+mn-ea"/>
                <a:sym typeface="+mn-lt"/>
              </a:rPr>
              <a:t>喷泉模型的优缺点及适用场合</a:t>
            </a:r>
          </a:p>
        </p:txBody>
      </p:sp>
      <p:sp>
        <p:nvSpPr>
          <p:cNvPr id="5" name="Rectangle 45"/>
          <p:cNvSpPr/>
          <p:nvPr/>
        </p:nvSpPr>
        <p:spPr>
          <a:xfrm>
            <a:off x="4368165" y="5113655"/>
            <a:ext cx="2994025" cy="933450"/>
          </a:xfrm>
          <a:prstGeom prst="rect">
            <a:avLst/>
          </a:prstGeom>
        </p:spPr>
        <p:txBody>
          <a:bodyPr wrap="square" lIns="0" tIns="0" rIns="0" bIns="0">
            <a:noAutofit/>
          </a:bodyPr>
          <a:lstStyle/>
          <a:p>
            <a:pPr>
              <a:lnSpc>
                <a:spcPct val="120000"/>
              </a:lnSpc>
            </a:pPr>
            <a:endParaRPr lang="zh-CN" altLang="en-US" sz="2000" dirty="0">
              <a:latin typeface="+mn-ea"/>
            </a:endParaRPr>
          </a:p>
        </p:txBody>
      </p:sp>
      <p:grpSp>
        <p:nvGrpSpPr>
          <p:cNvPr id="8" name="组合 7"/>
          <p:cNvGrpSpPr/>
          <p:nvPr/>
        </p:nvGrpSpPr>
        <p:grpSpPr>
          <a:xfrm>
            <a:off x="4102735" y="1753235"/>
            <a:ext cx="3260090" cy="2638425"/>
            <a:chOff x="3008263" y="1386612"/>
            <a:chExt cx="3127472" cy="2553290"/>
          </a:xfrm>
        </p:grpSpPr>
        <p:grpSp>
          <p:nvGrpSpPr>
            <p:cNvPr id="9" name="Group 10"/>
            <p:cNvGrpSpPr/>
            <p:nvPr/>
          </p:nvGrpSpPr>
          <p:grpSpPr>
            <a:xfrm>
              <a:off x="3077505" y="1386612"/>
              <a:ext cx="2961816" cy="2553290"/>
              <a:chOff x="3201302" y="899607"/>
              <a:chExt cx="5868190" cy="5058785"/>
            </a:xfrm>
          </p:grpSpPr>
          <p:sp>
            <p:nvSpPr>
              <p:cNvPr id="10"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2"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3"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14" name="Group 26"/>
              <p:cNvGrpSpPr/>
              <p:nvPr/>
            </p:nvGrpSpPr>
            <p:grpSpPr>
              <a:xfrm>
                <a:off x="4456573" y="1977072"/>
                <a:ext cx="3351879" cy="2889551"/>
                <a:chOff x="6542627" y="2673048"/>
                <a:chExt cx="3351879" cy="2889551"/>
              </a:xfrm>
            </p:grpSpPr>
            <p:sp>
              <p:nvSpPr>
                <p:cNvPr id="15"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6"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17"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8"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0"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1"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2"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3"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4"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5"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6"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7"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28" name="Group 11"/>
            <p:cNvGrpSpPr/>
            <p:nvPr/>
          </p:nvGrpSpPr>
          <p:grpSpPr>
            <a:xfrm rot="17930019">
              <a:off x="5370724" y="2819676"/>
              <a:ext cx="620502" cy="863827"/>
              <a:chOff x="5590218" y="4773226"/>
              <a:chExt cx="1075248" cy="1496900"/>
            </a:xfrm>
          </p:grpSpPr>
          <p:sp>
            <p:nvSpPr>
              <p:cNvPr id="29"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0"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1" name="Group 12"/>
            <p:cNvGrpSpPr/>
            <p:nvPr/>
          </p:nvGrpSpPr>
          <p:grpSpPr>
            <a:xfrm rot="14765595">
              <a:off x="5393571" y="1700213"/>
              <a:ext cx="620502" cy="863827"/>
              <a:chOff x="5590218" y="4773226"/>
              <a:chExt cx="1075248" cy="1496900"/>
            </a:xfrm>
          </p:grpSpPr>
          <p:sp>
            <p:nvSpPr>
              <p:cNvPr id="32"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3"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4" name="Group 13"/>
            <p:cNvGrpSpPr/>
            <p:nvPr/>
          </p:nvGrpSpPr>
          <p:grpSpPr>
            <a:xfrm rot="3811807">
              <a:off x="3129926" y="2825696"/>
              <a:ext cx="620502" cy="863827"/>
              <a:chOff x="5590218" y="4773226"/>
              <a:chExt cx="1075248" cy="1496900"/>
            </a:xfrm>
          </p:grpSpPr>
          <p:sp>
            <p:nvSpPr>
              <p:cNvPr id="35"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6"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7" name="Group 14"/>
            <p:cNvGrpSpPr/>
            <p:nvPr/>
          </p:nvGrpSpPr>
          <p:grpSpPr>
            <a:xfrm rot="7044390">
              <a:off x="3130530" y="1645643"/>
              <a:ext cx="620502" cy="863827"/>
              <a:chOff x="5590218" y="4773226"/>
              <a:chExt cx="1075248" cy="1496900"/>
            </a:xfrm>
          </p:grpSpPr>
          <p:sp>
            <p:nvSpPr>
              <p:cNvPr id="38"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9"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40"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42" name="Group 4"/>
          <p:cNvGrpSpPr/>
          <p:nvPr/>
        </p:nvGrpSpPr>
        <p:grpSpPr>
          <a:xfrm>
            <a:off x="7632065" y="1190625"/>
            <a:ext cx="3171190" cy="3928745"/>
            <a:chOff x="8407356" y="2098250"/>
            <a:chExt cx="3226038" cy="2113792"/>
          </a:xfrm>
        </p:grpSpPr>
        <p:sp>
          <p:nvSpPr>
            <p:cNvPr id="49" name="TextBox 41"/>
            <p:cNvSpPr txBox="1"/>
            <p:nvPr/>
          </p:nvSpPr>
          <p:spPr>
            <a:xfrm>
              <a:off x="8407356" y="2098250"/>
              <a:ext cx="3104385" cy="400109"/>
            </a:xfrm>
            <a:prstGeom prst="rect">
              <a:avLst/>
            </a:prstGeom>
            <a:noFill/>
          </p:spPr>
          <p:txBody>
            <a:bodyPr wrap="none" lIns="0" tIns="0" rIns="0" bIns="0" anchor="ctr">
              <a:normAutofit/>
            </a:bodyPr>
            <a:lstStyle/>
            <a:p>
              <a:r>
                <a:rPr lang="zh-CN" altLang="en-US" sz="2400" b="1" dirty="0">
                  <a:solidFill>
                    <a:schemeClr val="tx1">
                      <a:lumMod val="75000"/>
                      <a:lumOff val="25000"/>
                    </a:schemeClr>
                  </a:solidFill>
                </a:rPr>
                <a:t>缺点</a:t>
              </a:r>
            </a:p>
          </p:txBody>
        </p:sp>
        <p:sp>
          <p:nvSpPr>
            <p:cNvPr id="50" name="Rectangle 42"/>
            <p:cNvSpPr/>
            <p:nvPr/>
          </p:nvSpPr>
          <p:spPr>
            <a:xfrm>
              <a:off x="8407356" y="2498323"/>
              <a:ext cx="3226038" cy="1713719"/>
            </a:xfrm>
            <a:prstGeom prst="rect">
              <a:avLst/>
            </a:prstGeom>
          </p:spPr>
          <p:txBody>
            <a:bodyPr wrap="square" lIns="0" tIns="0" rIns="0" bIns="0">
              <a:normAutofit/>
            </a:bodyPr>
            <a:lstStyle/>
            <a:p>
              <a:pPr marR="0" lvl="0" indent="0" algn="l" defTabSz="914400" rtl="0" eaLnBrk="1" fontAlgn="base" latinLnBrk="0" hangingPunct="1">
                <a:lnSpc>
                  <a:spcPct val="120000"/>
                </a:lnSpc>
                <a:spcBef>
                  <a:spcPct val="20000"/>
                </a:spcBef>
                <a:spcAft>
                  <a:spcPct val="0"/>
                </a:spcAft>
                <a:buClrTx/>
                <a:buSzTx/>
                <a:buNone/>
                <a:defRPr/>
              </a:pPr>
              <a:r>
                <a:rPr lang="zh-CN" altLang="en-US" sz="2000" noProof="0" dirty="0">
                  <a:ln>
                    <a:noFill/>
                  </a:ln>
                  <a:effectLst/>
                  <a:uLnTx/>
                  <a:uFillTx/>
                  <a:latin typeface="+mn-ea"/>
                  <a:sym typeface="+mn-ea"/>
                </a:rPr>
                <a:t>由于喷泉模型在各个开发阶段是重叠的</a:t>
              </a:r>
              <a:r>
                <a:rPr lang="zh-CN" altLang="en-US" sz="2000" noProof="0" dirty="0" smtClean="0">
                  <a:ln>
                    <a:noFill/>
                  </a:ln>
                  <a:effectLst/>
                  <a:uLnTx/>
                  <a:uFillTx/>
                  <a:latin typeface="+mn-ea"/>
                  <a:sym typeface="+mn-ea"/>
                </a:rPr>
                <a:t>，在</a:t>
              </a:r>
              <a:r>
                <a:rPr lang="zh-CN" altLang="en-US" sz="2000" noProof="0" dirty="0">
                  <a:ln>
                    <a:noFill/>
                  </a:ln>
                  <a:effectLst/>
                  <a:uLnTx/>
                  <a:uFillTx/>
                  <a:latin typeface="+mn-ea"/>
                  <a:sym typeface="+mn-ea"/>
                </a:rPr>
                <a:t>开发过程中需要大量的开发人员，因此不利于项目的管理。</a:t>
              </a:r>
            </a:p>
            <a:p>
              <a:pPr marR="0" lvl="0" indent="0" algn="l" defTabSz="914400" rtl="0" eaLnBrk="1" fontAlgn="base" latinLnBrk="0" hangingPunct="1">
                <a:lnSpc>
                  <a:spcPct val="120000"/>
                </a:lnSpc>
                <a:spcBef>
                  <a:spcPct val="20000"/>
                </a:spcBef>
                <a:spcAft>
                  <a:spcPct val="0"/>
                </a:spcAft>
                <a:buClrTx/>
                <a:buSzTx/>
                <a:buNone/>
                <a:defRPr/>
              </a:pPr>
              <a:r>
                <a:rPr lang="zh-CN" altLang="en-US" sz="2000" noProof="0" dirty="0">
                  <a:ln>
                    <a:noFill/>
                  </a:ln>
                  <a:effectLst/>
                  <a:uLnTx/>
                  <a:uFillTx/>
                  <a:latin typeface="+mn-ea"/>
                  <a:sym typeface="+mn-ea"/>
                </a:rPr>
                <a:t>喷泉模型要求严格管理文档，使得审核的难度加大，尤其是面对可能随时加入的各种信息、需求与资料的情况。</a:t>
              </a:r>
              <a:endParaRPr lang="zh-CN" altLang="en-US" sz="2000" dirty="0"/>
            </a:p>
          </p:txBody>
        </p:sp>
      </p:grpSp>
      <p:grpSp>
        <p:nvGrpSpPr>
          <p:cNvPr id="85" name="Group 1"/>
          <p:cNvGrpSpPr/>
          <p:nvPr/>
        </p:nvGrpSpPr>
        <p:grpSpPr>
          <a:xfrm>
            <a:off x="1186815" y="1516380"/>
            <a:ext cx="2639060" cy="3423285"/>
            <a:chOff x="430188" y="2093555"/>
            <a:chExt cx="3104385" cy="3097532"/>
          </a:xfrm>
        </p:grpSpPr>
        <p:sp>
          <p:nvSpPr>
            <p:cNvPr id="86" name="TextBox 47"/>
            <p:cNvSpPr txBox="1"/>
            <p:nvPr/>
          </p:nvSpPr>
          <p:spPr>
            <a:xfrm>
              <a:off x="430188" y="2093555"/>
              <a:ext cx="3104385" cy="400110"/>
            </a:xfrm>
            <a:prstGeom prst="rect">
              <a:avLst/>
            </a:prstGeom>
            <a:noFill/>
          </p:spPr>
          <p:txBody>
            <a:bodyPr wrap="none" lIns="0" tIns="0" rIns="0" bIns="0" anchor="ctr">
              <a:normAutofit/>
            </a:bodyPr>
            <a:lstStyle/>
            <a:p>
              <a:pPr algn="r"/>
              <a:r>
                <a:rPr lang="zh-CN" altLang="en-US" sz="2400" b="1" dirty="0">
                  <a:solidFill>
                    <a:schemeClr val="accent6"/>
                  </a:solidFill>
                </a:rPr>
                <a:t>优点</a:t>
              </a:r>
            </a:p>
          </p:txBody>
        </p:sp>
        <p:sp>
          <p:nvSpPr>
            <p:cNvPr id="87" name="Rectangle 48"/>
            <p:cNvSpPr/>
            <p:nvPr/>
          </p:nvSpPr>
          <p:spPr>
            <a:xfrm>
              <a:off x="430188" y="2493459"/>
              <a:ext cx="3104385" cy="2697628"/>
            </a:xfrm>
            <a:prstGeom prst="rect">
              <a:avLst/>
            </a:prstGeom>
          </p:spPr>
          <p:txBody>
            <a:bodyPr wrap="square" lIns="0" tIns="0" rIns="0" bIns="0">
              <a:noAutofit/>
            </a:bodyPr>
            <a:lstStyle/>
            <a:p>
              <a:pPr algn="l">
                <a:lnSpc>
                  <a:spcPct val="130000"/>
                </a:lnSpc>
              </a:pPr>
              <a:r>
                <a:rPr lang="zh-CN" altLang="en-US" sz="2000" noProof="0" dirty="0">
                  <a:ln>
                    <a:noFill/>
                  </a:ln>
                  <a:effectLst/>
                  <a:uLnTx/>
                  <a:uFillTx/>
                  <a:latin typeface="+mn-ea"/>
                  <a:sym typeface="+mn-ea"/>
                </a:rPr>
                <a:t>喷泉模型的各个阶段没有明显的界限，开发人员可以同步进行开发，可以提高软件项目开发效率，节省开发时间，适应于面向对象的软件开发过程。</a:t>
              </a:r>
            </a:p>
          </p:txBody>
        </p:sp>
      </p:grpSp>
      <p:grpSp>
        <p:nvGrpSpPr>
          <p:cNvPr id="88" name="Group 3"/>
          <p:cNvGrpSpPr/>
          <p:nvPr/>
        </p:nvGrpSpPr>
        <p:grpSpPr>
          <a:xfrm>
            <a:off x="4286885" y="4756785"/>
            <a:ext cx="3054350" cy="1136015"/>
            <a:chOff x="430188" y="4102262"/>
            <a:chExt cx="3161008" cy="992807"/>
          </a:xfrm>
        </p:grpSpPr>
        <p:sp>
          <p:nvSpPr>
            <p:cNvPr id="89" name="TextBox 50"/>
            <p:cNvSpPr txBox="1"/>
            <p:nvPr/>
          </p:nvSpPr>
          <p:spPr>
            <a:xfrm>
              <a:off x="430188" y="4102262"/>
              <a:ext cx="3104385" cy="400110"/>
            </a:xfrm>
            <a:prstGeom prst="rect">
              <a:avLst/>
            </a:prstGeom>
            <a:noFill/>
          </p:spPr>
          <p:txBody>
            <a:bodyPr wrap="none" lIns="0" tIns="0" rIns="0" bIns="0" anchor="ctr">
              <a:noAutofit/>
            </a:bodyPr>
            <a:lstStyle/>
            <a:p>
              <a:pPr algn="l"/>
              <a:r>
                <a:rPr lang="zh-CN" altLang="en-US" sz="2800" b="1" dirty="0">
                  <a:solidFill>
                    <a:srgbClr val="C00000"/>
                  </a:solidFill>
                </a:rPr>
                <a:t>适用场合</a:t>
              </a:r>
            </a:p>
          </p:txBody>
        </p:sp>
        <p:sp>
          <p:nvSpPr>
            <p:cNvPr id="90" name="Rectangle 51"/>
            <p:cNvSpPr/>
            <p:nvPr/>
          </p:nvSpPr>
          <p:spPr>
            <a:xfrm>
              <a:off x="430188" y="4502545"/>
              <a:ext cx="3161008" cy="592524"/>
            </a:xfrm>
            <a:prstGeom prst="rect">
              <a:avLst/>
            </a:prstGeom>
          </p:spPr>
          <p:txBody>
            <a:bodyPr wrap="square" lIns="0" tIns="0" rIns="0" bIns="0">
              <a:noAutofit/>
            </a:bodyPr>
            <a:lstStyle/>
            <a:p>
              <a:pPr algn="l">
                <a:lnSpc>
                  <a:spcPct val="120000"/>
                </a:lnSpc>
              </a:pPr>
              <a:r>
                <a:rPr lang="zh-CN" altLang="en-US" sz="2400" dirty="0">
                  <a:solidFill>
                    <a:schemeClr val="tx1"/>
                  </a:solidFill>
                  <a:latin typeface="宋体" panose="02010600030101010101" pitchFamily="2" charset="-122"/>
                  <a:sym typeface="+mn-ea"/>
                </a:rPr>
                <a:t>适用于面向对象开发</a:t>
              </a:r>
            </a:p>
          </p:txBody>
        </p:sp>
      </p:grpSp>
    </p:spTree>
    <p:extLst>
      <p:ext uri="{BB962C8B-B14F-4D97-AF65-F5344CB8AC3E}">
        <p14:creationId xmlns:p14="http://schemas.microsoft.com/office/powerpoint/2010/main" val="228016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1+#ppt_w/2"/>
                                          </p:val>
                                        </p:tav>
                                        <p:tav tm="100000">
                                          <p:val>
                                            <p:strVal val="#ppt_x"/>
                                          </p:val>
                                        </p:tav>
                                      </p:tavLst>
                                    </p:anim>
                                    <p:anim calcmode="lin" valueType="num">
                                      <p:cBhvr additive="base">
                                        <p:cTn id="1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0-#ppt_w/2"/>
                                          </p:val>
                                        </p:tav>
                                        <p:tav tm="100000">
                                          <p:val>
                                            <p:strVal val="#ppt_x"/>
                                          </p:val>
                                        </p:tav>
                                      </p:tavLst>
                                    </p:anim>
                                    <p:anim calcmode="lin" valueType="num">
                                      <p:cBhvr additive="base">
                                        <p:cTn id="20"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smtClean="0">
                <a:latin typeface="+mn-lt"/>
                <a:ea typeface="+mn-ea"/>
                <a:cs typeface="+mn-ea"/>
                <a:sym typeface="+mn-lt"/>
              </a:rPr>
              <a:t>六、基于</a:t>
            </a:r>
            <a:r>
              <a:rPr lang="zh-CN" altLang="en-US" sz="3600" dirty="0">
                <a:latin typeface="+mn-lt"/>
                <a:ea typeface="+mn-ea"/>
                <a:cs typeface="+mn-ea"/>
                <a:sym typeface="+mn-lt"/>
              </a:rPr>
              <a:t>构件的</a:t>
            </a:r>
            <a:br>
              <a:rPr lang="zh-CN" altLang="en-US" sz="3600" dirty="0">
                <a:latin typeface="+mn-lt"/>
                <a:ea typeface="+mn-ea"/>
                <a:cs typeface="+mn-ea"/>
                <a:sym typeface="+mn-lt"/>
              </a:rPr>
            </a:br>
            <a:r>
              <a:rPr lang="zh-CN" altLang="en-US" sz="3600" dirty="0">
                <a:latin typeface="+mn-lt"/>
                <a:ea typeface="+mn-ea"/>
                <a:cs typeface="+mn-ea"/>
                <a:sym typeface="+mn-lt"/>
              </a:rPr>
              <a:t>开发模型</a:t>
            </a: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6" name="文本占位符 5"/>
          <p:cNvSpPr>
            <a:spLocks noGrp="1"/>
          </p:cNvSpPr>
          <p:nvPr>
            <p:ph type="body" sz="half" idx="2"/>
          </p:nvPr>
        </p:nvSpPr>
        <p:spPr/>
        <p:txBody>
          <a:bodyPr>
            <a:normAutofit/>
          </a:bodyPr>
          <a:lstStyle/>
          <a:p>
            <a:pPr marL="342900" indent="-342900">
              <a:buClrTx/>
              <a:buFont typeface="Wingdings" panose="05000000000000000000" pitchFamily="2" charset="2"/>
              <a:buChar char="l"/>
            </a:pPr>
            <a:endParaRPr lang="en-US" altLang="zh-CN" sz="2400" dirty="0">
              <a:cs typeface="+mn-ea"/>
              <a:sym typeface="+mn-lt"/>
            </a:endParaRPr>
          </a:p>
          <a:p>
            <a:pPr>
              <a:buClrTx/>
              <a:buFont typeface="Wingdings" panose="05000000000000000000" pitchFamily="2" charset="2"/>
            </a:pPr>
            <a:endParaRPr lang="zh-CN" altLang="en-US" sz="4400" dirty="0"/>
          </a:p>
        </p:txBody>
      </p:sp>
    </p:spTree>
    <p:extLst>
      <p:ext uri="{BB962C8B-B14F-4D97-AF65-F5344CB8AC3E}">
        <p14:creationId xmlns:p14="http://schemas.microsoft.com/office/powerpoint/2010/main" val="172365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基于构件的开发模型</a:t>
            </a:r>
          </a:p>
        </p:txBody>
      </p:sp>
      <p:sp>
        <p:nvSpPr>
          <p:cNvPr id="67586" name="内容占位符 2"/>
          <p:cNvSpPr>
            <a:spLocks noGrp="1"/>
          </p:cNvSpPr>
          <p:nvPr/>
        </p:nvSpPr>
        <p:spPr>
          <a:xfrm>
            <a:off x="773430" y="1341120"/>
            <a:ext cx="9636125"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spcBef>
                <a:spcPts val="1200"/>
              </a:spcBef>
            </a:pPr>
            <a:r>
              <a:rPr lang="en-US" altLang="zh-CN" dirty="0">
                <a:latin typeface="DejaVu Sans Mono" panose="020B0609030804020204" pitchFamily="49" charset="0"/>
                <a:ea typeface="微软雅黑" panose="020B0503020204020204" pitchFamily="34" charset="-122"/>
              </a:rPr>
              <a:t>Component-based development model</a:t>
            </a:r>
          </a:p>
          <a:p>
            <a:pPr>
              <a:spcBef>
                <a:spcPts val="1200"/>
              </a:spcBef>
            </a:pPr>
            <a:r>
              <a:rPr lang="zh-CN" altLang="en-US" dirty="0">
                <a:latin typeface="DejaVu Sans Mono" panose="020B0609030804020204" pitchFamily="49" charset="0"/>
                <a:ea typeface="微软雅黑" panose="020B0503020204020204" pitchFamily="34" charset="-122"/>
              </a:rPr>
              <a:t>近年来得到广泛应用，改变大型软件开发方式</a:t>
            </a:r>
            <a:endParaRPr lang="en-US" altLang="zh-CN" dirty="0">
              <a:latin typeface="DejaVu Sans Mono" panose="020B0609030804020204" pitchFamily="49" charset="0"/>
              <a:ea typeface="微软雅黑" panose="020B0503020204020204" pitchFamily="34" charset="-122"/>
            </a:endParaRPr>
          </a:p>
          <a:p>
            <a:pPr>
              <a:lnSpc>
                <a:spcPct val="120000"/>
              </a:lnSpc>
              <a:spcBef>
                <a:spcPts val="1200"/>
              </a:spcBef>
            </a:pPr>
            <a:r>
              <a:rPr lang="zh-CN" altLang="en-US" dirty="0">
                <a:latin typeface="DejaVu Sans Mono" panose="020B0609030804020204" pitchFamily="49" charset="0"/>
                <a:ea typeface="微软雅黑" panose="020B0503020204020204" pitchFamily="34" charset="-122"/>
                <a:sym typeface="+mn-ea"/>
              </a:rPr>
              <a:t>考虑的焦点是</a:t>
            </a:r>
            <a:r>
              <a:rPr lang="zh-CN" altLang="en-US" dirty="0">
                <a:solidFill>
                  <a:srgbClr val="FF0000"/>
                </a:solidFill>
                <a:latin typeface="DejaVu Sans Mono" panose="020B0609030804020204" pitchFamily="49" charset="0"/>
                <a:ea typeface="微软雅黑" panose="020B0503020204020204" pitchFamily="34" charset="-122"/>
                <a:sym typeface="+mn-ea"/>
              </a:rPr>
              <a:t>集成</a:t>
            </a:r>
            <a:r>
              <a:rPr lang="zh-CN" altLang="en-US" dirty="0">
                <a:latin typeface="DejaVu Sans Mono" panose="020B0609030804020204" pitchFamily="49" charset="0"/>
                <a:ea typeface="微软雅黑" panose="020B0503020204020204" pitchFamily="34" charset="-122"/>
                <a:sym typeface="+mn-ea"/>
              </a:rPr>
              <a:t>，而非实现</a:t>
            </a:r>
            <a:endParaRPr lang="en-US" altLang="zh-CN" dirty="0">
              <a:latin typeface="DejaVu Sans Mono" panose="020B0609030804020204" pitchFamily="49" charset="0"/>
              <a:ea typeface="微软雅黑" panose="020B0503020204020204" pitchFamily="34" charset="-122"/>
            </a:endParaRPr>
          </a:p>
          <a:p>
            <a:pPr>
              <a:lnSpc>
                <a:spcPct val="120000"/>
              </a:lnSpc>
              <a:spcBef>
                <a:spcPts val="1200"/>
              </a:spcBef>
            </a:pPr>
            <a:r>
              <a:rPr lang="zh-CN" altLang="en-US" dirty="0">
                <a:solidFill>
                  <a:srgbClr val="FF0000"/>
                </a:solidFill>
                <a:latin typeface="DejaVu Sans Mono" panose="020B0609030804020204" pitchFamily="49" charset="0"/>
                <a:ea typeface="微软雅黑" panose="020B0503020204020204" pitchFamily="34" charset="-122"/>
              </a:rPr>
              <a:t>构件</a:t>
            </a:r>
            <a:r>
              <a:rPr lang="en-US" altLang="zh-CN" dirty="0">
                <a:solidFill>
                  <a:srgbClr val="FF0000"/>
                </a:solidFill>
                <a:latin typeface="DejaVu Sans Mono" panose="020B0609030804020204" pitchFamily="49" charset="0"/>
                <a:ea typeface="微软雅黑" panose="020B0503020204020204" pitchFamily="34" charset="-122"/>
              </a:rPr>
              <a:t>/</a:t>
            </a:r>
            <a:r>
              <a:rPr lang="zh-CN" altLang="en-US" dirty="0">
                <a:solidFill>
                  <a:srgbClr val="FF0000"/>
                </a:solidFill>
                <a:latin typeface="DejaVu Sans Mono" panose="020B0609030804020204" pitchFamily="49" charset="0"/>
                <a:ea typeface="微软雅黑" panose="020B0503020204020204" pitchFamily="34" charset="-122"/>
              </a:rPr>
              <a:t>组件（</a:t>
            </a:r>
            <a:r>
              <a:rPr lang="en-US" altLang="zh-CN" dirty="0">
                <a:solidFill>
                  <a:srgbClr val="FF0000"/>
                </a:solidFill>
                <a:latin typeface="DejaVu Sans Mono" panose="020B0609030804020204" pitchFamily="49" charset="0"/>
                <a:ea typeface="微软雅黑" panose="020B0503020204020204" pitchFamily="34" charset="-122"/>
              </a:rPr>
              <a:t>Component</a:t>
            </a:r>
            <a:r>
              <a:rPr lang="zh-CN" altLang="en-US" dirty="0">
                <a:solidFill>
                  <a:srgbClr val="FF0000"/>
                </a:solidFill>
                <a:latin typeface="DejaVu Sans Mono" panose="020B0609030804020204" pitchFamily="49" charset="0"/>
                <a:ea typeface="微软雅黑" panose="020B0503020204020204" pitchFamily="34" charset="-122"/>
              </a:rPr>
              <a:t>）</a:t>
            </a:r>
          </a:p>
          <a:p>
            <a:pPr lvl="1">
              <a:spcBef>
                <a:spcPts val="1200"/>
              </a:spcBef>
            </a:pPr>
            <a:r>
              <a:rPr lang="zh-CN" altLang="en-US" dirty="0">
                <a:latin typeface="DejaVu Sans Mono" panose="020B0609030804020204" pitchFamily="49" charset="0"/>
                <a:ea typeface="微软雅黑" panose="020B0503020204020204" pitchFamily="34" charset="-122"/>
              </a:rPr>
              <a:t>系统中模块化的、可更换的部分</a:t>
            </a:r>
            <a:endParaRPr lang="en-US" altLang="zh-CN" dirty="0">
              <a:latin typeface="DejaVu Sans Mono" panose="020B0609030804020204" pitchFamily="49" charset="0"/>
              <a:ea typeface="微软雅黑" panose="020B0503020204020204" pitchFamily="34" charset="-122"/>
            </a:endParaRPr>
          </a:p>
          <a:p>
            <a:pPr lvl="1">
              <a:spcBef>
                <a:spcPts val="1200"/>
              </a:spcBef>
            </a:pPr>
            <a:r>
              <a:rPr lang="zh-CN" altLang="en-US" dirty="0">
                <a:latin typeface="DejaVu Sans Mono" panose="020B0609030804020204" pitchFamily="49" charset="0"/>
                <a:ea typeface="微软雅黑" panose="020B0503020204020204" pitchFamily="34" charset="-122"/>
              </a:rPr>
              <a:t>实现特定的功能</a:t>
            </a:r>
          </a:p>
          <a:p>
            <a:pPr lvl="1">
              <a:spcBef>
                <a:spcPts val="1200"/>
              </a:spcBef>
            </a:pPr>
            <a:r>
              <a:rPr lang="zh-CN" altLang="en-US" dirty="0">
                <a:latin typeface="DejaVu Sans Mono" panose="020B0609030804020204" pitchFamily="49" charset="0"/>
                <a:ea typeface="微软雅黑" panose="020B0503020204020204" pitchFamily="34" charset="-122"/>
              </a:rPr>
              <a:t>对实现进行封装，暴露一组接口</a:t>
            </a:r>
            <a:endParaRPr lang="en-US" altLang="zh-CN" dirty="0">
              <a:latin typeface="DejaVu Sans Mono" panose="020B0609030804020204" pitchFamily="49" charset="0"/>
              <a:ea typeface="微软雅黑" panose="020B0503020204020204" pitchFamily="34" charset="-122"/>
            </a:endParaRPr>
          </a:p>
          <a:p>
            <a:pPr lvl="1">
              <a:spcBef>
                <a:spcPts val="1200"/>
              </a:spcBef>
            </a:pPr>
            <a:r>
              <a:rPr lang="zh-CN" altLang="en-US" dirty="0">
                <a:latin typeface="DejaVu Sans Mono" panose="020B0609030804020204" pitchFamily="49" charset="0"/>
                <a:ea typeface="微软雅黑" panose="020B0503020204020204" pitchFamily="34" charset="-122"/>
              </a:rPr>
              <a:t>例如：动态链接库（</a:t>
            </a:r>
            <a:r>
              <a:rPr lang="en-US" altLang="zh-CN" dirty="0">
                <a:latin typeface="DejaVu Sans Mono" panose="020B0609030804020204" pitchFamily="49" charset="0"/>
                <a:ea typeface="微软雅黑" panose="020B0503020204020204" pitchFamily="34" charset="-122"/>
              </a:rPr>
              <a:t>.dll</a:t>
            </a:r>
            <a:r>
              <a:rPr lang="zh-CN" altLang="en-US" dirty="0">
                <a:latin typeface="DejaVu Sans Mono" panose="020B0609030804020204" pitchFamily="49" charset="0"/>
                <a:ea typeface="微软雅黑" panose="020B0503020204020204" pitchFamily="34" charset="-122"/>
              </a:rPr>
              <a:t>），浏览器插件</a:t>
            </a:r>
            <a:endParaRPr lang="en-US" altLang="zh-CN" dirty="0">
              <a:latin typeface="DejaVu Sans Mono" panose="020B0609030804020204" pitchFamily="49" charset="0"/>
              <a:ea typeface="微软雅黑" panose="020B0503020204020204" pitchFamily="34" charset="-122"/>
            </a:endParaRPr>
          </a:p>
          <a:p>
            <a:pPr>
              <a:buNone/>
            </a:pPr>
            <a:endParaRPr lang="en-US" altLang="zh-CN" dirty="0">
              <a:latin typeface="DejaVu Sans Mono" panose="020B0609030804020204" pitchFamily="49" charset="0"/>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8191500" y="3320415"/>
            <a:ext cx="1945640" cy="1938655"/>
          </a:xfrm>
          <a:prstGeom prst="rect">
            <a:avLst/>
          </a:prstGeom>
        </p:spPr>
      </p:pic>
    </p:spTree>
    <p:extLst>
      <p:ext uri="{BB962C8B-B14F-4D97-AF65-F5344CB8AC3E}">
        <p14:creationId xmlns:p14="http://schemas.microsoft.com/office/powerpoint/2010/main" val="328398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586">
                                            <p:txEl>
                                              <p:pRg st="3" end="3"/>
                                            </p:txEl>
                                          </p:spTgt>
                                        </p:tgtEl>
                                        <p:attrNameLst>
                                          <p:attrName>style.visibility</p:attrName>
                                        </p:attrNameLst>
                                      </p:cBhvr>
                                      <p:to>
                                        <p:strVal val="visible"/>
                                      </p:to>
                                    </p:set>
                                    <p:animEffect transition="in" filter="blinds(horizontal)">
                                      <p:cBhvr>
                                        <p:cTn id="7" dur="500"/>
                                        <p:tgtEl>
                                          <p:spTgt spid="67586">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7586">
                                            <p:txEl>
                                              <p:pRg st="4" end="4"/>
                                            </p:txEl>
                                          </p:spTgt>
                                        </p:tgtEl>
                                        <p:attrNameLst>
                                          <p:attrName>style.visibility</p:attrName>
                                        </p:attrNameLst>
                                      </p:cBhvr>
                                      <p:to>
                                        <p:strVal val="visible"/>
                                      </p:to>
                                    </p:set>
                                    <p:animEffect transition="in" filter="blinds(horizontal)">
                                      <p:cBhvr>
                                        <p:cTn id="10" dur="500"/>
                                        <p:tgtEl>
                                          <p:spTgt spid="67586">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7586">
                                            <p:txEl>
                                              <p:pRg st="5" end="5"/>
                                            </p:txEl>
                                          </p:spTgt>
                                        </p:tgtEl>
                                        <p:attrNameLst>
                                          <p:attrName>style.visibility</p:attrName>
                                        </p:attrNameLst>
                                      </p:cBhvr>
                                      <p:to>
                                        <p:strVal val="visible"/>
                                      </p:to>
                                    </p:set>
                                    <p:animEffect transition="in" filter="blinds(horizontal)">
                                      <p:cBhvr>
                                        <p:cTn id="13" dur="500"/>
                                        <p:tgtEl>
                                          <p:spTgt spid="67586">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7586">
                                            <p:txEl>
                                              <p:pRg st="6" end="6"/>
                                            </p:txEl>
                                          </p:spTgt>
                                        </p:tgtEl>
                                        <p:attrNameLst>
                                          <p:attrName>style.visibility</p:attrName>
                                        </p:attrNameLst>
                                      </p:cBhvr>
                                      <p:to>
                                        <p:strVal val="visible"/>
                                      </p:to>
                                    </p:set>
                                    <p:animEffect transition="in" filter="blinds(horizontal)">
                                      <p:cBhvr>
                                        <p:cTn id="16" dur="500"/>
                                        <p:tgtEl>
                                          <p:spTgt spid="67586">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7586">
                                            <p:txEl>
                                              <p:pRg st="7" end="7"/>
                                            </p:txEl>
                                          </p:spTgt>
                                        </p:tgtEl>
                                        <p:attrNameLst>
                                          <p:attrName>style.visibility</p:attrName>
                                        </p:attrNameLst>
                                      </p:cBhvr>
                                      <p:to>
                                        <p:strVal val="visible"/>
                                      </p:to>
                                    </p:set>
                                    <p:animEffect transition="in" filter="blinds(horizontal)">
                                      <p:cBhvr>
                                        <p:cTn id="19" dur="500"/>
                                        <p:tgtEl>
                                          <p:spTgt spid="67586">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基于构件的开发模型</a:t>
            </a:r>
          </a:p>
        </p:txBody>
      </p:sp>
      <p:sp>
        <p:nvSpPr>
          <p:cNvPr id="4" name="矩形 34"/>
          <p:cNvSpPr/>
          <p:nvPr/>
        </p:nvSpPr>
        <p:spPr>
          <a:xfrm>
            <a:off x="1649095" y="1440180"/>
            <a:ext cx="8534400" cy="2133600"/>
          </a:xfrm>
          <a:prstGeom prst="rect">
            <a:avLst/>
          </a:prstGeom>
          <a:noFill/>
          <a:ln w="9525" cap="flat" cmpd="sng">
            <a:solidFill>
              <a:schemeClr val="tx1"/>
            </a:solidFill>
            <a:prstDash val="dash"/>
            <a:miter/>
            <a:headEnd type="none" w="med" len="med"/>
            <a:tailEnd type="none" w="med" len="med"/>
          </a:ln>
        </p:spPr>
        <p:txBody>
          <a:bodyPr anchor="t"/>
          <a:lstStyle/>
          <a:p>
            <a:pPr eaLnBrk="0" hangingPunct="0"/>
            <a:endParaRPr lang="zh-CN" altLang="en-US" b="1" dirty="0">
              <a:solidFill>
                <a:schemeClr val="tx1"/>
              </a:solidFill>
              <a:latin typeface="Times New Roman" panose="02020603050405020304" pitchFamily="18" charset="0"/>
            </a:endParaRPr>
          </a:p>
        </p:txBody>
      </p:sp>
      <p:sp>
        <p:nvSpPr>
          <p:cNvPr id="5" name="矩形 4"/>
          <p:cNvSpPr/>
          <p:nvPr/>
        </p:nvSpPr>
        <p:spPr>
          <a:xfrm>
            <a:off x="1877695" y="1668780"/>
            <a:ext cx="838200" cy="70358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需求分析</a:t>
            </a:r>
          </a:p>
        </p:txBody>
      </p:sp>
      <p:sp>
        <p:nvSpPr>
          <p:cNvPr id="6" name="矩形 5"/>
          <p:cNvSpPr/>
          <p:nvPr/>
        </p:nvSpPr>
        <p:spPr>
          <a:xfrm>
            <a:off x="3173095" y="1668780"/>
            <a:ext cx="1143000" cy="6858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构件检索与分析</a:t>
            </a:r>
          </a:p>
        </p:txBody>
      </p:sp>
      <p:sp>
        <p:nvSpPr>
          <p:cNvPr id="7" name="矩形 7"/>
          <p:cNvSpPr/>
          <p:nvPr/>
        </p:nvSpPr>
        <p:spPr>
          <a:xfrm>
            <a:off x="5038725" y="1668780"/>
            <a:ext cx="1182370" cy="70358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设计体系结构</a:t>
            </a:r>
          </a:p>
        </p:txBody>
      </p:sp>
      <p:sp>
        <p:nvSpPr>
          <p:cNvPr id="8" name="矩形 8"/>
          <p:cNvSpPr/>
          <p:nvPr/>
        </p:nvSpPr>
        <p:spPr>
          <a:xfrm>
            <a:off x="6602095" y="1692910"/>
            <a:ext cx="1143000" cy="67945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复用与集成构件</a:t>
            </a:r>
          </a:p>
        </p:txBody>
      </p:sp>
      <p:sp>
        <p:nvSpPr>
          <p:cNvPr id="9" name="矩形 10"/>
          <p:cNvSpPr/>
          <p:nvPr/>
        </p:nvSpPr>
        <p:spPr>
          <a:xfrm>
            <a:off x="8126095" y="1689735"/>
            <a:ext cx="762000" cy="682625"/>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10" name="流程图: 磁盘 11"/>
          <p:cNvSpPr/>
          <p:nvPr/>
        </p:nvSpPr>
        <p:spPr>
          <a:xfrm>
            <a:off x="3020695" y="4107180"/>
            <a:ext cx="1447800" cy="1447800"/>
          </a:xfrm>
          <a:prstGeom prst="flowChartMagneticDisk">
            <a:avLst/>
          </a:prstGeom>
          <a:solidFill>
            <a:srgbClr val="D9D9D9"/>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构件库</a:t>
            </a:r>
          </a:p>
        </p:txBody>
      </p:sp>
      <p:sp>
        <p:nvSpPr>
          <p:cNvPr id="11" name="矩形 12"/>
          <p:cNvSpPr/>
          <p:nvPr/>
        </p:nvSpPr>
        <p:spPr>
          <a:xfrm>
            <a:off x="5454650" y="4324985"/>
            <a:ext cx="1985645" cy="467995"/>
          </a:xfrm>
          <a:prstGeom prst="rect">
            <a:avLst/>
          </a:prstGeom>
          <a:solidFill>
            <a:srgbClr val="D9D9D9"/>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开发新构件</a:t>
            </a:r>
          </a:p>
          <a:p>
            <a:pPr algn="ctr" eaLnBrk="0" hangingPunct="0"/>
            <a:endParaRPr lang="zh-CN" altLang="en-US" b="1" dirty="0">
              <a:solidFill>
                <a:schemeClr val="tx1"/>
              </a:solidFill>
              <a:latin typeface="Times New Roman" panose="02020603050405020304" pitchFamily="18" charset="0"/>
            </a:endParaRPr>
          </a:p>
        </p:txBody>
      </p:sp>
      <p:sp>
        <p:nvSpPr>
          <p:cNvPr id="12" name="矩形 15"/>
          <p:cNvSpPr/>
          <p:nvPr/>
        </p:nvSpPr>
        <p:spPr>
          <a:xfrm>
            <a:off x="9290050" y="1692910"/>
            <a:ext cx="741045" cy="67945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系统维护</a:t>
            </a:r>
          </a:p>
        </p:txBody>
      </p:sp>
      <p:sp>
        <p:nvSpPr>
          <p:cNvPr id="13" name="矩形 16"/>
          <p:cNvSpPr/>
          <p:nvPr/>
        </p:nvSpPr>
        <p:spPr>
          <a:xfrm>
            <a:off x="5462270" y="4945380"/>
            <a:ext cx="1978025" cy="465455"/>
          </a:xfrm>
          <a:prstGeom prst="rect">
            <a:avLst/>
          </a:prstGeom>
          <a:solidFill>
            <a:srgbClr val="D9D9D9"/>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购买新构件</a:t>
            </a:r>
          </a:p>
          <a:p>
            <a:pPr algn="ctr" eaLnBrk="0" hangingPunct="0"/>
            <a:endParaRPr lang="zh-CN" altLang="en-US" b="1" dirty="0">
              <a:solidFill>
                <a:schemeClr val="tx1"/>
              </a:solidFill>
              <a:latin typeface="Times New Roman" panose="02020603050405020304" pitchFamily="18" charset="0"/>
            </a:endParaRPr>
          </a:p>
        </p:txBody>
      </p:sp>
      <p:cxnSp>
        <p:nvCxnSpPr>
          <p:cNvPr id="14" name="直接箭头连接符 18"/>
          <p:cNvCxnSpPr>
            <a:stCxn id="5" idx="3"/>
            <a:endCxn id="6" idx="1"/>
          </p:cNvCxnSpPr>
          <p:nvPr/>
        </p:nvCxnSpPr>
        <p:spPr>
          <a:xfrm flipV="1">
            <a:off x="2715895" y="2011680"/>
            <a:ext cx="457200" cy="8890"/>
          </a:xfrm>
          <a:prstGeom prst="straightConnector1">
            <a:avLst/>
          </a:prstGeom>
          <a:ln w="9525" cap="flat" cmpd="sng">
            <a:solidFill>
              <a:schemeClr val="tx1"/>
            </a:solidFill>
            <a:prstDash val="solid"/>
            <a:round/>
            <a:headEnd type="none" w="med" len="med"/>
            <a:tailEnd type="arrow" w="med" len="med"/>
          </a:ln>
        </p:spPr>
      </p:cxnSp>
      <p:cxnSp>
        <p:nvCxnSpPr>
          <p:cNvPr id="15" name="直接箭头连接符 20"/>
          <p:cNvCxnSpPr>
            <a:stCxn id="6" idx="3"/>
            <a:endCxn id="7" idx="1"/>
          </p:cNvCxnSpPr>
          <p:nvPr/>
        </p:nvCxnSpPr>
        <p:spPr>
          <a:xfrm>
            <a:off x="4316095" y="2011680"/>
            <a:ext cx="722630" cy="8890"/>
          </a:xfrm>
          <a:prstGeom prst="straightConnector1">
            <a:avLst/>
          </a:prstGeom>
          <a:ln w="9525" cap="flat" cmpd="sng">
            <a:solidFill>
              <a:schemeClr val="tx1"/>
            </a:solidFill>
            <a:prstDash val="solid"/>
            <a:round/>
            <a:headEnd type="none" w="med" len="med"/>
            <a:tailEnd type="arrow" w="med" len="med"/>
          </a:ln>
        </p:spPr>
      </p:cxnSp>
      <p:cxnSp>
        <p:nvCxnSpPr>
          <p:cNvPr id="16" name="直接箭头连接符 22"/>
          <p:cNvCxnSpPr>
            <a:stCxn id="7" idx="3"/>
            <a:endCxn id="8" idx="1"/>
          </p:cNvCxnSpPr>
          <p:nvPr/>
        </p:nvCxnSpPr>
        <p:spPr>
          <a:xfrm>
            <a:off x="6221095" y="2019935"/>
            <a:ext cx="381000" cy="12700"/>
          </a:xfrm>
          <a:prstGeom prst="straightConnector1">
            <a:avLst/>
          </a:prstGeom>
          <a:ln w="9525" cap="flat" cmpd="sng">
            <a:solidFill>
              <a:schemeClr val="tx1"/>
            </a:solidFill>
            <a:prstDash val="solid"/>
            <a:round/>
            <a:headEnd type="none" w="med" len="med"/>
            <a:tailEnd type="arrow" w="med" len="med"/>
          </a:ln>
        </p:spPr>
      </p:cxnSp>
      <p:cxnSp>
        <p:nvCxnSpPr>
          <p:cNvPr id="17" name="直接箭头连接符 24"/>
          <p:cNvCxnSpPr>
            <a:stCxn id="8" idx="3"/>
            <a:endCxn id="9" idx="1"/>
          </p:cNvCxnSpPr>
          <p:nvPr/>
        </p:nvCxnSpPr>
        <p:spPr>
          <a:xfrm flipV="1">
            <a:off x="7745095" y="2030730"/>
            <a:ext cx="381000" cy="1905"/>
          </a:xfrm>
          <a:prstGeom prst="straightConnector1">
            <a:avLst/>
          </a:prstGeom>
          <a:ln w="9525" cap="flat" cmpd="sng">
            <a:solidFill>
              <a:schemeClr val="tx1"/>
            </a:solidFill>
            <a:prstDash val="solid"/>
            <a:round/>
            <a:headEnd type="none" w="med" len="med"/>
            <a:tailEnd type="arrow" w="med" len="med"/>
          </a:ln>
        </p:spPr>
      </p:cxnSp>
      <p:cxnSp>
        <p:nvCxnSpPr>
          <p:cNvPr id="18" name="直接箭头连接符 26"/>
          <p:cNvCxnSpPr>
            <a:stCxn id="9" idx="3"/>
            <a:endCxn id="12" idx="1"/>
          </p:cNvCxnSpPr>
          <p:nvPr/>
        </p:nvCxnSpPr>
        <p:spPr>
          <a:xfrm>
            <a:off x="8888095" y="2030730"/>
            <a:ext cx="401955" cy="1905"/>
          </a:xfrm>
          <a:prstGeom prst="straightConnector1">
            <a:avLst/>
          </a:prstGeom>
          <a:ln w="9525" cap="flat" cmpd="sng">
            <a:solidFill>
              <a:schemeClr val="tx1"/>
            </a:solidFill>
            <a:prstDash val="solid"/>
            <a:round/>
            <a:headEnd type="none" w="med" len="med"/>
            <a:tailEnd type="arrow" w="med" len="med"/>
          </a:ln>
        </p:spPr>
      </p:cxnSp>
      <p:cxnSp>
        <p:nvCxnSpPr>
          <p:cNvPr id="19" name="直接箭头连接符 30"/>
          <p:cNvCxnSpPr>
            <a:stCxn id="9" idx="3"/>
            <a:endCxn id="12" idx="1"/>
          </p:cNvCxnSpPr>
          <p:nvPr/>
        </p:nvCxnSpPr>
        <p:spPr>
          <a:xfrm flipH="1">
            <a:off x="4468495" y="4559935"/>
            <a:ext cx="990600" cy="0"/>
          </a:xfrm>
          <a:prstGeom prst="straightConnector1">
            <a:avLst/>
          </a:prstGeom>
          <a:ln w="9525" cap="flat" cmpd="sng">
            <a:solidFill>
              <a:schemeClr val="tx1"/>
            </a:solidFill>
            <a:prstDash val="solid"/>
            <a:round/>
            <a:headEnd type="none" w="med" len="med"/>
            <a:tailEnd type="arrow" w="med" len="med"/>
          </a:ln>
        </p:spPr>
      </p:cxnSp>
      <p:cxnSp>
        <p:nvCxnSpPr>
          <p:cNvPr id="20" name="直接箭头连接符 32"/>
          <p:cNvCxnSpPr>
            <a:stCxn id="13" idx="1"/>
            <a:endCxn id="12" idx="1"/>
          </p:cNvCxnSpPr>
          <p:nvPr/>
        </p:nvCxnSpPr>
        <p:spPr>
          <a:xfrm flipH="1" flipV="1">
            <a:off x="4468495" y="5177155"/>
            <a:ext cx="993775" cy="1905"/>
          </a:xfrm>
          <a:prstGeom prst="straightConnector1">
            <a:avLst/>
          </a:prstGeom>
          <a:ln w="9525" cap="flat" cmpd="sng">
            <a:solidFill>
              <a:schemeClr val="tx1"/>
            </a:solidFill>
            <a:prstDash val="solid"/>
            <a:round/>
            <a:headEnd type="none" w="med" len="med"/>
            <a:tailEnd type="arrow" w="med" len="med"/>
          </a:ln>
        </p:spPr>
      </p:cxnSp>
      <p:sp>
        <p:nvSpPr>
          <p:cNvPr id="21" name="矩形 35"/>
          <p:cNvSpPr/>
          <p:nvPr/>
        </p:nvSpPr>
        <p:spPr>
          <a:xfrm>
            <a:off x="1649095" y="3573780"/>
            <a:ext cx="8534400" cy="2286000"/>
          </a:xfrm>
          <a:prstGeom prst="rect">
            <a:avLst/>
          </a:prstGeom>
          <a:noFill/>
          <a:ln w="9525" cap="flat" cmpd="sng">
            <a:solidFill>
              <a:schemeClr val="tx1"/>
            </a:solidFill>
            <a:prstDash val="dash"/>
            <a:miter/>
            <a:headEnd type="none" w="med" len="med"/>
            <a:tailEnd type="none" w="med" len="med"/>
          </a:ln>
        </p:spPr>
        <p:txBody>
          <a:bodyPr anchor="t"/>
          <a:lstStyle/>
          <a:p>
            <a:pPr eaLnBrk="0" hangingPunct="0"/>
            <a:endParaRPr lang="zh-CN" altLang="en-US" b="1" dirty="0">
              <a:solidFill>
                <a:schemeClr val="tx1"/>
              </a:solidFill>
              <a:latin typeface="Times New Roman" panose="02020603050405020304" pitchFamily="18" charset="0"/>
            </a:endParaRPr>
          </a:p>
        </p:txBody>
      </p:sp>
      <p:sp>
        <p:nvSpPr>
          <p:cNvPr id="22" name="矩形 36"/>
          <p:cNvSpPr/>
          <p:nvPr/>
        </p:nvSpPr>
        <p:spPr>
          <a:xfrm>
            <a:off x="8507095" y="4945380"/>
            <a:ext cx="1676400" cy="762000"/>
          </a:xfrm>
          <a:prstGeom prst="rect">
            <a:avLst/>
          </a:prstGeom>
          <a:noFill/>
          <a:ln w="9525">
            <a:noFill/>
          </a:ln>
        </p:spPr>
        <p:txBody>
          <a:bodyPr anchor="t"/>
          <a:lstStyle/>
          <a:p>
            <a:pPr algn="ctr" eaLnBrk="0" hangingPunct="0"/>
            <a:r>
              <a:rPr lang="zh-CN" altLang="en-US" sz="2400" b="1" dirty="0">
                <a:solidFill>
                  <a:srgbClr val="FF0066"/>
                </a:solidFill>
                <a:latin typeface="Times New Roman" panose="02020603050405020304" pitchFamily="18" charset="0"/>
              </a:rPr>
              <a:t>构件开发与维护</a:t>
            </a:r>
          </a:p>
        </p:txBody>
      </p:sp>
      <p:sp>
        <p:nvSpPr>
          <p:cNvPr id="23" name="矩形 37"/>
          <p:cNvSpPr/>
          <p:nvPr/>
        </p:nvSpPr>
        <p:spPr>
          <a:xfrm>
            <a:off x="8507095" y="2959735"/>
            <a:ext cx="1600200" cy="614045"/>
          </a:xfrm>
          <a:prstGeom prst="rect">
            <a:avLst/>
          </a:prstGeom>
          <a:noFill/>
          <a:ln w="9525">
            <a:noFill/>
          </a:ln>
        </p:spPr>
        <p:txBody>
          <a:bodyPr anchor="t"/>
          <a:lstStyle/>
          <a:p>
            <a:pPr algn="ctr" eaLnBrk="0" hangingPunct="0"/>
            <a:r>
              <a:rPr lang="zh-CN" altLang="en-US" sz="2400" b="1" dirty="0">
                <a:solidFill>
                  <a:srgbClr val="FF0066"/>
                </a:solidFill>
                <a:latin typeface="Times New Roman" panose="02020603050405020304" pitchFamily="18" charset="0"/>
              </a:rPr>
              <a:t>系统开发</a:t>
            </a:r>
          </a:p>
        </p:txBody>
      </p:sp>
      <p:sp>
        <p:nvSpPr>
          <p:cNvPr id="24" name="矩形 38"/>
          <p:cNvSpPr/>
          <p:nvPr/>
        </p:nvSpPr>
        <p:spPr>
          <a:xfrm>
            <a:off x="2563495" y="2959735"/>
            <a:ext cx="1216025" cy="37592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构件选取</a:t>
            </a:r>
          </a:p>
        </p:txBody>
      </p:sp>
      <p:sp>
        <p:nvSpPr>
          <p:cNvPr id="25" name="矩形 7"/>
          <p:cNvSpPr/>
          <p:nvPr/>
        </p:nvSpPr>
        <p:spPr>
          <a:xfrm>
            <a:off x="4835525" y="2735580"/>
            <a:ext cx="1182370" cy="615950"/>
          </a:xfrm>
          <a:prstGeom prst="rect">
            <a:avLst/>
          </a:prstGeom>
          <a:solidFill>
            <a:srgbClr val="FFC000"/>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需求修改</a:t>
            </a:r>
          </a:p>
        </p:txBody>
      </p:sp>
      <p:cxnSp>
        <p:nvCxnSpPr>
          <p:cNvPr id="26" name="肘形连接符 11"/>
          <p:cNvCxnSpPr>
            <a:stCxn id="25" idx="1"/>
            <a:endCxn id="12" idx="1"/>
          </p:cNvCxnSpPr>
          <p:nvPr/>
        </p:nvCxnSpPr>
        <p:spPr>
          <a:xfrm rot="10800000">
            <a:off x="4544695" y="2032635"/>
            <a:ext cx="290830" cy="1010920"/>
          </a:xfrm>
          <a:prstGeom prst="bentConnector2">
            <a:avLst/>
          </a:prstGeom>
          <a:ln w="19050" cap="flat" cmpd="sng">
            <a:solidFill>
              <a:schemeClr val="tx1"/>
            </a:solidFill>
            <a:prstDash val="solid"/>
            <a:miter/>
            <a:headEnd type="arrow" w="med" len="med"/>
            <a:tailEnd type="none" w="med" len="med"/>
          </a:ln>
        </p:spPr>
      </p:cxnSp>
      <p:cxnSp>
        <p:nvCxnSpPr>
          <p:cNvPr id="27" name="肘形连接符 21"/>
          <p:cNvCxnSpPr>
            <a:stCxn id="25" idx="1"/>
            <a:endCxn id="12" idx="1"/>
          </p:cNvCxnSpPr>
          <p:nvPr/>
        </p:nvCxnSpPr>
        <p:spPr>
          <a:xfrm rot="10800000">
            <a:off x="4773295" y="2506980"/>
            <a:ext cx="1260475" cy="528955"/>
          </a:xfrm>
          <a:prstGeom prst="bentConnector3">
            <a:avLst>
              <a:gd name="adj1" fmla="val -19185"/>
            </a:avLst>
          </a:prstGeom>
          <a:ln w="19050" cap="flat" cmpd="sng">
            <a:solidFill>
              <a:schemeClr val="tx1"/>
            </a:solidFill>
            <a:prstDash val="solid"/>
            <a:miter/>
            <a:headEnd type="none" w="med" len="med"/>
            <a:tailEnd type="none" w="med" len="med"/>
          </a:ln>
        </p:spPr>
      </p:cxnSp>
      <p:cxnSp>
        <p:nvCxnSpPr>
          <p:cNvPr id="28" name="直接箭头连接符 24"/>
          <p:cNvCxnSpPr/>
          <p:nvPr/>
        </p:nvCxnSpPr>
        <p:spPr>
          <a:xfrm flipV="1">
            <a:off x="4773295" y="2032635"/>
            <a:ext cx="0" cy="474345"/>
          </a:xfrm>
          <a:prstGeom prst="straightConnector1">
            <a:avLst/>
          </a:prstGeom>
          <a:ln w="19050" cap="flat" cmpd="sng">
            <a:solidFill>
              <a:schemeClr val="tx1"/>
            </a:solidFill>
            <a:prstDash val="solid"/>
            <a:round/>
            <a:headEnd type="none" w="med" len="med"/>
            <a:tailEnd type="arrow" w="med" len="med"/>
          </a:ln>
        </p:spPr>
      </p:cxnSp>
      <p:sp>
        <p:nvSpPr>
          <p:cNvPr id="29" name="上箭头 1"/>
          <p:cNvSpPr/>
          <p:nvPr/>
        </p:nvSpPr>
        <p:spPr>
          <a:xfrm>
            <a:off x="3630295" y="2354580"/>
            <a:ext cx="152400" cy="1752600"/>
          </a:xfrm>
          <a:prstGeom prst="upArrow">
            <a:avLst>
              <a:gd name="adj1" fmla="val 50000"/>
              <a:gd name="adj2" fmla="val 49194"/>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spTree>
    <p:extLst>
      <p:ext uri="{BB962C8B-B14F-4D97-AF65-F5344CB8AC3E}">
        <p14:creationId xmlns:p14="http://schemas.microsoft.com/office/powerpoint/2010/main" val="129188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22" grpId="0"/>
      <p:bldP spid="23" grpId="0"/>
      <p:bldP spid="24" grpId="0"/>
      <p:bldP spid="25" grpId="0" animBg="1"/>
      <p:bldP spid="2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基于构件的开发模型</a:t>
            </a:r>
          </a:p>
        </p:txBody>
      </p:sp>
      <p:sp>
        <p:nvSpPr>
          <p:cNvPr id="4" name="TextBox 189"/>
          <p:cNvSpPr txBox="1"/>
          <p:nvPr/>
        </p:nvSpPr>
        <p:spPr>
          <a:xfrm>
            <a:off x="607695" y="2822575"/>
            <a:ext cx="1783715" cy="2063115"/>
          </a:xfrm>
          <a:prstGeom prst="rect">
            <a:avLst/>
          </a:prstGeom>
          <a:noFill/>
        </p:spPr>
        <p:txBody>
          <a:bodyPr wrap="square" lIns="0" tIns="0" rIns="0" bIns="0" anchor="t">
            <a:normAutofit/>
          </a:bodyPr>
          <a:lstStyle/>
          <a:p>
            <a:pPr marL="342900" lvl="0" indent="-342900" eaLnBrk="1" hangingPunct="1">
              <a:lnSpc>
                <a:spcPct val="120000"/>
              </a:lnSpc>
              <a:buFont typeface="Arial" panose="020B0604020202020204" pitchFamily="34" charset="0"/>
              <a:buChar char="•"/>
            </a:pPr>
            <a:r>
              <a:rPr lang="zh-CN" altLang="en-US" sz="2000">
                <a:sym typeface="+mn-ea"/>
              </a:rPr>
              <a:t>与其它过程模型相同</a:t>
            </a:r>
          </a:p>
        </p:txBody>
      </p:sp>
      <p:sp>
        <p:nvSpPr>
          <p:cNvPr id="5" name="TextBox 191"/>
          <p:cNvSpPr txBox="1"/>
          <p:nvPr/>
        </p:nvSpPr>
        <p:spPr>
          <a:xfrm>
            <a:off x="3147695" y="2800350"/>
            <a:ext cx="2413635" cy="2435225"/>
          </a:xfrm>
          <a:prstGeom prst="rect">
            <a:avLst/>
          </a:prstGeom>
          <a:noFill/>
        </p:spPr>
        <p:txBody>
          <a:bodyPr wrap="square" lIns="0" tIns="0" rIns="0" bIns="0" anchor="t">
            <a:noAutofit/>
          </a:bodyPr>
          <a:lstStyle/>
          <a:p>
            <a:pPr marL="342900" indent="-342900" algn="l">
              <a:lnSpc>
                <a:spcPct val="120000"/>
              </a:lnSpc>
              <a:buFont typeface="Arial" panose="020B0604020202020204" pitchFamily="34" charset="0"/>
              <a:buChar char="•"/>
            </a:pPr>
            <a:r>
              <a:rPr lang="zh-CN" altLang="en-US" sz="2000">
                <a:sym typeface="+mn-ea"/>
              </a:rPr>
              <a:t>根据需求搜索构件</a:t>
            </a:r>
          </a:p>
          <a:p>
            <a:pPr marL="342900" indent="-342900" algn="l">
              <a:lnSpc>
                <a:spcPct val="120000"/>
              </a:lnSpc>
              <a:buFont typeface="Arial" panose="020B0604020202020204" pitchFamily="34" charset="0"/>
              <a:buChar char="•"/>
            </a:pPr>
            <a:r>
              <a:rPr lang="zh-CN" altLang="en-US" sz="2000">
                <a:sym typeface="+mn-ea"/>
              </a:rPr>
              <a:t>如果没有完全匹配的构件，则需要修改构件或者修改需求</a:t>
            </a:r>
          </a:p>
        </p:txBody>
      </p:sp>
      <p:sp>
        <p:nvSpPr>
          <p:cNvPr id="6" name="TextBox 194"/>
          <p:cNvSpPr txBox="1"/>
          <p:nvPr/>
        </p:nvSpPr>
        <p:spPr>
          <a:xfrm>
            <a:off x="6180455" y="2800350"/>
            <a:ext cx="2439670" cy="2435860"/>
          </a:xfrm>
          <a:prstGeom prst="rect">
            <a:avLst/>
          </a:prstGeom>
          <a:noFill/>
        </p:spPr>
        <p:txBody>
          <a:bodyPr wrap="square" lIns="0" tIns="0" rIns="0" bIns="0" anchor="t">
            <a:noAutofit/>
          </a:bodyPr>
          <a:lstStyle/>
          <a:p>
            <a:pPr marL="342900" lvl="0" indent="-342900" eaLnBrk="1" hangingPunct="1">
              <a:lnSpc>
                <a:spcPct val="120000"/>
              </a:lnSpc>
              <a:buFont typeface="Arial" panose="020B0604020202020204" pitchFamily="34" charset="0"/>
              <a:buChar char="•"/>
            </a:pPr>
            <a:r>
              <a:rPr lang="zh-CN" altLang="en-US" sz="2000">
                <a:sym typeface="+mn-ea"/>
              </a:rPr>
              <a:t>与其它过程模型不同</a:t>
            </a:r>
          </a:p>
          <a:p>
            <a:pPr marL="342900" lvl="0" indent="-342900" eaLnBrk="1" hangingPunct="1">
              <a:lnSpc>
                <a:spcPct val="120000"/>
              </a:lnSpc>
              <a:buFont typeface="Arial" panose="020B0604020202020204" pitchFamily="34" charset="0"/>
              <a:buChar char="•"/>
            </a:pPr>
            <a:r>
              <a:rPr lang="zh-CN" altLang="en-US" sz="2000">
                <a:sym typeface="+mn-ea"/>
              </a:rPr>
              <a:t>考虑重用和集成</a:t>
            </a:r>
          </a:p>
          <a:p>
            <a:pPr marL="342900" lvl="0" indent="-342900" eaLnBrk="1" hangingPunct="1">
              <a:lnSpc>
                <a:spcPct val="120000"/>
              </a:lnSpc>
              <a:buFont typeface="Arial" panose="020B0604020202020204" pitchFamily="34" charset="0"/>
              <a:buChar char="•"/>
            </a:pPr>
            <a:r>
              <a:rPr lang="zh-CN" altLang="en-US" sz="2000">
                <a:sym typeface="+mn-ea"/>
              </a:rPr>
              <a:t>如果没有可重用的构件，则设计新软件</a:t>
            </a:r>
          </a:p>
        </p:txBody>
      </p:sp>
      <p:sp>
        <p:nvSpPr>
          <p:cNvPr id="7" name="TextBox 1"/>
          <p:cNvSpPr txBox="1"/>
          <p:nvPr/>
        </p:nvSpPr>
        <p:spPr>
          <a:xfrm>
            <a:off x="3157855" y="2079625"/>
            <a:ext cx="2387600" cy="615315"/>
          </a:xfrm>
          <a:prstGeom prst="rect">
            <a:avLst/>
          </a:prstGeom>
          <a:noFill/>
        </p:spPr>
        <p:txBody>
          <a:bodyPr wrap="none" lIns="0" tIns="0" rIns="0" bIns="0" anchor="ctr" anchorCtr="0">
            <a:normAutofit/>
          </a:bodyPr>
          <a:lstStyle/>
          <a:p>
            <a:pPr algn="l"/>
            <a:r>
              <a:rPr lang="en-US" altLang="zh-CN" sz="3200">
                <a:solidFill>
                  <a:schemeClr val="accent2">
                    <a:lumMod val="100000"/>
                  </a:schemeClr>
                </a:solidFill>
                <a:latin typeface="Impact" panose="020B0806030902050204" pitchFamily="34" charset="0"/>
              </a:rPr>
              <a:t>02. </a:t>
            </a:r>
            <a:r>
              <a:rPr lang="zh-CN" altLang="en-US" sz="3200" b="1">
                <a:solidFill>
                  <a:schemeClr val="bg1">
                    <a:lumMod val="65000"/>
                  </a:schemeClr>
                </a:solidFill>
                <a:sym typeface="+mn-ea"/>
              </a:rPr>
              <a:t>构件分析</a:t>
            </a:r>
            <a:endParaRPr lang="zh-CN" altLang="en-US" sz="3200" b="1">
              <a:solidFill>
                <a:schemeClr val="bg1">
                  <a:lumMod val="65000"/>
                </a:schemeClr>
              </a:solidFill>
              <a:latin typeface="Impact" panose="020B0806030902050204" pitchFamily="34" charset="0"/>
              <a:sym typeface="+mn-ea"/>
            </a:endParaRPr>
          </a:p>
        </p:txBody>
      </p:sp>
      <p:sp>
        <p:nvSpPr>
          <p:cNvPr id="8" name="TextBox 97"/>
          <p:cNvSpPr txBox="1"/>
          <p:nvPr/>
        </p:nvSpPr>
        <p:spPr>
          <a:xfrm>
            <a:off x="607695" y="2079625"/>
            <a:ext cx="2050415" cy="615315"/>
          </a:xfrm>
          <a:prstGeom prst="rect">
            <a:avLst/>
          </a:prstGeom>
          <a:noFill/>
        </p:spPr>
        <p:txBody>
          <a:bodyPr wrap="none" lIns="0" tIns="0" rIns="0" bIns="0" anchor="ctr" anchorCtr="0">
            <a:normAutofit/>
          </a:bodyPr>
          <a:lstStyle/>
          <a:p>
            <a:pPr algn="l"/>
            <a:r>
              <a:rPr lang="en-US" altLang="zh-CN" sz="3200">
                <a:solidFill>
                  <a:schemeClr val="accent1">
                    <a:lumMod val="100000"/>
                  </a:schemeClr>
                </a:solidFill>
                <a:latin typeface="Impact" panose="020B0806030902050204" pitchFamily="34" charset="0"/>
              </a:rPr>
              <a:t>01. </a:t>
            </a:r>
            <a:r>
              <a:rPr lang="zh-CN" altLang="en-US" sz="3200" b="1">
                <a:solidFill>
                  <a:schemeClr val="accent1">
                    <a:lumMod val="100000"/>
                  </a:schemeClr>
                </a:solidFill>
                <a:latin typeface="Impact" panose="020B0806030902050204" pitchFamily="34" charset="0"/>
              </a:rPr>
              <a:t>需求分析</a:t>
            </a:r>
            <a:endParaRPr lang="en-US" altLang="zh-CN" sz="3200" b="1">
              <a:solidFill>
                <a:schemeClr val="accent1">
                  <a:lumMod val="100000"/>
                </a:schemeClr>
              </a:solidFill>
              <a:latin typeface="Impact" panose="020B0806030902050204" pitchFamily="34" charset="0"/>
            </a:endParaRPr>
          </a:p>
        </p:txBody>
      </p:sp>
      <p:sp>
        <p:nvSpPr>
          <p:cNvPr id="9" name="TextBox 98"/>
          <p:cNvSpPr txBox="1"/>
          <p:nvPr/>
        </p:nvSpPr>
        <p:spPr>
          <a:xfrm>
            <a:off x="6181090" y="2079625"/>
            <a:ext cx="2296795" cy="615315"/>
          </a:xfrm>
          <a:prstGeom prst="rect">
            <a:avLst/>
          </a:prstGeom>
          <a:noFill/>
        </p:spPr>
        <p:txBody>
          <a:bodyPr wrap="none" lIns="0" tIns="0" rIns="0" bIns="0" anchor="ctr" anchorCtr="0">
            <a:normAutofit/>
          </a:bodyPr>
          <a:lstStyle/>
          <a:p>
            <a:pPr algn="l"/>
            <a:r>
              <a:rPr lang="en-US" altLang="zh-CN" sz="3200">
                <a:solidFill>
                  <a:schemeClr val="accent3">
                    <a:lumMod val="100000"/>
                  </a:schemeClr>
                </a:solidFill>
                <a:latin typeface="Impact" panose="020B0806030902050204" pitchFamily="34" charset="0"/>
              </a:rPr>
              <a:t>03. </a:t>
            </a:r>
            <a:r>
              <a:rPr lang="zh-CN" altLang="en-US" sz="3200" b="1">
                <a:solidFill>
                  <a:schemeClr val="accent3"/>
                </a:solidFill>
                <a:sym typeface="+mn-ea"/>
              </a:rPr>
              <a:t>系统设计</a:t>
            </a:r>
            <a:endParaRPr lang="zh-CN" altLang="en-US" sz="3200" b="1">
              <a:solidFill>
                <a:schemeClr val="accent3"/>
              </a:solidFill>
              <a:latin typeface="Impact" panose="020B0806030902050204" pitchFamily="34" charset="0"/>
              <a:sym typeface="+mn-ea"/>
            </a:endParaRPr>
          </a:p>
        </p:txBody>
      </p:sp>
      <p:cxnSp>
        <p:nvCxnSpPr>
          <p:cNvPr id="15" name="Straight Connector 4"/>
          <p:cNvCxnSpPr/>
          <p:nvPr/>
        </p:nvCxnSpPr>
        <p:spPr>
          <a:xfrm flipV="1">
            <a:off x="639445" y="2696845"/>
            <a:ext cx="10942955" cy="88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98"/>
          <p:cNvSpPr txBox="1"/>
          <p:nvPr/>
        </p:nvSpPr>
        <p:spPr>
          <a:xfrm>
            <a:off x="9238615" y="2090420"/>
            <a:ext cx="2298065" cy="615315"/>
          </a:xfrm>
          <a:prstGeom prst="rect">
            <a:avLst/>
          </a:prstGeom>
          <a:noFill/>
        </p:spPr>
        <p:txBody>
          <a:bodyPr wrap="none" lIns="0" tIns="0" rIns="0" bIns="0" anchor="ctr" anchorCtr="0">
            <a:normAutofit/>
          </a:bodyPr>
          <a:lstStyle/>
          <a:p>
            <a:pPr algn="l"/>
            <a:r>
              <a:rPr lang="en-US" altLang="zh-CN" sz="3200">
                <a:solidFill>
                  <a:schemeClr val="accent4"/>
                </a:solidFill>
                <a:latin typeface="Impact" panose="020B0806030902050204" pitchFamily="34" charset="0"/>
              </a:rPr>
              <a:t>04. </a:t>
            </a:r>
            <a:r>
              <a:rPr lang="zh-CN" altLang="en-US" sz="3200" b="1">
                <a:solidFill>
                  <a:schemeClr val="accent4"/>
                </a:solidFill>
                <a:latin typeface="Impact" panose="020B0806030902050204" pitchFamily="34" charset="0"/>
              </a:rPr>
              <a:t>开发集成</a:t>
            </a:r>
            <a:endParaRPr lang="zh-CN" altLang="en-US" sz="3200" b="1">
              <a:solidFill>
                <a:schemeClr val="accent4"/>
              </a:solidFill>
              <a:latin typeface="Impact" panose="020B0806030902050204" pitchFamily="34" charset="0"/>
              <a:sym typeface="+mn-ea"/>
            </a:endParaRPr>
          </a:p>
        </p:txBody>
      </p:sp>
      <p:sp>
        <p:nvSpPr>
          <p:cNvPr id="10" name="TextBox 194"/>
          <p:cNvSpPr txBox="1"/>
          <p:nvPr/>
        </p:nvSpPr>
        <p:spPr>
          <a:xfrm>
            <a:off x="9239250" y="2800350"/>
            <a:ext cx="2152650" cy="1147445"/>
          </a:xfrm>
          <a:prstGeom prst="rect">
            <a:avLst/>
          </a:prstGeom>
          <a:noFill/>
        </p:spPr>
        <p:txBody>
          <a:bodyPr wrap="square" lIns="0" tIns="0" rIns="0" bIns="0" anchor="t">
            <a:noAutofit/>
          </a:bodyPr>
          <a:lstStyle/>
          <a:p>
            <a:pPr marL="342900" lvl="0" indent="-342900" eaLnBrk="1" hangingPunct="1">
              <a:lnSpc>
                <a:spcPct val="120000"/>
              </a:lnSpc>
              <a:buFont typeface="Arial" panose="020B0604020202020204" pitchFamily="34" charset="0"/>
              <a:buChar char="•"/>
            </a:pPr>
            <a:r>
              <a:rPr lang="zh-CN" altLang="en-US" sz="2000">
                <a:sym typeface="+mn-ea"/>
              </a:rPr>
              <a:t>将构件集成到系统中</a:t>
            </a:r>
          </a:p>
          <a:p>
            <a:pPr marL="342900" lvl="0" indent="-342900" eaLnBrk="1" hangingPunct="1">
              <a:lnSpc>
                <a:spcPct val="120000"/>
              </a:lnSpc>
              <a:buFont typeface="Arial" panose="020B0604020202020204" pitchFamily="34" charset="0"/>
              <a:buChar char="•"/>
            </a:pPr>
            <a:r>
              <a:rPr lang="zh-CN" altLang="en-US" sz="2000">
                <a:sym typeface="+mn-ea"/>
              </a:rPr>
              <a:t>开发新软件</a:t>
            </a:r>
            <a:endParaRPr lang="zh-CN" altLang="en-US" sz="2000"/>
          </a:p>
          <a:p>
            <a:pPr marL="457200" indent="-457200" eaLnBrk="1" hangingPunct="1"/>
            <a:endParaRPr lang="zh-CN" altLang="en-US" sz="2000">
              <a:sym typeface="+mn-ea"/>
            </a:endParaRPr>
          </a:p>
        </p:txBody>
      </p:sp>
      <p:grpSp>
        <p:nvGrpSpPr>
          <p:cNvPr id="11" name="Group 367"/>
          <p:cNvGrpSpPr/>
          <p:nvPr/>
        </p:nvGrpSpPr>
        <p:grpSpPr>
          <a:xfrm>
            <a:off x="9593580" y="4174490"/>
            <a:ext cx="1515745" cy="1807845"/>
            <a:chOff x="1575114" y="2327124"/>
            <a:chExt cx="2161542" cy="2970356"/>
          </a:xfrm>
        </p:grpSpPr>
        <p:sp>
          <p:nvSpPr>
            <p:cNvPr id="16" name="Freeform: Shape 368"/>
            <p:cNvSpPr/>
            <p:nvPr/>
          </p:nvSpPr>
          <p:spPr bwMode="auto">
            <a:xfrm>
              <a:off x="1575114" y="4339406"/>
              <a:ext cx="1555093" cy="958074"/>
            </a:xfrm>
            <a:custGeom>
              <a:avLst/>
              <a:gdLst>
                <a:gd name="T0" fmla="*/ 7522 w 7524"/>
                <a:gd name="T1" fmla="*/ 2706 h 4633"/>
                <a:gd name="T2" fmla="*/ 7522 w 7524"/>
                <a:gd name="T3" fmla="*/ 2706 h 4633"/>
                <a:gd name="T4" fmla="*/ 6871 w 7524"/>
                <a:gd name="T5" fmla="*/ 2067 h 4633"/>
                <a:gd name="T6" fmla="*/ 6719 w 7524"/>
                <a:gd name="T7" fmla="*/ 2087 h 4633"/>
                <a:gd name="T8" fmla="*/ 6254 w 7524"/>
                <a:gd name="T9" fmla="*/ 2740 h 4633"/>
                <a:gd name="T10" fmla="*/ 6167 w 7524"/>
                <a:gd name="T11" fmla="*/ 2827 h 4633"/>
                <a:gd name="T12" fmla="*/ 6080 w 7524"/>
                <a:gd name="T13" fmla="*/ 2740 h 4633"/>
                <a:gd name="T14" fmla="*/ 6168 w 7524"/>
                <a:gd name="T15" fmla="*/ 2360 h 4633"/>
                <a:gd name="T16" fmla="*/ 5984 w 7524"/>
                <a:gd name="T17" fmla="*/ 2317 h 4633"/>
                <a:gd name="T18" fmla="*/ 5844 w 7524"/>
                <a:gd name="T19" fmla="*/ 2342 h 4633"/>
                <a:gd name="T20" fmla="*/ 5855 w 7524"/>
                <a:gd name="T21" fmla="*/ 2236 h 4633"/>
                <a:gd name="T22" fmla="*/ 5023 w 7524"/>
                <a:gd name="T23" fmla="*/ 1398 h 4633"/>
                <a:gd name="T24" fmla="*/ 4710 w 7524"/>
                <a:gd name="T25" fmla="*/ 1461 h 4633"/>
                <a:gd name="T26" fmla="*/ 4247 w 7524"/>
                <a:gd name="T27" fmla="*/ 2159 h 4633"/>
                <a:gd name="T28" fmla="*/ 4156 w 7524"/>
                <a:gd name="T29" fmla="*/ 2249 h 4633"/>
                <a:gd name="T30" fmla="*/ 4155 w 7524"/>
                <a:gd name="T31" fmla="*/ 2249 h 4633"/>
                <a:gd name="T32" fmla="*/ 4066 w 7524"/>
                <a:gd name="T33" fmla="*/ 2156 h 4633"/>
                <a:gd name="T34" fmla="*/ 4617 w 7524"/>
                <a:gd name="T35" fmla="*/ 1303 h 4633"/>
                <a:gd name="T36" fmla="*/ 4291 w 7524"/>
                <a:gd name="T37" fmla="*/ 0 h 4633"/>
                <a:gd name="T38" fmla="*/ 4070 w 7524"/>
                <a:gd name="T39" fmla="*/ 120 h 4633"/>
                <a:gd name="T40" fmla="*/ 4113 w 7524"/>
                <a:gd name="T41" fmla="*/ 903 h 4633"/>
                <a:gd name="T42" fmla="*/ 3904 w 7524"/>
                <a:gd name="T43" fmla="*/ 681 h 4633"/>
                <a:gd name="T44" fmla="*/ 3754 w 7524"/>
                <a:gd name="T45" fmla="*/ 1029 h 4633"/>
                <a:gd name="T46" fmla="*/ 3599 w 7524"/>
                <a:gd name="T47" fmla="*/ 681 h 4633"/>
                <a:gd name="T48" fmla="*/ 3376 w 7524"/>
                <a:gd name="T49" fmla="*/ 903 h 4633"/>
                <a:gd name="T50" fmla="*/ 3420 w 7524"/>
                <a:gd name="T51" fmla="*/ 114 h 4633"/>
                <a:gd name="T52" fmla="*/ 3215 w 7524"/>
                <a:gd name="T53" fmla="*/ 1 h 4633"/>
                <a:gd name="T54" fmla="*/ 2755 w 7524"/>
                <a:gd name="T55" fmla="*/ 1560 h 4633"/>
                <a:gd name="T56" fmla="*/ 2630 w 7524"/>
                <a:gd name="T57" fmla="*/ 1548 h 4633"/>
                <a:gd name="T58" fmla="*/ 1855 w 7524"/>
                <a:gd name="T59" fmla="*/ 2172 h 4633"/>
                <a:gd name="T60" fmla="*/ 1643 w 7524"/>
                <a:gd name="T61" fmla="*/ 2115 h 4633"/>
                <a:gd name="T62" fmla="*/ 1426 w 7524"/>
                <a:gd name="T63" fmla="*/ 2177 h 4633"/>
                <a:gd name="T64" fmla="*/ 1565 w 7524"/>
                <a:gd name="T65" fmla="*/ 2634 h 4633"/>
                <a:gd name="T66" fmla="*/ 1478 w 7524"/>
                <a:gd name="T67" fmla="*/ 2721 h 4633"/>
                <a:gd name="T68" fmla="*/ 1392 w 7524"/>
                <a:gd name="T69" fmla="*/ 2634 h 4633"/>
                <a:gd name="T70" fmla="*/ 1129 w 7524"/>
                <a:gd name="T71" fmla="*/ 2117 h 4633"/>
                <a:gd name="T72" fmla="*/ 743 w 7524"/>
                <a:gd name="T73" fmla="*/ 2005 h 4633"/>
                <a:gd name="T74" fmla="*/ 11 w 7524"/>
                <a:gd name="T75" fmla="*/ 2724 h 4633"/>
                <a:gd name="T76" fmla="*/ 8 w 7524"/>
                <a:gd name="T77" fmla="*/ 2724 h 4633"/>
                <a:gd name="T78" fmla="*/ 8 w 7524"/>
                <a:gd name="T79" fmla="*/ 3266 h 4633"/>
                <a:gd name="T80" fmla="*/ 7524 w 7524"/>
                <a:gd name="T81" fmla="*/ 3266 h 4633"/>
                <a:gd name="T82" fmla="*/ 7524 w 7524"/>
                <a:gd name="T83" fmla="*/ 2705 h 4633"/>
                <a:gd name="T84" fmla="*/ 7522 w 7524"/>
                <a:gd name="T85" fmla="*/ 2705 h 4633"/>
                <a:gd name="T86" fmla="*/ 7522 w 7524"/>
                <a:gd name="T87" fmla="*/ 2706 h 4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24" h="4633">
                  <a:moveTo>
                    <a:pt x="7522" y="2706"/>
                  </a:moveTo>
                  <a:lnTo>
                    <a:pt x="7522" y="2706"/>
                  </a:lnTo>
                  <a:cubicBezTo>
                    <a:pt x="7512" y="2352"/>
                    <a:pt x="7225" y="2067"/>
                    <a:pt x="6871" y="2067"/>
                  </a:cubicBezTo>
                  <a:cubicBezTo>
                    <a:pt x="6819" y="2067"/>
                    <a:pt x="6768" y="2075"/>
                    <a:pt x="6719" y="2087"/>
                  </a:cubicBezTo>
                  <a:cubicBezTo>
                    <a:pt x="6449" y="2181"/>
                    <a:pt x="6254" y="2437"/>
                    <a:pt x="6254" y="2740"/>
                  </a:cubicBezTo>
                  <a:cubicBezTo>
                    <a:pt x="6254" y="2788"/>
                    <a:pt x="6215" y="2827"/>
                    <a:pt x="6167" y="2827"/>
                  </a:cubicBezTo>
                  <a:cubicBezTo>
                    <a:pt x="6119" y="2827"/>
                    <a:pt x="6080" y="2788"/>
                    <a:pt x="6080" y="2740"/>
                  </a:cubicBezTo>
                  <a:cubicBezTo>
                    <a:pt x="6080" y="2604"/>
                    <a:pt x="6112" y="2475"/>
                    <a:pt x="6168" y="2360"/>
                  </a:cubicBezTo>
                  <a:cubicBezTo>
                    <a:pt x="6112" y="2333"/>
                    <a:pt x="6050" y="2317"/>
                    <a:pt x="5984" y="2317"/>
                  </a:cubicBezTo>
                  <a:cubicBezTo>
                    <a:pt x="5935" y="2317"/>
                    <a:pt x="5889" y="2327"/>
                    <a:pt x="5844" y="2342"/>
                  </a:cubicBezTo>
                  <a:cubicBezTo>
                    <a:pt x="5849" y="2307"/>
                    <a:pt x="5855" y="2272"/>
                    <a:pt x="5855" y="2236"/>
                  </a:cubicBezTo>
                  <a:cubicBezTo>
                    <a:pt x="5855" y="1773"/>
                    <a:pt x="5483" y="1398"/>
                    <a:pt x="5023" y="1398"/>
                  </a:cubicBezTo>
                  <a:cubicBezTo>
                    <a:pt x="4912" y="1398"/>
                    <a:pt x="4807" y="1421"/>
                    <a:pt x="4710" y="1461"/>
                  </a:cubicBezTo>
                  <a:cubicBezTo>
                    <a:pt x="4443" y="1580"/>
                    <a:pt x="4253" y="1846"/>
                    <a:pt x="4247" y="2159"/>
                  </a:cubicBezTo>
                  <a:cubicBezTo>
                    <a:pt x="4245" y="2209"/>
                    <a:pt x="4205" y="2249"/>
                    <a:pt x="4156" y="2249"/>
                  </a:cubicBezTo>
                  <a:lnTo>
                    <a:pt x="4155" y="2249"/>
                  </a:lnTo>
                  <a:cubicBezTo>
                    <a:pt x="4105" y="2247"/>
                    <a:pt x="4065" y="2206"/>
                    <a:pt x="4066" y="2156"/>
                  </a:cubicBezTo>
                  <a:cubicBezTo>
                    <a:pt x="4074" y="1777"/>
                    <a:pt x="4298" y="1454"/>
                    <a:pt x="4617" y="1303"/>
                  </a:cubicBezTo>
                  <a:cubicBezTo>
                    <a:pt x="4429" y="906"/>
                    <a:pt x="4313" y="466"/>
                    <a:pt x="4291" y="0"/>
                  </a:cubicBezTo>
                  <a:cubicBezTo>
                    <a:pt x="4221" y="51"/>
                    <a:pt x="4147" y="90"/>
                    <a:pt x="4070" y="120"/>
                  </a:cubicBezTo>
                  <a:cubicBezTo>
                    <a:pt x="4070" y="338"/>
                    <a:pt x="4077" y="693"/>
                    <a:pt x="4113" y="903"/>
                  </a:cubicBezTo>
                  <a:lnTo>
                    <a:pt x="3904" y="681"/>
                  </a:lnTo>
                  <a:lnTo>
                    <a:pt x="3754" y="1029"/>
                  </a:lnTo>
                  <a:lnTo>
                    <a:pt x="3599" y="681"/>
                  </a:lnTo>
                  <a:lnTo>
                    <a:pt x="3376" y="903"/>
                  </a:lnTo>
                  <a:cubicBezTo>
                    <a:pt x="3414" y="726"/>
                    <a:pt x="3420" y="342"/>
                    <a:pt x="3420" y="114"/>
                  </a:cubicBezTo>
                  <a:cubicBezTo>
                    <a:pt x="3349" y="85"/>
                    <a:pt x="3280" y="49"/>
                    <a:pt x="3215" y="1"/>
                  </a:cubicBezTo>
                  <a:cubicBezTo>
                    <a:pt x="3188" y="570"/>
                    <a:pt x="3023" y="1101"/>
                    <a:pt x="2755" y="1560"/>
                  </a:cubicBezTo>
                  <a:cubicBezTo>
                    <a:pt x="2714" y="1554"/>
                    <a:pt x="2673" y="1548"/>
                    <a:pt x="2630" y="1548"/>
                  </a:cubicBezTo>
                  <a:cubicBezTo>
                    <a:pt x="2251" y="1548"/>
                    <a:pt x="1935" y="1815"/>
                    <a:pt x="1855" y="2172"/>
                  </a:cubicBezTo>
                  <a:cubicBezTo>
                    <a:pt x="1792" y="2137"/>
                    <a:pt x="1720" y="2115"/>
                    <a:pt x="1643" y="2115"/>
                  </a:cubicBezTo>
                  <a:cubicBezTo>
                    <a:pt x="1563" y="2115"/>
                    <a:pt x="1490" y="2139"/>
                    <a:pt x="1426" y="2177"/>
                  </a:cubicBezTo>
                  <a:cubicBezTo>
                    <a:pt x="1513" y="2308"/>
                    <a:pt x="1565" y="2465"/>
                    <a:pt x="1565" y="2634"/>
                  </a:cubicBezTo>
                  <a:cubicBezTo>
                    <a:pt x="1565" y="2682"/>
                    <a:pt x="1526" y="2721"/>
                    <a:pt x="1478" y="2721"/>
                  </a:cubicBezTo>
                  <a:cubicBezTo>
                    <a:pt x="1430" y="2721"/>
                    <a:pt x="1392" y="2682"/>
                    <a:pt x="1392" y="2634"/>
                  </a:cubicBezTo>
                  <a:cubicBezTo>
                    <a:pt x="1392" y="2421"/>
                    <a:pt x="1287" y="2234"/>
                    <a:pt x="1129" y="2117"/>
                  </a:cubicBezTo>
                  <a:cubicBezTo>
                    <a:pt x="1017" y="2046"/>
                    <a:pt x="885" y="2005"/>
                    <a:pt x="743" y="2005"/>
                  </a:cubicBezTo>
                  <a:cubicBezTo>
                    <a:pt x="345" y="2005"/>
                    <a:pt x="22" y="2325"/>
                    <a:pt x="11" y="2724"/>
                  </a:cubicBezTo>
                  <a:lnTo>
                    <a:pt x="8" y="2724"/>
                  </a:lnTo>
                  <a:lnTo>
                    <a:pt x="8" y="3266"/>
                  </a:lnTo>
                  <a:cubicBezTo>
                    <a:pt x="0" y="4134"/>
                    <a:pt x="6407" y="4633"/>
                    <a:pt x="7524" y="3266"/>
                  </a:cubicBezTo>
                  <a:lnTo>
                    <a:pt x="7524" y="2705"/>
                  </a:lnTo>
                  <a:lnTo>
                    <a:pt x="7522" y="2705"/>
                  </a:lnTo>
                  <a:lnTo>
                    <a:pt x="7522" y="2706"/>
                  </a:lnTo>
                  <a:close/>
                </a:path>
              </a:pathLst>
            </a:custGeom>
            <a:solidFill>
              <a:schemeClr val="tx2">
                <a:lumMod val="20000"/>
                <a:lumOff val="80000"/>
              </a:schemeClr>
            </a:solidFill>
            <a:ln w="0">
              <a:noFill/>
              <a:prstDash val="solid"/>
              <a:round/>
            </a:ln>
          </p:spPr>
          <p:txBody>
            <a:bodyPr anchor="ctr"/>
            <a:lstStyle/>
            <a:p>
              <a:pPr algn="ctr"/>
              <a:endParaRPr sz="2400"/>
            </a:p>
          </p:txBody>
        </p:sp>
        <p:grpSp>
          <p:nvGrpSpPr>
            <p:cNvPr id="12" name="Group 369"/>
            <p:cNvGrpSpPr/>
            <p:nvPr/>
          </p:nvGrpSpPr>
          <p:grpSpPr>
            <a:xfrm>
              <a:off x="2013053" y="2327124"/>
              <a:ext cx="1723603" cy="2244252"/>
              <a:chOff x="4118760" y="4761439"/>
              <a:chExt cx="3447200" cy="4488502"/>
            </a:xfrm>
          </p:grpSpPr>
          <p:sp>
            <p:nvSpPr>
              <p:cNvPr id="18" name="Freeform: Shape 370"/>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a:noFill/>
              </a:ln>
              <a:effectLst/>
            </p:spPr>
            <p:txBody>
              <a:bodyPr anchor="ctr"/>
              <a:lstStyle/>
              <a:p>
                <a:pPr algn="ctr"/>
                <a:endParaRPr sz="2400"/>
              </a:p>
            </p:txBody>
          </p:sp>
          <p:sp>
            <p:nvSpPr>
              <p:cNvPr id="19" name="Freeform: Shape 371"/>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a:noFill/>
              </a:ln>
              <a:effectLst/>
            </p:spPr>
            <p:txBody>
              <a:bodyPr anchor="ctr"/>
              <a:lstStyle/>
              <a:p>
                <a:pPr algn="ctr"/>
                <a:endParaRPr sz="2400"/>
              </a:p>
            </p:txBody>
          </p:sp>
          <p:sp>
            <p:nvSpPr>
              <p:cNvPr id="20" name="Freeform: Shape 372"/>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a:noFill/>
              </a:ln>
              <a:effectLst/>
            </p:spPr>
            <p:txBody>
              <a:bodyPr anchor="ctr"/>
              <a:lstStyle/>
              <a:p>
                <a:pPr algn="ctr"/>
                <a:endParaRPr sz="2400"/>
              </a:p>
            </p:txBody>
          </p:sp>
          <p:sp>
            <p:nvSpPr>
              <p:cNvPr id="21" name="Freeform: Shape 373"/>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a:noFill/>
              </a:ln>
              <a:effectLst/>
            </p:spPr>
            <p:txBody>
              <a:bodyPr anchor="ctr"/>
              <a:lstStyle/>
              <a:p>
                <a:pPr algn="ctr"/>
                <a:endParaRPr sz="2400"/>
              </a:p>
            </p:txBody>
          </p:sp>
          <p:sp>
            <p:nvSpPr>
              <p:cNvPr id="22" name="Freeform: Shape 374"/>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a:noFill/>
              </a:ln>
              <a:effectLst/>
            </p:spPr>
            <p:txBody>
              <a:bodyPr anchor="ctr"/>
              <a:lstStyle/>
              <a:p>
                <a:pPr algn="ctr"/>
                <a:endParaRPr sz="2400"/>
              </a:p>
            </p:txBody>
          </p:sp>
          <p:sp>
            <p:nvSpPr>
              <p:cNvPr id="23" name="Freeform: Shape 375"/>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a:noFill/>
              </a:ln>
              <a:effectLst/>
            </p:spPr>
            <p:txBody>
              <a:bodyPr anchor="ctr"/>
              <a:lstStyle/>
              <a:p>
                <a:pPr algn="ctr"/>
                <a:endParaRPr sz="2400"/>
              </a:p>
            </p:txBody>
          </p:sp>
          <p:sp>
            <p:nvSpPr>
              <p:cNvPr id="24" name="Freeform: Shape 376"/>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a:noFill/>
              </a:ln>
              <a:effectLst/>
            </p:spPr>
            <p:txBody>
              <a:bodyPr anchor="ctr"/>
              <a:lstStyle/>
              <a:p>
                <a:pPr algn="ctr"/>
                <a:endParaRPr sz="2400"/>
              </a:p>
            </p:txBody>
          </p:sp>
          <p:sp>
            <p:nvSpPr>
              <p:cNvPr id="25" name="Freeform: Shape 377"/>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a:noFill/>
              </a:ln>
              <a:effectLst/>
            </p:spPr>
            <p:txBody>
              <a:bodyPr anchor="ctr"/>
              <a:lstStyle/>
              <a:p>
                <a:pPr algn="ctr"/>
                <a:endParaRPr sz="2400"/>
              </a:p>
            </p:txBody>
          </p:sp>
          <p:sp>
            <p:nvSpPr>
              <p:cNvPr id="26" name="Freeform: Shape 378"/>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a:noFill/>
              </a:ln>
              <a:effectLst/>
            </p:spPr>
            <p:txBody>
              <a:bodyPr anchor="ctr"/>
              <a:lstStyle/>
              <a:p>
                <a:pPr algn="ctr"/>
                <a:endParaRPr sz="2400"/>
              </a:p>
            </p:txBody>
          </p:sp>
          <p:sp>
            <p:nvSpPr>
              <p:cNvPr id="27" name="Freeform: Shape 379"/>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a:noFill/>
              </a:ln>
              <a:effectLst/>
            </p:spPr>
            <p:txBody>
              <a:bodyPr anchor="ctr"/>
              <a:lstStyle/>
              <a:p>
                <a:pPr algn="ctr"/>
                <a:endParaRPr sz="2400"/>
              </a:p>
            </p:txBody>
          </p:sp>
          <p:sp>
            <p:nvSpPr>
              <p:cNvPr id="28" name="Freeform: Shape 380"/>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a:noFill/>
              </a:ln>
              <a:effectLst/>
            </p:spPr>
            <p:txBody>
              <a:bodyPr anchor="ctr"/>
              <a:lstStyle/>
              <a:p>
                <a:pPr algn="ctr"/>
                <a:endParaRPr sz="2400"/>
              </a:p>
            </p:txBody>
          </p:sp>
          <p:sp>
            <p:nvSpPr>
              <p:cNvPr id="29" name="Freeform: Shape 381"/>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a:noFill/>
              </a:ln>
              <a:effectLst/>
            </p:spPr>
            <p:txBody>
              <a:bodyPr anchor="ctr"/>
              <a:lstStyle/>
              <a:p>
                <a:pPr algn="ctr"/>
                <a:endParaRPr sz="2400"/>
              </a:p>
            </p:txBody>
          </p:sp>
          <p:sp>
            <p:nvSpPr>
              <p:cNvPr id="30" name="Freeform: Shape 382"/>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a:noFill/>
              </a:ln>
              <a:effectLst/>
            </p:spPr>
            <p:txBody>
              <a:bodyPr anchor="ctr"/>
              <a:lstStyle/>
              <a:p>
                <a:pPr algn="ctr"/>
                <a:endParaRPr sz="2400"/>
              </a:p>
            </p:txBody>
          </p:sp>
          <p:sp>
            <p:nvSpPr>
              <p:cNvPr id="31" name="Freeform: Shape 383"/>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a:noFill/>
              </a:ln>
              <a:effectLst/>
            </p:spPr>
            <p:txBody>
              <a:bodyPr anchor="ctr"/>
              <a:lstStyle/>
              <a:p>
                <a:pPr algn="ctr"/>
                <a:endParaRPr sz="2400"/>
              </a:p>
            </p:txBody>
          </p:sp>
        </p:grpSp>
      </p:grpSp>
    </p:spTree>
    <p:extLst>
      <p:ext uri="{BB962C8B-B14F-4D97-AF65-F5344CB8AC3E}">
        <p14:creationId xmlns:p14="http://schemas.microsoft.com/office/powerpoint/2010/main" val="130851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53" presetClass="entr" presetSubtype="16"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3"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71500" y="0"/>
            <a:ext cx="6899910" cy="668655"/>
          </a:xfrm>
        </p:spPr>
        <p:txBody>
          <a:bodyPr/>
          <a:lstStyle/>
          <a:p>
            <a:r>
              <a:rPr lang="zh-CN" altLang="en-US" dirty="0">
                <a:latin typeface="+mn-lt"/>
                <a:ea typeface="+mn-ea"/>
                <a:cs typeface="+mn-ea"/>
                <a:sym typeface="+mn-lt"/>
              </a:rPr>
              <a:t>基于构件的开发模型的优缺点</a:t>
            </a:r>
          </a:p>
        </p:txBody>
      </p:sp>
      <p:grpSp>
        <p:nvGrpSpPr>
          <p:cNvPr id="53" name="组合 52"/>
          <p:cNvGrpSpPr/>
          <p:nvPr/>
        </p:nvGrpSpPr>
        <p:grpSpPr>
          <a:xfrm>
            <a:off x="4303395" y="1819910"/>
            <a:ext cx="3318510" cy="2873375"/>
            <a:chOff x="3008263" y="1386612"/>
            <a:chExt cx="3127472" cy="2553290"/>
          </a:xfrm>
        </p:grpSpPr>
        <p:grpSp>
          <p:nvGrpSpPr>
            <p:cNvPr id="54" name="Group 10"/>
            <p:cNvGrpSpPr/>
            <p:nvPr/>
          </p:nvGrpSpPr>
          <p:grpSpPr>
            <a:xfrm>
              <a:off x="3077505" y="1386612"/>
              <a:ext cx="2961816" cy="2553290"/>
              <a:chOff x="3201302" y="899607"/>
              <a:chExt cx="5868190" cy="5058785"/>
            </a:xfrm>
          </p:grpSpPr>
          <p:sp>
            <p:nvSpPr>
              <p:cNvPr id="68"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9"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0"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71" name="Group 26"/>
              <p:cNvGrpSpPr/>
              <p:nvPr/>
            </p:nvGrpSpPr>
            <p:grpSpPr>
              <a:xfrm>
                <a:off x="4456573" y="1977072"/>
                <a:ext cx="3351879" cy="2889551"/>
                <a:chOff x="6542627" y="2673048"/>
                <a:chExt cx="3351879" cy="2889551"/>
              </a:xfrm>
            </p:grpSpPr>
            <p:sp>
              <p:nvSpPr>
                <p:cNvPr id="83"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4"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72"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3"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4"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5"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6"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7"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8"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9"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0"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1"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2"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5" name="Group 11"/>
            <p:cNvGrpSpPr/>
            <p:nvPr/>
          </p:nvGrpSpPr>
          <p:grpSpPr>
            <a:xfrm rot="17930019">
              <a:off x="5370724" y="2819676"/>
              <a:ext cx="620502" cy="863827"/>
              <a:chOff x="5590218" y="4773226"/>
              <a:chExt cx="1075248" cy="1496900"/>
            </a:xfrm>
          </p:grpSpPr>
          <p:sp>
            <p:nvSpPr>
              <p:cNvPr id="66"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7"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6" name="Group 12"/>
            <p:cNvGrpSpPr/>
            <p:nvPr/>
          </p:nvGrpSpPr>
          <p:grpSpPr>
            <a:xfrm rot="14765595">
              <a:off x="5393571" y="1700213"/>
              <a:ext cx="620502" cy="863827"/>
              <a:chOff x="5590218" y="4773226"/>
              <a:chExt cx="1075248" cy="1496900"/>
            </a:xfrm>
          </p:grpSpPr>
          <p:sp>
            <p:nvSpPr>
              <p:cNvPr id="64"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5"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7" name="Group 13"/>
            <p:cNvGrpSpPr/>
            <p:nvPr/>
          </p:nvGrpSpPr>
          <p:grpSpPr>
            <a:xfrm rot="3811807">
              <a:off x="3129926" y="2825696"/>
              <a:ext cx="620502" cy="863827"/>
              <a:chOff x="5590218" y="4773226"/>
              <a:chExt cx="1075248" cy="1496900"/>
            </a:xfrm>
          </p:grpSpPr>
          <p:sp>
            <p:nvSpPr>
              <p:cNvPr id="62"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3"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8" name="Group 14"/>
            <p:cNvGrpSpPr/>
            <p:nvPr/>
          </p:nvGrpSpPr>
          <p:grpSpPr>
            <a:xfrm rot="7044390">
              <a:off x="3130530" y="1645643"/>
              <a:ext cx="620502" cy="863827"/>
              <a:chOff x="5590218" y="4773226"/>
              <a:chExt cx="1075248" cy="1496900"/>
            </a:xfrm>
          </p:grpSpPr>
          <p:sp>
            <p:nvSpPr>
              <p:cNvPr id="60"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1"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59"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41" name="Group 4"/>
          <p:cNvGrpSpPr/>
          <p:nvPr/>
        </p:nvGrpSpPr>
        <p:grpSpPr>
          <a:xfrm>
            <a:off x="8149590" y="1407160"/>
            <a:ext cx="3111500" cy="3782061"/>
            <a:chOff x="8407356" y="2098250"/>
            <a:chExt cx="3226038" cy="1433935"/>
          </a:xfrm>
        </p:grpSpPr>
        <p:sp>
          <p:nvSpPr>
            <p:cNvPr id="51" name="TextBox 41"/>
            <p:cNvSpPr txBox="1"/>
            <p:nvPr/>
          </p:nvSpPr>
          <p:spPr>
            <a:xfrm>
              <a:off x="8407356" y="2098250"/>
              <a:ext cx="3104239" cy="191400"/>
            </a:xfrm>
            <a:prstGeom prst="rect">
              <a:avLst/>
            </a:prstGeom>
            <a:noFill/>
          </p:spPr>
          <p:txBody>
            <a:bodyPr wrap="none" lIns="0" tIns="0" rIns="0" bIns="0" anchor="ctr">
              <a:normAutofit/>
            </a:bodyPr>
            <a:lstStyle/>
            <a:p>
              <a:r>
                <a:rPr lang="zh-CN" altLang="en-US" sz="2400" b="1" dirty="0">
                  <a:solidFill>
                    <a:schemeClr val="tx1">
                      <a:lumMod val="75000"/>
                      <a:lumOff val="25000"/>
                    </a:schemeClr>
                  </a:solidFill>
                </a:rPr>
                <a:t>缺点</a:t>
              </a:r>
            </a:p>
          </p:txBody>
        </p:sp>
        <p:sp>
          <p:nvSpPr>
            <p:cNvPr id="52" name="Rectangle 42"/>
            <p:cNvSpPr/>
            <p:nvPr/>
          </p:nvSpPr>
          <p:spPr>
            <a:xfrm>
              <a:off x="8407356" y="2291095"/>
              <a:ext cx="3226038" cy="1241090"/>
            </a:xfrm>
            <a:prstGeom prst="rect">
              <a:avLst/>
            </a:prstGeom>
          </p:spPr>
          <p:txBody>
            <a:bodyPr wrap="square" lIns="0" tIns="0" rIns="0" bIns="0">
              <a:noAutofit/>
            </a:bodyPr>
            <a:lstStyle/>
            <a:p>
              <a:pPr marL="342900" lvl="0" indent="-342900">
                <a:lnSpc>
                  <a:spcPct val="120000"/>
                </a:lnSpc>
                <a:buFont typeface="Arial" panose="020B0604020202020204" pitchFamily="34" charset="0"/>
                <a:buChar char="•"/>
              </a:pPr>
              <a:r>
                <a:rPr lang="zh-CN" altLang="en-US" sz="2000" dirty="0">
                  <a:latin typeface="宋体" panose="02010600030101010101" pitchFamily="2" charset="-122"/>
                  <a:sym typeface="宋体" panose="02010600030101010101" pitchFamily="2" charset="-122"/>
                </a:rPr>
                <a:t>模型复杂</a:t>
              </a:r>
              <a:endParaRPr lang="zh-CN" altLang="en-US" sz="2000" dirty="0">
                <a:latin typeface="宋体" panose="02010600030101010101" pitchFamily="2" charset="-122"/>
              </a:endParaRPr>
            </a:p>
            <a:p>
              <a:pPr marL="342900" lvl="0" indent="-342900">
                <a:lnSpc>
                  <a:spcPct val="120000"/>
                </a:lnSpc>
                <a:buFont typeface="Arial" panose="020B0604020202020204" pitchFamily="34" charset="0"/>
                <a:buChar char="•"/>
              </a:pPr>
              <a:r>
                <a:rPr lang="zh-CN" altLang="en-US" sz="2000" dirty="0">
                  <a:latin typeface="宋体" panose="02010600030101010101" pitchFamily="2" charset="-122"/>
                  <a:sym typeface="+mn-ea"/>
                </a:rPr>
                <a:t>商业构件不能修改，会导致修改需求，进而导致系统不能完全符合客户需求</a:t>
              </a:r>
              <a:endParaRPr lang="zh-CN" altLang="en-US" sz="2000" dirty="0">
                <a:latin typeface="宋体" panose="02010600030101010101" pitchFamily="2" charset="-122"/>
              </a:endParaRPr>
            </a:p>
            <a:p>
              <a:pPr marL="342900" lvl="0" indent="-342900">
                <a:lnSpc>
                  <a:spcPct val="120000"/>
                </a:lnSpc>
                <a:buFont typeface="Arial" panose="020B0604020202020204" pitchFamily="34" charset="0"/>
                <a:buChar char="•"/>
              </a:pPr>
              <a:r>
                <a:rPr lang="zh-CN" altLang="en-US" sz="2000" dirty="0">
                  <a:latin typeface="宋体" panose="02010600030101010101" pitchFamily="2" charset="-122"/>
                  <a:sym typeface="Arial" panose="020B0604020202020204" pitchFamily="34" charset="0"/>
                </a:rPr>
                <a:t>无法完全控制所开发系统的演化</a:t>
              </a:r>
            </a:p>
            <a:p>
              <a:pPr marL="342900" lvl="0" indent="-342900">
                <a:lnSpc>
                  <a:spcPct val="120000"/>
                </a:lnSpc>
                <a:buFont typeface="Arial" panose="020B0604020202020204" pitchFamily="34" charset="0"/>
                <a:buChar char="•"/>
              </a:pPr>
              <a:r>
                <a:rPr lang="zh-CN" altLang="en-US" sz="2000" dirty="0">
                  <a:latin typeface="宋体" panose="02010600030101010101" pitchFamily="2" charset="-122"/>
                  <a:sym typeface="Arial" panose="020B0604020202020204" pitchFamily="34" charset="0"/>
                </a:rPr>
                <a:t>项目划分的好坏直接影响项目结果的好坏</a:t>
              </a:r>
            </a:p>
          </p:txBody>
        </p:sp>
      </p:grpSp>
      <p:grpSp>
        <p:nvGrpSpPr>
          <p:cNvPr id="43" name="Group 1"/>
          <p:cNvGrpSpPr/>
          <p:nvPr/>
        </p:nvGrpSpPr>
        <p:grpSpPr>
          <a:xfrm>
            <a:off x="1132205" y="1662430"/>
            <a:ext cx="2743200" cy="2198370"/>
            <a:chOff x="430188" y="2093555"/>
            <a:chExt cx="3155742" cy="1367963"/>
          </a:xfrm>
        </p:grpSpPr>
        <p:sp>
          <p:nvSpPr>
            <p:cNvPr id="47" name="TextBox 47"/>
            <p:cNvSpPr txBox="1"/>
            <p:nvPr/>
          </p:nvSpPr>
          <p:spPr>
            <a:xfrm>
              <a:off x="481545" y="2093555"/>
              <a:ext cx="3104385" cy="400110"/>
            </a:xfrm>
            <a:prstGeom prst="rect">
              <a:avLst/>
            </a:prstGeom>
            <a:noFill/>
          </p:spPr>
          <p:txBody>
            <a:bodyPr wrap="none" lIns="0" tIns="0" rIns="0" bIns="0" anchor="ctr">
              <a:normAutofit/>
            </a:bodyPr>
            <a:lstStyle/>
            <a:p>
              <a:pPr algn="r"/>
              <a:r>
                <a:rPr lang="zh-CN" altLang="en-US" sz="2400" b="1" dirty="0">
                  <a:solidFill>
                    <a:schemeClr val="accent6"/>
                  </a:solidFill>
                </a:rPr>
                <a:t>优点</a:t>
              </a:r>
            </a:p>
          </p:txBody>
        </p:sp>
        <p:sp>
          <p:nvSpPr>
            <p:cNvPr id="48" name="Rectangle 48"/>
            <p:cNvSpPr/>
            <p:nvPr/>
          </p:nvSpPr>
          <p:spPr>
            <a:xfrm>
              <a:off x="430188" y="2493665"/>
              <a:ext cx="3104385" cy="967853"/>
            </a:xfrm>
            <a:prstGeom prst="rect">
              <a:avLst/>
            </a:prstGeom>
          </p:spPr>
          <p:txBody>
            <a:bodyPr wrap="square" lIns="0" tIns="0" rIns="0" bIns="0">
              <a:noAutofit/>
            </a:bodyPr>
            <a:lstStyle/>
            <a:p>
              <a:pPr marL="342900" lvl="0" indent="-342900" algn="l">
                <a:lnSpc>
                  <a:spcPct val="120000"/>
                </a:lnSpc>
                <a:buFont typeface="Arial" panose="020B0604020202020204" pitchFamily="34" charset="0"/>
                <a:buChar char="•"/>
              </a:pPr>
              <a:r>
                <a:rPr lang="zh-CN" altLang="en-US" sz="2000" dirty="0">
                  <a:latin typeface="宋体" panose="02010600030101010101" pitchFamily="2" charset="-122"/>
                  <a:sym typeface="+mn-ea"/>
                </a:rPr>
                <a:t>软件</a:t>
              </a:r>
              <a:r>
                <a:rPr lang="zh-CN" altLang="en-US" sz="2000" dirty="0">
                  <a:solidFill>
                    <a:srgbClr val="C00000"/>
                  </a:solidFill>
                  <a:latin typeface="宋体" panose="02010600030101010101" pitchFamily="2" charset="-122"/>
                  <a:sym typeface="+mn-ea"/>
                </a:rPr>
                <a:t>复用</a:t>
              </a:r>
              <a:r>
                <a:rPr lang="zh-CN" altLang="en-US" sz="2000" dirty="0">
                  <a:latin typeface="宋体" panose="02010600030101010101" pitchFamily="2" charset="-122"/>
                  <a:sym typeface="+mn-ea"/>
                </a:rPr>
                <a:t>思想</a:t>
              </a:r>
              <a:endParaRPr lang="en-US" altLang="zh-CN" sz="2000" dirty="0">
                <a:latin typeface="宋体" panose="02010600030101010101" pitchFamily="2" charset="-122"/>
              </a:endParaRPr>
            </a:p>
            <a:p>
              <a:pPr marL="342900" lvl="0" indent="-342900" algn="l">
                <a:lnSpc>
                  <a:spcPct val="120000"/>
                </a:lnSpc>
                <a:buFont typeface="Arial" panose="020B0604020202020204" pitchFamily="34" charset="0"/>
                <a:buChar char="•"/>
              </a:pPr>
              <a:r>
                <a:rPr lang="zh-CN" altLang="en-US" sz="2000" dirty="0">
                  <a:latin typeface="宋体" panose="02010600030101010101" pitchFamily="2" charset="-122"/>
                  <a:sym typeface="+mn-ea"/>
                </a:rPr>
                <a:t>降低开发成本和风险，加快开发进度，提高软件质量</a:t>
              </a:r>
            </a:p>
          </p:txBody>
        </p:sp>
      </p:grpSp>
      <p:grpSp>
        <p:nvGrpSpPr>
          <p:cNvPr id="44" name="Group 3"/>
          <p:cNvGrpSpPr/>
          <p:nvPr/>
        </p:nvGrpSpPr>
        <p:grpSpPr>
          <a:xfrm>
            <a:off x="4195445" y="4975860"/>
            <a:ext cx="3506470" cy="916940"/>
            <a:chOff x="61884" y="4102262"/>
            <a:chExt cx="3707838" cy="1244959"/>
          </a:xfrm>
        </p:grpSpPr>
        <p:sp>
          <p:nvSpPr>
            <p:cNvPr id="45" name="TextBox 50"/>
            <p:cNvSpPr txBox="1"/>
            <p:nvPr/>
          </p:nvSpPr>
          <p:spPr>
            <a:xfrm>
              <a:off x="430188" y="4102262"/>
              <a:ext cx="3104385" cy="400110"/>
            </a:xfrm>
            <a:prstGeom prst="rect">
              <a:avLst/>
            </a:prstGeom>
            <a:noFill/>
          </p:spPr>
          <p:txBody>
            <a:bodyPr wrap="none" lIns="0" tIns="0" rIns="0" bIns="0" anchor="ctr">
              <a:noAutofit/>
            </a:bodyPr>
            <a:lstStyle/>
            <a:p>
              <a:pPr algn="ctr"/>
              <a:r>
                <a:rPr lang="zh-CN" altLang="en-US" sz="2400" b="1" dirty="0">
                  <a:solidFill>
                    <a:srgbClr val="C00000"/>
                  </a:solidFill>
                </a:rPr>
                <a:t>适用场合</a:t>
              </a:r>
            </a:p>
          </p:txBody>
        </p:sp>
        <p:sp>
          <p:nvSpPr>
            <p:cNvPr id="46" name="Rectangle 51"/>
            <p:cNvSpPr/>
            <p:nvPr/>
          </p:nvSpPr>
          <p:spPr>
            <a:xfrm>
              <a:off x="61884" y="4660942"/>
              <a:ext cx="3707838" cy="686279"/>
            </a:xfrm>
            <a:prstGeom prst="rect">
              <a:avLst/>
            </a:prstGeom>
          </p:spPr>
          <p:txBody>
            <a:bodyPr wrap="square" lIns="0" tIns="0" rIns="0" bIns="0">
              <a:noAutofit/>
            </a:bodyPr>
            <a:lstStyle/>
            <a:p>
              <a:pPr algn="r">
                <a:lnSpc>
                  <a:spcPct val="120000"/>
                </a:lnSpc>
              </a:pPr>
              <a:r>
                <a:rPr lang="zh-CN" altLang="en-US" sz="2000" dirty="0"/>
                <a:t>适用于系统之间有共性的情况。</a:t>
              </a:r>
            </a:p>
          </p:txBody>
        </p:sp>
      </p:grpSp>
    </p:spTree>
    <p:extLst>
      <p:ext uri="{BB962C8B-B14F-4D97-AF65-F5344CB8AC3E}">
        <p14:creationId xmlns:p14="http://schemas.microsoft.com/office/powerpoint/2010/main" val="75095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1+#ppt_w/2"/>
                                          </p:val>
                                        </p:tav>
                                        <p:tav tm="100000">
                                          <p:val>
                                            <p:strVal val="#ppt_x"/>
                                          </p:val>
                                        </p:tav>
                                      </p:tavLst>
                                    </p:anim>
                                    <p:anim calcmode="lin" valueType="num">
                                      <p:cBhvr additive="base">
                                        <p:cTn id="14"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smtClean="0">
                <a:latin typeface="+mn-lt"/>
                <a:ea typeface="+mn-ea"/>
                <a:cs typeface="+mn-ea"/>
                <a:sym typeface="+mn-lt"/>
              </a:rPr>
              <a:t>七、统一</a:t>
            </a:r>
            <a:r>
              <a:rPr lang="zh-CN" altLang="en-US" sz="3600" dirty="0">
                <a:latin typeface="+mn-lt"/>
                <a:ea typeface="+mn-ea"/>
                <a:cs typeface="+mn-ea"/>
                <a:sym typeface="+mn-lt"/>
              </a:rPr>
              <a:t>过程模型</a:t>
            </a: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6" name="文本占位符 5"/>
          <p:cNvSpPr>
            <a:spLocks noGrp="1"/>
          </p:cNvSpPr>
          <p:nvPr>
            <p:ph type="body" sz="half" idx="2"/>
          </p:nvPr>
        </p:nvSpPr>
        <p:spPr/>
        <p:txBody>
          <a:bodyPr>
            <a:normAutofit/>
          </a:bodyPr>
          <a:lstStyle/>
          <a:p>
            <a:pPr marL="342900" indent="-342900">
              <a:buClrTx/>
              <a:buFont typeface="Wingdings" panose="05000000000000000000" pitchFamily="2" charset="2"/>
              <a:buChar char="l"/>
            </a:pPr>
            <a:endParaRPr lang="en-US" altLang="zh-CN" sz="2400" dirty="0">
              <a:cs typeface="+mn-ea"/>
              <a:sym typeface="+mn-lt"/>
            </a:endParaRPr>
          </a:p>
          <a:p>
            <a:pPr>
              <a:buClrTx/>
              <a:buFont typeface="Wingdings" panose="05000000000000000000" pitchFamily="2" charset="2"/>
            </a:pPr>
            <a:endParaRPr lang="zh-CN" altLang="en-US" sz="4400" dirty="0"/>
          </a:p>
        </p:txBody>
      </p:sp>
    </p:spTree>
    <p:extLst>
      <p:ext uri="{BB962C8B-B14F-4D97-AF65-F5344CB8AC3E}">
        <p14:creationId xmlns:p14="http://schemas.microsoft.com/office/powerpoint/2010/main" val="389403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Rational统一过程模型</a:t>
            </a:r>
          </a:p>
        </p:txBody>
      </p:sp>
      <p:sp>
        <p:nvSpPr>
          <p:cNvPr id="82946" name="内容占位符 2"/>
          <p:cNvSpPr>
            <a:spLocks noGrp="1"/>
          </p:cNvSpPr>
          <p:nvPr/>
        </p:nvSpPr>
        <p:spPr>
          <a:xfrm>
            <a:off x="572135" y="1447800"/>
            <a:ext cx="10429875"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spcBef>
                <a:spcPts val="1200"/>
              </a:spcBef>
            </a:pPr>
            <a:r>
              <a:rPr lang="en-US" altLang="zh-CN" sz="2400" dirty="0">
                <a:latin typeface="DejaVu Sans Mono" panose="020B0609030804020204" pitchFamily="49" charset="0"/>
              </a:rPr>
              <a:t>Rational Unified Process - RUP</a:t>
            </a:r>
          </a:p>
          <a:p>
            <a:pPr>
              <a:spcBef>
                <a:spcPts val="1200"/>
              </a:spcBef>
            </a:pPr>
            <a:r>
              <a:rPr lang="zh-CN" altLang="en-US" sz="2400" dirty="0">
                <a:latin typeface="DejaVu Sans Mono" panose="020B0609030804020204" pitchFamily="49" charset="0"/>
              </a:rPr>
              <a:t>由</a:t>
            </a:r>
            <a:r>
              <a:rPr lang="en-US" altLang="zh-CN" sz="2400" dirty="0">
                <a:latin typeface="DejaVu Sans Mono" panose="020B0609030804020204" pitchFamily="49" charset="0"/>
              </a:rPr>
              <a:t>Rational</a:t>
            </a:r>
            <a:r>
              <a:rPr lang="zh-CN" altLang="en-US" sz="2400" dirty="0">
                <a:latin typeface="DejaVu Sans Mono" panose="020B0609030804020204" pitchFamily="49" charset="0"/>
              </a:rPr>
              <a:t>公司（现已被</a:t>
            </a:r>
            <a:r>
              <a:rPr lang="en-US" altLang="zh-CN" sz="2400" dirty="0">
                <a:latin typeface="DejaVu Sans Mono" panose="020B0609030804020204" pitchFamily="49" charset="0"/>
              </a:rPr>
              <a:t>IBM</a:t>
            </a:r>
            <a:r>
              <a:rPr lang="zh-CN" altLang="en-US" sz="2400" dirty="0">
                <a:latin typeface="DejaVu Sans Mono" panose="020B0609030804020204" pitchFamily="49" charset="0"/>
              </a:rPr>
              <a:t>收购）推出的</a:t>
            </a:r>
            <a:r>
              <a:rPr lang="zh-CN" altLang="en-US" sz="2400" dirty="0">
                <a:solidFill>
                  <a:srgbClr val="C00000"/>
                </a:solidFill>
                <a:latin typeface="DejaVu Sans Mono" panose="020B0609030804020204" pitchFamily="49" charset="0"/>
              </a:rPr>
              <a:t>完整且完美</a:t>
            </a:r>
            <a:r>
              <a:rPr lang="zh-CN" altLang="en-US" sz="2400" dirty="0">
                <a:latin typeface="DejaVu Sans Mono" panose="020B0609030804020204" pitchFamily="49" charset="0"/>
              </a:rPr>
              <a:t>的软件工程方法</a:t>
            </a:r>
            <a:endParaRPr lang="en-US" altLang="zh-CN" sz="2400" dirty="0">
              <a:latin typeface="DejaVu Sans Mono" panose="020B0609030804020204" pitchFamily="49" charset="0"/>
            </a:endParaRPr>
          </a:p>
          <a:p>
            <a:pPr>
              <a:spcBef>
                <a:spcPts val="1200"/>
              </a:spcBef>
            </a:pPr>
            <a:r>
              <a:rPr lang="zh-CN" altLang="en-US" sz="2400" dirty="0">
                <a:latin typeface="DejaVu Sans Mono" panose="020B0609030804020204" pitchFamily="49" charset="0"/>
              </a:rPr>
              <a:t>获得广泛使用</a:t>
            </a:r>
            <a:endParaRPr lang="en-US" altLang="zh-CN" sz="2400" dirty="0">
              <a:latin typeface="DejaVu Sans Mono" panose="020B0609030804020204" pitchFamily="49" charset="0"/>
            </a:endParaRPr>
          </a:p>
          <a:p>
            <a:pPr>
              <a:spcBef>
                <a:spcPts val="1200"/>
              </a:spcBef>
            </a:pPr>
            <a:r>
              <a:rPr lang="zh-CN" altLang="en-US" sz="2400" dirty="0">
                <a:latin typeface="DejaVu Sans Mono" panose="020B0609030804020204" pitchFamily="49" charset="0"/>
              </a:rPr>
              <a:t>基于</a:t>
            </a:r>
            <a:r>
              <a:rPr lang="zh-CN" altLang="en-US" sz="2400" dirty="0">
                <a:solidFill>
                  <a:srgbClr val="C00000"/>
                </a:solidFill>
                <a:latin typeface="DejaVu Sans Mono" panose="020B0609030804020204" pitchFamily="49" charset="0"/>
              </a:rPr>
              <a:t>面向对象方法学</a:t>
            </a:r>
            <a:endParaRPr lang="zh-CN" altLang="en-US" sz="2400" dirty="0">
              <a:solidFill>
                <a:srgbClr val="FF3300"/>
              </a:solidFill>
              <a:latin typeface="DejaVu Sans Mono" panose="020B0609030804020204" pitchFamily="49" charset="0"/>
            </a:endParaRPr>
          </a:p>
          <a:p>
            <a:pPr>
              <a:spcBef>
                <a:spcPts val="1200"/>
              </a:spcBef>
            </a:pPr>
            <a:r>
              <a:rPr lang="zh-CN" altLang="en-US" sz="2400" dirty="0">
                <a:latin typeface="DejaVu Sans Mono" panose="020B0609030804020204" pitchFamily="49" charset="0"/>
              </a:rPr>
              <a:t>使用统一建模语言</a:t>
            </a:r>
            <a:r>
              <a:rPr lang="en-US" altLang="zh-CN" sz="2400" dirty="0">
                <a:latin typeface="DejaVu Sans Mono" panose="020B0609030804020204" pitchFamily="49" charset="0"/>
              </a:rPr>
              <a:t>UML</a:t>
            </a:r>
            <a:r>
              <a:rPr lang="zh-CN" altLang="en-US" sz="2400" dirty="0">
                <a:latin typeface="DejaVu Sans Mono" panose="020B0609030804020204" pitchFamily="49" charset="0"/>
              </a:rPr>
              <a:t>（</a:t>
            </a:r>
            <a:r>
              <a:rPr lang="en-US" altLang="zh-CN" sz="2400" dirty="0">
                <a:latin typeface="DejaVu Sans Mono" panose="020B0609030804020204" pitchFamily="49" charset="0"/>
              </a:rPr>
              <a:t>Unified Modeling Language</a:t>
            </a:r>
            <a:r>
              <a:rPr lang="zh-CN" altLang="en-US" sz="2400" dirty="0">
                <a:latin typeface="DejaVu Sans Mono" panose="020B0609030804020204" pitchFamily="49" charset="0"/>
              </a:rPr>
              <a:t>）</a:t>
            </a:r>
            <a:endParaRPr lang="en-US" altLang="zh-CN" sz="2400" dirty="0">
              <a:latin typeface="DejaVu Sans Mono" panose="020B0609030804020204" pitchFamily="49" charset="0"/>
            </a:endParaRPr>
          </a:p>
          <a:p>
            <a:pPr>
              <a:buNone/>
            </a:pPr>
            <a:endParaRPr lang="zh-CN" altLang="en-US" sz="2400" dirty="0">
              <a:latin typeface="DejaVu Sans Mono" panose="020B0609030804020204" pitchFamily="49" charset="0"/>
            </a:endParaRPr>
          </a:p>
        </p:txBody>
      </p:sp>
      <p:pic>
        <p:nvPicPr>
          <p:cNvPr id="3" name="图片 2"/>
          <p:cNvPicPr>
            <a:picLocks noChangeAspect="1"/>
          </p:cNvPicPr>
          <p:nvPr/>
        </p:nvPicPr>
        <p:blipFill>
          <a:blip r:embed="rId3"/>
          <a:stretch>
            <a:fillRect/>
          </a:stretch>
        </p:blipFill>
        <p:spPr>
          <a:xfrm>
            <a:off x="9095740" y="416560"/>
            <a:ext cx="2124710" cy="1179195"/>
          </a:xfrm>
          <a:prstGeom prst="rect">
            <a:avLst/>
          </a:prstGeom>
        </p:spPr>
      </p:pic>
      <p:pic>
        <p:nvPicPr>
          <p:cNvPr id="5" name="图片 4"/>
          <p:cNvPicPr>
            <a:picLocks noChangeAspect="1"/>
          </p:cNvPicPr>
          <p:nvPr/>
        </p:nvPicPr>
        <p:blipFill>
          <a:blip r:embed="rId4"/>
          <a:stretch>
            <a:fillRect/>
          </a:stretch>
        </p:blipFill>
        <p:spPr>
          <a:xfrm>
            <a:off x="572770" y="4236720"/>
            <a:ext cx="6309360" cy="1903095"/>
          </a:xfrm>
          <a:prstGeom prst="rect">
            <a:avLst/>
          </a:prstGeom>
        </p:spPr>
      </p:pic>
      <p:pic>
        <p:nvPicPr>
          <p:cNvPr id="6" name="图片 5"/>
          <p:cNvPicPr>
            <a:picLocks noChangeAspect="1"/>
          </p:cNvPicPr>
          <p:nvPr/>
        </p:nvPicPr>
        <p:blipFill>
          <a:blip r:embed="rId5"/>
          <a:stretch>
            <a:fillRect/>
          </a:stretch>
        </p:blipFill>
        <p:spPr>
          <a:xfrm>
            <a:off x="6882130" y="4236085"/>
            <a:ext cx="4645660" cy="1903730"/>
          </a:xfrm>
          <a:prstGeom prst="rect">
            <a:avLst/>
          </a:prstGeom>
        </p:spPr>
      </p:pic>
    </p:spTree>
    <p:extLst>
      <p:ext uri="{BB962C8B-B14F-4D97-AF65-F5344CB8AC3E}">
        <p14:creationId xmlns:p14="http://schemas.microsoft.com/office/powerpoint/2010/main" val="75192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sym typeface="+mn-ea"/>
              </a:rPr>
              <a:t>Rational统一过程模型</a:t>
            </a:r>
            <a:endParaRPr lang="zh-CN" altLang="en-US"/>
          </a:p>
        </p:txBody>
      </p:sp>
      <p:sp>
        <p:nvSpPr>
          <p:cNvPr id="94" name="内容占位符 2"/>
          <p:cNvSpPr>
            <a:spLocks noGrp="1"/>
          </p:cNvSpPr>
          <p:nvPr/>
        </p:nvSpPr>
        <p:spPr>
          <a:xfrm>
            <a:off x="821690" y="1090930"/>
            <a:ext cx="5727065" cy="3426460"/>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50000"/>
              </a:lnSpc>
            </a:pPr>
            <a:r>
              <a:rPr lang="zh-CN" altLang="en-US" sz="2400" dirty="0">
                <a:latin typeface="宋体" panose="02010600030101010101" pitchFamily="2" charset="-122"/>
              </a:rPr>
              <a:t>从</a:t>
            </a:r>
            <a:r>
              <a:rPr lang="en-US" altLang="zh-CN" sz="2400" dirty="0">
                <a:latin typeface="宋体" panose="02010600030101010101" pitchFamily="2" charset="-122"/>
              </a:rPr>
              <a:t>3</a:t>
            </a:r>
            <a:r>
              <a:rPr lang="zh-CN" altLang="en-US" sz="2400" dirty="0">
                <a:latin typeface="宋体" panose="02010600030101010101" pitchFamily="2" charset="-122"/>
              </a:rPr>
              <a:t>个视角描述软件开发过程</a:t>
            </a:r>
            <a:endParaRPr lang="en-US" altLang="zh-CN" sz="2400" dirty="0">
              <a:latin typeface="宋体" panose="02010600030101010101" pitchFamily="2" charset="-122"/>
            </a:endParaRPr>
          </a:p>
          <a:p>
            <a:pPr lvl="1">
              <a:lnSpc>
                <a:spcPct val="150000"/>
              </a:lnSpc>
            </a:pPr>
            <a:r>
              <a:rPr lang="zh-CN" altLang="en-US" sz="2400" b="1" dirty="0">
                <a:solidFill>
                  <a:srgbClr val="C00000"/>
                </a:solidFill>
                <a:latin typeface="宋体" panose="02010600030101010101" pitchFamily="2" charset="-122"/>
              </a:rPr>
              <a:t>动态视角</a:t>
            </a:r>
            <a:r>
              <a:rPr lang="zh-CN" altLang="en-US" sz="2400" dirty="0">
                <a:latin typeface="宋体" panose="02010600030101010101" pitchFamily="2" charset="-122"/>
              </a:rPr>
              <a:t>：随时间变化的各个阶段</a:t>
            </a:r>
            <a:endParaRPr lang="en-US" altLang="zh-CN" sz="2400" dirty="0">
              <a:latin typeface="宋体" panose="02010600030101010101" pitchFamily="2" charset="-122"/>
            </a:endParaRPr>
          </a:p>
          <a:p>
            <a:pPr lvl="1">
              <a:lnSpc>
                <a:spcPct val="150000"/>
              </a:lnSpc>
            </a:pPr>
            <a:r>
              <a:rPr lang="zh-CN" altLang="en-US" sz="2400" b="1" dirty="0">
                <a:solidFill>
                  <a:srgbClr val="C00000"/>
                </a:solidFill>
                <a:latin typeface="宋体" panose="02010600030101010101" pitchFamily="2" charset="-122"/>
              </a:rPr>
              <a:t>静态视角</a:t>
            </a:r>
            <a:r>
              <a:rPr lang="zh-CN" altLang="en-US" sz="2400" dirty="0">
                <a:latin typeface="宋体" panose="02010600030101010101" pitchFamily="2" charset="-122"/>
              </a:rPr>
              <a:t>：所进行的活动</a:t>
            </a:r>
            <a:endParaRPr lang="en-US" altLang="zh-CN" sz="2400" dirty="0">
              <a:latin typeface="宋体" panose="02010600030101010101" pitchFamily="2" charset="-122"/>
            </a:endParaRPr>
          </a:p>
          <a:p>
            <a:pPr lvl="1">
              <a:lnSpc>
                <a:spcPct val="150000"/>
              </a:lnSpc>
            </a:pPr>
            <a:r>
              <a:rPr lang="zh-CN" altLang="en-US" sz="2400" b="1" dirty="0">
                <a:solidFill>
                  <a:srgbClr val="C00000"/>
                </a:solidFill>
                <a:latin typeface="宋体" panose="02010600030101010101" pitchFamily="2" charset="-122"/>
              </a:rPr>
              <a:t>实践视角</a:t>
            </a:r>
            <a:r>
              <a:rPr lang="zh-CN" altLang="en-US" sz="2400" dirty="0">
                <a:latin typeface="宋体" panose="02010600030101010101" pitchFamily="2" charset="-122"/>
              </a:rPr>
              <a:t>：可采用的良好实践建议</a:t>
            </a:r>
            <a:endParaRPr lang="en-US" altLang="zh-CN" sz="2400" dirty="0">
              <a:latin typeface="宋体" panose="02010600030101010101" pitchFamily="2" charset="-122"/>
            </a:endParaRPr>
          </a:p>
        </p:txBody>
      </p:sp>
      <p:grpSp>
        <p:nvGrpSpPr>
          <p:cNvPr id="100" name="组合 99"/>
          <p:cNvGrpSpPr/>
          <p:nvPr/>
        </p:nvGrpSpPr>
        <p:grpSpPr>
          <a:xfrm>
            <a:off x="7070725" y="1730375"/>
            <a:ext cx="4016375" cy="3138170"/>
            <a:chOff x="9146" y="2298"/>
            <a:chExt cx="8873" cy="7076"/>
          </a:xfrm>
        </p:grpSpPr>
        <p:sp>
          <p:nvSpPr>
            <p:cNvPr id="95" name="Freeform 204"/>
            <p:cNvSpPr>
              <a:spLocks noEditPoints="1"/>
            </p:cNvSpPr>
            <p:nvPr/>
          </p:nvSpPr>
          <p:spPr bwMode="auto">
            <a:xfrm>
              <a:off x="9146" y="2298"/>
              <a:ext cx="1434" cy="5763"/>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chemeClr val="accent3"/>
            </a:solidFill>
            <a:ln>
              <a:noFill/>
            </a:ln>
            <a:effectLst/>
          </p:spPr>
          <p:txBody>
            <a:bodyPr vert="horz" wrap="square" lIns="121920" tIns="60960" rIns="121920" bIns="60960" numCol="1" anchor="t" anchorCtr="0" compatLnSpc="1"/>
            <a:lstStyle/>
            <a:p>
              <a:endParaRPr lang="id-ID" sz="2400" dirty="0"/>
            </a:p>
          </p:txBody>
        </p:sp>
        <p:sp>
          <p:nvSpPr>
            <p:cNvPr id="96" name="Freeform 196"/>
            <p:cNvSpPr>
              <a:spLocks noEditPoints="1"/>
            </p:cNvSpPr>
            <p:nvPr/>
          </p:nvSpPr>
          <p:spPr bwMode="auto">
            <a:xfrm>
              <a:off x="10495" y="2742"/>
              <a:ext cx="1959" cy="6107"/>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accent2"/>
            </a:solidFill>
            <a:ln>
              <a:noFill/>
            </a:ln>
            <a:effectLst/>
          </p:spPr>
          <p:txBody>
            <a:bodyPr vert="horz" wrap="square" lIns="121920" tIns="60960" rIns="121920" bIns="60960" numCol="1" anchor="t" anchorCtr="0" compatLnSpc="1"/>
            <a:lstStyle/>
            <a:p>
              <a:endParaRPr lang="id-ID" sz="2400" dirty="0"/>
            </a:p>
          </p:txBody>
        </p:sp>
        <p:sp>
          <p:nvSpPr>
            <p:cNvPr id="97" name="Freeform 200"/>
            <p:cNvSpPr>
              <a:spLocks noEditPoints="1"/>
            </p:cNvSpPr>
            <p:nvPr/>
          </p:nvSpPr>
          <p:spPr bwMode="auto">
            <a:xfrm>
              <a:off x="16151" y="2298"/>
              <a:ext cx="1868" cy="5904"/>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accent4"/>
            </a:solidFill>
            <a:ln>
              <a:noFill/>
            </a:ln>
            <a:effectLst/>
          </p:spPr>
          <p:txBody>
            <a:bodyPr vert="horz" wrap="square" lIns="121920" tIns="60960" rIns="121920" bIns="60960" numCol="1" anchor="t" anchorCtr="0" compatLnSpc="1"/>
            <a:lstStyle/>
            <a:p>
              <a:endParaRPr lang="id-ID" sz="2400" dirty="0"/>
            </a:p>
          </p:txBody>
        </p:sp>
        <p:sp>
          <p:nvSpPr>
            <p:cNvPr id="98" name="Freeform 208"/>
            <p:cNvSpPr>
              <a:spLocks noEditPoints="1"/>
            </p:cNvSpPr>
            <p:nvPr/>
          </p:nvSpPr>
          <p:spPr bwMode="auto">
            <a:xfrm>
              <a:off x="14720" y="2742"/>
              <a:ext cx="1664" cy="6188"/>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chemeClr val="accent2"/>
            </a:solidFill>
            <a:ln>
              <a:noFill/>
            </a:ln>
            <a:effectLst/>
          </p:spPr>
          <p:txBody>
            <a:bodyPr vert="horz" wrap="square" lIns="121920" tIns="60960" rIns="121920" bIns="60960" numCol="1" anchor="t" anchorCtr="0" compatLnSpc="1"/>
            <a:lstStyle/>
            <a:p>
              <a:endParaRPr lang="id-ID" sz="2400" dirty="0"/>
            </a:p>
          </p:txBody>
        </p:sp>
        <p:sp>
          <p:nvSpPr>
            <p:cNvPr id="99" name="Freeform 192"/>
            <p:cNvSpPr>
              <a:spLocks noEditPoints="1"/>
            </p:cNvSpPr>
            <p:nvPr/>
          </p:nvSpPr>
          <p:spPr bwMode="auto">
            <a:xfrm>
              <a:off x="12414" y="2882"/>
              <a:ext cx="2748" cy="6493"/>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chemeClr val="accent1"/>
            </a:solidFill>
            <a:ln>
              <a:noFill/>
            </a:ln>
            <a:effectLst/>
          </p:spPr>
          <p:txBody>
            <a:bodyPr vert="horz" wrap="square" lIns="121920" tIns="60960" rIns="121920" bIns="60960" numCol="1" anchor="t" anchorCtr="0" compatLnSpc="1"/>
            <a:lstStyle/>
            <a:p>
              <a:endParaRPr lang="id-ID" sz="2400" dirty="0"/>
            </a:p>
          </p:txBody>
        </p:sp>
      </p:grpSp>
      <p:grpSp>
        <p:nvGrpSpPr>
          <p:cNvPr id="102" name="组合 4"/>
          <p:cNvGrpSpPr/>
          <p:nvPr/>
        </p:nvGrpSpPr>
        <p:grpSpPr>
          <a:xfrm>
            <a:off x="1790065" y="3998595"/>
            <a:ext cx="3216275" cy="1827530"/>
            <a:chOff x="3267366" y="2822413"/>
            <a:chExt cx="1981907" cy="1981585"/>
          </a:xfrm>
        </p:grpSpPr>
        <p:sp>
          <p:nvSpPr>
            <p:cNvPr id="103" name="圆角矩形 1"/>
            <p:cNvSpPr/>
            <p:nvPr/>
          </p:nvSpPr>
          <p:spPr bwMode="auto">
            <a:xfrm>
              <a:off x="3267366" y="2822413"/>
              <a:ext cx="1981907" cy="1981585"/>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04" name="TextBox 32"/>
            <p:cNvSpPr txBox="1"/>
            <p:nvPr/>
          </p:nvSpPr>
          <p:spPr>
            <a:xfrm>
              <a:off x="3662574" y="3350512"/>
              <a:ext cx="1258012" cy="1033481"/>
            </a:xfrm>
            <a:prstGeom prst="rect">
              <a:avLst/>
            </a:prstGeom>
            <a:noFill/>
            <a:scene3d>
              <a:camera prst="perspectiveRelaxed">
                <a:rot lat="20975994" lon="305024" rev="21544779"/>
              </a:camera>
              <a:lightRig rig="threePt" dir="t"/>
            </a:scene3d>
          </p:spPr>
          <p:txBody>
            <a:bodyPr wrap="square">
              <a:spAutoFit/>
            </a:bodyPr>
            <a:lstStyle/>
            <a:p>
              <a:pPr algn="l">
                <a:defRPr/>
              </a:pPr>
              <a:r>
                <a:rPr lang="zh-CN" altLang="en-US" sz="2800" dirty="0">
                  <a:solidFill>
                    <a:srgbClr val="0070C0"/>
                  </a:solidFill>
                  <a:latin typeface="宋体" panose="02010600030101010101" pitchFamily="2" charset="-122"/>
                  <a:sym typeface="+mn-ea"/>
                </a:rPr>
                <a:t>适合大团队</a:t>
              </a:r>
            </a:p>
            <a:p>
              <a:pPr algn="l">
                <a:defRPr/>
              </a:pPr>
              <a:r>
                <a:rPr lang="zh-CN" altLang="en-US" sz="2800" dirty="0">
                  <a:solidFill>
                    <a:srgbClr val="0070C0"/>
                  </a:solidFill>
                  <a:latin typeface="宋体" panose="02010600030101010101" pitchFamily="2" charset="-122"/>
                  <a:sym typeface="+mn-ea"/>
                </a:rPr>
                <a:t>大项目</a:t>
              </a:r>
              <a:endParaRPr lang="zh-CN" altLang="en-US" sz="2800" b="1" dirty="0">
                <a:solidFill>
                  <a:srgbClr val="0070C0"/>
                </a:solidFill>
                <a:latin typeface="宋体" panose="02010600030101010101" pitchFamily="2" charset="-122"/>
                <a:ea typeface="微软雅黑" panose="020B0503020204020204" pitchFamily="34" charset="-122"/>
                <a:sym typeface="+mn-ea"/>
              </a:endParaRPr>
            </a:p>
          </p:txBody>
        </p:sp>
      </p:grpSp>
    </p:spTree>
    <p:extLst>
      <p:ext uri="{BB962C8B-B14F-4D97-AF65-F5344CB8AC3E}">
        <p14:creationId xmlns:p14="http://schemas.microsoft.com/office/powerpoint/2010/main" val="167106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sym typeface="+mn-ea"/>
              </a:rPr>
              <a:t>Rational统一过程模型</a:t>
            </a:r>
            <a:endParaRPr lang="zh-CN" altLang="en-US"/>
          </a:p>
        </p:txBody>
      </p:sp>
      <p:sp>
        <p:nvSpPr>
          <p:cNvPr id="3" name="内容占位符 2"/>
          <p:cNvSpPr>
            <a:spLocks noGrp="1"/>
          </p:cNvSpPr>
          <p:nvPr/>
        </p:nvSpPr>
        <p:spPr>
          <a:xfrm>
            <a:off x="1017905" y="1439545"/>
            <a:ext cx="2124075" cy="1410970"/>
          </a:xfrm>
          <a:prstGeom prst="rect">
            <a:avLst/>
          </a:prstGeom>
          <a:noFill/>
          <a:ln w="9525">
            <a:noFill/>
          </a:ln>
        </p:spPr>
        <p:txBody>
          <a:bodyPr wrap="square" lIns="0" tIns="0" rIns="0" bIns="0" anchor="t">
            <a:scene3d>
              <a:camera prst="orthographicFront"/>
              <a:lightRig rig="threePt" dir="t"/>
            </a:scene3d>
          </a:bodyPr>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marL="0" indent="0">
              <a:lnSpc>
                <a:spcPct val="120000"/>
              </a:lnSpc>
              <a:buNone/>
            </a:pPr>
            <a:r>
              <a:rPr lang="zh-CN" altLang="en-US" b="1" dirty="0">
                <a:ln/>
                <a:solidFill>
                  <a:srgbClr val="0070C0"/>
                </a:solidFill>
                <a:effectLst/>
                <a:latin typeface="宋体" panose="02010600030101010101" pitchFamily="2" charset="-122"/>
              </a:rPr>
              <a:t>实践视角：</a:t>
            </a:r>
          </a:p>
          <a:p>
            <a:pPr marL="0" indent="0">
              <a:lnSpc>
                <a:spcPct val="120000"/>
              </a:lnSpc>
              <a:buNone/>
            </a:pPr>
            <a:r>
              <a:rPr lang="en-US" altLang="zh-CN" b="1" dirty="0">
                <a:ln/>
                <a:solidFill>
                  <a:srgbClr val="0070C0"/>
                </a:solidFill>
                <a:effectLst/>
                <a:latin typeface="宋体" panose="02010600030101010101" pitchFamily="2" charset="-122"/>
              </a:rPr>
              <a:t>6</a:t>
            </a:r>
            <a:r>
              <a:rPr lang="zh-CN" altLang="en-US" b="1" dirty="0">
                <a:ln/>
                <a:solidFill>
                  <a:srgbClr val="0070C0"/>
                </a:solidFill>
                <a:effectLst/>
                <a:latin typeface="宋体" panose="02010600030101010101" pitchFamily="2" charset="-122"/>
              </a:rPr>
              <a:t>条最佳实践</a:t>
            </a:r>
            <a:endParaRPr lang="zh-CN" altLang="en-US" sz="2400" b="1" dirty="0">
              <a:ln/>
              <a:solidFill>
                <a:srgbClr val="0070C0"/>
              </a:solidFill>
              <a:effectLst/>
              <a:latin typeface="宋体" panose="02010600030101010101" pitchFamily="2" charset="-122"/>
            </a:endParaRPr>
          </a:p>
        </p:txBody>
      </p:sp>
      <p:sp>
        <p:nvSpPr>
          <p:cNvPr id="4" name="任意多边形 3"/>
          <p:cNvSpPr/>
          <p:nvPr/>
        </p:nvSpPr>
        <p:spPr>
          <a:xfrm>
            <a:off x="4064111" y="145435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800" b="1" kern="1200" dirty="0">
                <a:latin typeface="+mn-lt"/>
                <a:ea typeface="+mn-ea"/>
                <a:cs typeface="+mn-ea"/>
                <a:sym typeface="+mn-lt"/>
              </a:rPr>
              <a:t>1. </a:t>
            </a:r>
            <a:r>
              <a:rPr lang="zh-CN" altLang="en-US" sz="2800" b="1" kern="1200" dirty="0">
                <a:latin typeface="+mn-lt"/>
                <a:ea typeface="+mn-ea"/>
                <a:cs typeface="+mn-ea"/>
                <a:sym typeface="+mn-lt"/>
              </a:rPr>
              <a:t>迭代式开发</a:t>
            </a:r>
          </a:p>
        </p:txBody>
      </p:sp>
      <p:sp>
        <p:nvSpPr>
          <p:cNvPr id="5" name="任意多边形 4"/>
          <p:cNvSpPr/>
          <p:nvPr/>
        </p:nvSpPr>
        <p:spPr>
          <a:xfrm>
            <a:off x="4064111" y="2120355"/>
            <a:ext cx="3203971" cy="356797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lvl="0" indent="-285750">
              <a:lnSpc>
                <a:spcPct val="120000"/>
              </a:lnSpc>
              <a:buFont typeface="Arial" panose="020B0604020202020204" pitchFamily="34" charset="0"/>
              <a:buChar char="•"/>
            </a:pPr>
            <a:r>
              <a:rPr lang="zh-CN" altLang="en-US" sz="2000" dirty="0">
                <a:latin typeface="宋体" panose="02010600030101010101" pitchFamily="2" charset="-122"/>
                <a:sym typeface="+mn-ea"/>
              </a:rPr>
              <a:t>需求变更不可避免</a:t>
            </a:r>
            <a:endParaRPr lang="en-US" altLang="zh-CN" sz="2000" dirty="0">
              <a:latin typeface="宋体" panose="02010600030101010101" pitchFamily="2" charset="-122"/>
            </a:endParaRPr>
          </a:p>
          <a:p>
            <a:pPr marL="285750" lvl="0" indent="-285750">
              <a:lnSpc>
                <a:spcPct val="120000"/>
              </a:lnSpc>
              <a:buFont typeface="Arial" panose="020B0604020202020204" pitchFamily="34" charset="0"/>
              <a:buChar char="•"/>
            </a:pPr>
            <a:r>
              <a:rPr lang="zh-CN" altLang="en-US" sz="2000" dirty="0">
                <a:latin typeface="宋体" panose="02010600030101010101" pitchFamily="2" charset="-122"/>
                <a:sym typeface="+mn-ea"/>
              </a:rPr>
              <a:t>每次迭代产生一个可交付版本，用户反馈，减少风险</a:t>
            </a:r>
            <a:endParaRPr lang="en-US" altLang="zh-CN" sz="2000" dirty="0">
              <a:latin typeface="宋体" panose="02010600030101010101" pitchFamily="2" charset="-122"/>
            </a:endParaRPr>
          </a:p>
          <a:p>
            <a:pPr marL="285750" lvl="0" indent="-285750">
              <a:lnSpc>
                <a:spcPct val="140000"/>
              </a:lnSpc>
              <a:buFont typeface="Arial" panose="020B0604020202020204" pitchFamily="34" charset="0"/>
              <a:buChar char="•"/>
            </a:pPr>
            <a:r>
              <a:rPr lang="zh-CN" altLang="en-US" sz="2000" dirty="0">
                <a:latin typeface="宋体" panose="02010600030101010101" pitchFamily="2" charset="-122"/>
                <a:sym typeface="+mn-ea"/>
              </a:rPr>
              <a:t>根据客户的轻重缓急来规划增量，先开发和交付优先级最高的增量</a:t>
            </a:r>
            <a:endParaRPr kumimoji="0" lang="zh-CN" altLang="en-US" sz="2000" kern="1200" dirty="0">
              <a:effectLst/>
              <a:latin typeface="+mn-lt"/>
              <a:ea typeface="+mn-ea"/>
              <a:cs typeface="+mn-ea"/>
              <a:sym typeface="+mn-lt"/>
            </a:endParaRPr>
          </a:p>
        </p:txBody>
      </p:sp>
      <p:sp>
        <p:nvSpPr>
          <p:cNvPr id="6" name="任意多边形 5"/>
          <p:cNvSpPr/>
          <p:nvPr/>
        </p:nvSpPr>
        <p:spPr>
          <a:xfrm>
            <a:off x="7973171" y="1439753"/>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800" b="1" kern="1200" dirty="0">
                <a:latin typeface="+mn-lt"/>
                <a:ea typeface="+mn-ea"/>
                <a:cs typeface="+mn-ea"/>
                <a:sym typeface="+mn-lt"/>
              </a:rPr>
              <a:t>2. </a:t>
            </a:r>
            <a:r>
              <a:rPr lang="zh-CN" altLang="en-US" sz="2800" b="1" kern="1200" dirty="0">
                <a:latin typeface="+mn-lt"/>
                <a:ea typeface="+mn-ea"/>
                <a:cs typeface="+mn-ea"/>
                <a:sym typeface="+mn-lt"/>
              </a:rPr>
              <a:t>管理需求</a:t>
            </a:r>
          </a:p>
        </p:txBody>
      </p:sp>
      <p:sp>
        <p:nvSpPr>
          <p:cNvPr id="7" name="任意多边形 6"/>
          <p:cNvSpPr/>
          <p:nvPr/>
        </p:nvSpPr>
        <p:spPr>
          <a:xfrm>
            <a:off x="7973171" y="2105750"/>
            <a:ext cx="3203971" cy="356797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a:lnSpc>
                <a:spcPct val="130000"/>
              </a:lnSpc>
              <a:buFont typeface="Arial" panose="020B0604020202020204" pitchFamily="34" charset="0"/>
              <a:buChar char="•"/>
            </a:pPr>
            <a:r>
              <a:rPr lang="zh-CN" altLang="en-US" sz="2000" dirty="0">
                <a:latin typeface="宋体" panose="02010600030101010101" pitchFamily="2" charset="-122"/>
                <a:sym typeface="+mn-ea"/>
              </a:rPr>
              <a:t>采用</a:t>
            </a:r>
            <a:r>
              <a:rPr lang="zh-CN" altLang="en-US" sz="2000" dirty="0">
                <a:solidFill>
                  <a:srgbClr val="FF0000"/>
                </a:solidFill>
                <a:latin typeface="宋体" panose="02010600030101010101" pitchFamily="2" charset="-122"/>
                <a:sym typeface="+mn-ea"/>
              </a:rPr>
              <a:t>用例</a:t>
            </a:r>
            <a:r>
              <a:rPr lang="zh-CN" altLang="en-US" sz="2000" dirty="0">
                <a:latin typeface="宋体" panose="02010600030101010101" pitchFamily="2" charset="-122"/>
                <a:sym typeface="+mn-ea"/>
              </a:rPr>
              <a:t>分析来捕获需求，由用例驱动设计和实现</a:t>
            </a:r>
            <a:endParaRPr lang="en-US" altLang="zh-CN" sz="2000" dirty="0">
              <a:latin typeface="宋体" panose="02010600030101010101" pitchFamily="2" charset="-122"/>
            </a:endParaRPr>
          </a:p>
          <a:p>
            <a:pPr marL="342900" lvl="0" indent="-342900">
              <a:lnSpc>
                <a:spcPct val="130000"/>
              </a:lnSpc>
              <a:buFont typeface="Arial" panose="020B0604020202020204" pitchFamily="34" charset="0"/>
              <a:buChar char="•"/>
            </a:pPr>
            <a:r>
              <a:rPr lang="zh-CN" altLang="en-US" sz="2000" dirty="0">
                <a:latin typeface="宋体" panose="02010600030101010101" pitchFamily="2" charset="-122"/>
                <a:sym typeface="+mn-ea"/>
              </a:rPr>
              <a:t>对需求及其变更进行管理</a:t>
            </a:r>
            <a:endParaRPr kumimoji="0" lang="zh-CN" altLang="en-US" sz="2000" kern="1200" dirty="0">
              <a:effectLst/>
              <a:latin typeface="+mn-lt"/>
              <a:ea typeface="+mn-ea"/>
              <a:cs typeface="+mn-ea"/>
              <a:sym typeface="+mn-lt"/>
            </a:endParaRPr>
          </a:p>
        </p:txBody>
      </p:sp>
      <p:pic>
        <p:nvPicPr>
          <p:cNvPr id="9" name="图片 8"/>
          <p:cNvPicPr>
            <a:picLocks noChangeAspect="1"/>
          </p:cNvPicPr>
          <p:nvPr/>
        </p:nvPicPr>
        <p:blipFill>
          <a:blip r:embed="rId3"/>
          <a:stretch>
            <a:fillRect/>
          </a:stretch>
        </p:blipFill>
        <p:spPr>
          <a:xfrm>
            <a:off x="1050290" y="3098165"/>
            <a:ext cx="2059305" cy="1904365"/>
          </a:xfrm>
          <a:prstGeom prst="rect">
            <a:avLst/>
          </a:prstGeom>
        </p:spPr>
      </p:pic>
    </p:spTree>
    <p:extLst>
      <p:ext uri="{BB962C8B-B14F-4D97-AF65-F5344CB8AC3E}">
        <p14:creationId xmlns:p14="http://schemas.microsoft.com/office/powerpoint/2010/main" val="241858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软件过程</a:t>
            </a:r>
          </a:p>
        </p:txBody>
      </p:sp>
      <p:sp>
        <p:nvSpPr>
          <p:cNvPr id="20" name="Text Placeholder 9"/>
          <p:cNvSpPr>
            <a:spLocks noGrp="1"/>
          </p:cNvSpPr>
          <p:nvPr/>
        </p:nvSpPr>
        <p:spPr>
          <a:xfrm>
            <a:off x="638175" y="1354455"/>
            <a:ext cx="10589895" cy="47942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a:lstStyle>
          <a:p>
            <a:pPr marL="0" indent="0" algn="just">
              <a:lnSpc>
                <a:spcPct val="130000"/>
              </a:lnSpc>
              <a:spcBef>
                <a:spcPts val="0"/>
              </a:spcBef>
              <a:buNone/>
            </a:pPr>
            <a:r>
              <a:rPr lang="zh-CN" altLang="en-US" sz="2400" b="1" dirty="0">
                <a:solidFill>
                  <a:srgbClr val="C00000"/>
                </a:solidFill>
                <a:effectLst/>
                <a:latin typeface="+mn-ea"/>
                <a:ea typeface="+mn-ea"/>
                <a:sym typeface="+mn-ea"/>
              </a:rPr>
              <a:t>软件过程</a:t>
            </a:r>
            <a:r>
              <a:rPr lang="zh-CN" altLang="en-US" sz="2400" dirty="0">
                <a:latin typeface="+mn-ea"/>
                <a:ea typeface="+mn-ea"/>
                <a:sym typeface="+mn-ea"/>
              </a:rPr>
              <a:t>是在工作产品构建过程中，所需完成的工作</a:t>
            </a:r>
            <a:r>
              <a:rPr lang="zh-CN" altLang="en-US" sz="2400" dirty="0">
                <a:solidFill>
                  <a:srgbClr val="C00000"/>
                </a:solidFill>
                <a:latin typeface="+mn-ea"/>
                <a:ea typeface="+mn-ea"/>
                <a:sym typeface="+mn-ea"/>
              </a:rPr>
              <a:t>活动</a:t>
            </a:r>
            <a:r>
              <a:rPr lang="zh-CN" altLang="en-US" sz="2400" dirty="0">
                <a:latin typeface="+mn-ea"/>
                <a:ea typeface="+mn-ea"/>
                <a:sym typeface="+mn-ea"/>
              </a:rPr>
              <a:t>、</a:t>
            </a:r>
            <a:r>
              <a:rPr lang="zh-CN" altLang="en-US" sz="2400" dirty="0">
                <a:solidFill>
                  <a:srgbClr val="C00000"/>
                </a:solidFill>
                <a:latin typeface="+mn-ea"/>
                <a:ea typeface="+mn-ea"/>
                <a:sym typeface="+mn-ea"/>
              </a:rPr>
              <a:t>动作</a:t>
            </a:r>
            <a:r>
              <a:rPr lang="zh-CN" altLang="en-US" sz="2400" dirty="0">
                <a:latin typeface="+mn-ea"/>
                <a:ea typeface="+mn-ea"/>
                <a:sym typeface="+mn-ea"/>
              </a:rPr>
              <a:t>和</a:t>
            </a:r>
            <a:r>
              <a:rPr lang="zh-CN" altLang="en-US" sz="2400" dirty="0">
                <a:solidFill>
                  <a:srgbClr val="C00000"/>
                </a:solidFill>
                <a:latin typeface="+mn-ea"/>
                <a:ea typeface="+mn-ea"/>
                <a:sym typeface="+mn-ea"/>
              </a:rPr>
              <a:t>任务</a:t>
            </a:r>
            <a:r>
              <a:rPr lang="zh-CN" altLang="en-US" sz="2400" dirty="0">
                <a:latin typeface="+mn-ea"/>
                <a:ea typeface="+mn-ea"/>
                <a:sym typeface="+mn-ea"/>
              </a:rPr>
              <a:t>的集合。</a:t>
            </a:r>
            <a:endParaRPr lang="en-AU" sz="2400" dirty="0">
              <a:solidFill>
                <a:schemeClr val="bg1">
                  <a:lumMod val="65000"/>
                </a:schemeClr>
              </a:solidFill>
              <a:latin typeface="+mn-ea"/>
              <a:ea typeface="+mn-ea"/>
              <a:cs typeface="+mn-ea"/>
              <a:sym typeface="Arial" panose="020B0604020202020204" pitchFamily="34" charset="0"/>
            </a:endParaRPr>
          </a:p>
        </p:txBody>
      </p:sp>
      <p:sp>
        <p:nvSpPr>
          <p:cNvPr id="21" name="Text Placeholder 9"/>
          <p:cNvSpPr>
            <a:spLocks noGrp="1"/>
          </p:cNvSpPr>
          <p:nvPr/>
        </p:nvSpPr>
        <p:spPr>
          <a:xfrm>
            <a:off x="7359015" y="2305050"/>
            <a:ext cx="4070985" cy="1107440"/>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a:lstStyle>
          <a:p>
            <a:pPr marL="0" indent="0" algn="just" defTabSz="914400">
              <a:lnSpc>
                <a:spcPct val="120000"/>
              </a:lnSpc>
              <a:spcBef>
                <a:spcPct val="30000"/>
              </a:spcBef>
              <a:buClr>
                <a:schemeClr val="tx2"/>
              </a:buClr>
              <a:buNone/>
            </a:pPr>
            <a:r>
              <a:rPr lang="zh-CN" altLang="en-US" b="1" dirty="0">
                <a:solidFill>
                  <a:srgbClr val="C00000"/>
                </a:solidFill>
                <a:latin typeface="+mj-ea"/>
                <a:ea typeface="+mj-ea"/>
                <a:sym typeface="+mn-ea"/>
              </a:rPr>
              <a:t>活动</a:t>
            </a:r>
            <a:r>
              <a:rPr lang="zh-CN" altLang="en-US" dirty="0">
                <a:latin typeface="+mj-ea"/>
                <a:ea typeface="+mj-ea"/>
                <a:sym typeface="+mn-ea"/>
              </a:rPr>
              <a:t>主要实现宽泛的目标，与应用领域、项目大小、结果复杂性或者实施软件工程的重要程度没有直接关系。</a:t>
            </a:r>
            <a:endParaRPr lang="en-AU" altLang="zh-CN" dirty="0">
              <a:solidFill>
                <a:schemeClr val="bg1">
                  <a:lumMod val="65000"/>
                </a:schemeClr>
              </a:solidFill>
              <a:latin typeface="+mj-ea"/>
              <a:ea typeface="+mj-ea"/>
              <a:cs typeface="+mn-ea"/>
              <a:sym typeface="Arial" panose="020B0604020202020204" pitchFamily="34" charset="0"/>
            </a:endParaRPr>
          </a:p>
        </p:txBody>
      </p:sp>
      <p:sp>
        <p:nvSpPr>
          <p:cNvPr id="22" name="Text Placeholder 9"/>
          <p:cNvSpPr>
            <a:spLocks noGrp="1"/>
          </p:cNvSpPr>
          <p:nvPr/>
        </p:nvSpPr>
        <p:spPr>
          <a:xfrm>
            <a:off x="7371715" y="3585845"/>
            <a:ext cx="4048760" cy="800100"/>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a:lstStyle>
          <a:p>
            <a:pPr marL="0" indent="0" algn="just">
              <a:lnSpc>
                <a:spcPct val="130000"/>
              </a:lnSpc>
              <a:spcBef>
                <a:spcPts val="0"/>
              </a:spcBef>
              <a:buNone/>
            </a:pPr>
            <a:r>
              <a:rPr lang="zh-CN" altLang="en-US" b="1" dirty="0">
                <a:solidFill>
                  <a:srgbClr val="C00000"/>
                </a:solidFill>
                <a:latin typeface="+mn-ea"/>
                <a:ea typeface="+mn-ea"/>
                <a:sym typeface="+mn-ea"/>
              </a:rPr>
              <a:t>动作</a:t>
            </a:r>
            <a:r>
              <a:rPr lang="zh-CN" altLang="en-US" dirty="0">
                <a:latin typeface="+mn-ea"/>
                <a:ea typeface="+mn-ea"/>
                <a:sym typeface="+mn-ea"/>
              </a:rPr>
              <a:t>包含了主要工作产品生产过程中的一系列任务。</a:t>
            </a:r>
            <a:endParaRPr lang="en-AU" altLang="zh-CN" dirty="0">
              <a:solidFill>
                <a:schemeClr val="bg1">
                  <a:lumMod val="65000"/>
                </a:schemeClr>
              </a:solidFill>
              <a:latin typeface="+mn-ea"/>
              <a:ea typeface="+mn-ea"/>
              <a:cs typeface="+mn-ea"/>
              <a:sym typeface="Arial" panose="020B0604020202020204" pitchFamily="34" charset="0"/>
            </a:endParaRPr>
          </a:p>
        </p:txBody>
      </p:sp>
      <p:sp>
        <p:nvSpPr>
          <p:cNvPr id="23" name="Text Placeholder 9"/>
          <p:cNvSpPr>
            <a:spLocks noGrp="1"/>
          </p:cNvSpPr>
          <p:nvPr/>
        </p:nvSpPr>
        <p:spPr>
          <a:xfrm>
            <a:off x="7371715" y="4617085"/>
            <a:ext cx="4060825" cy="73850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a:lstStyle>
          <a:p>
            <a:pPr marL="0" indent="0" algn="just" defTabSz="914400">
              <a:lnSpc>
                <a:spcPct val="120000"/>
              </a:lnSpc>
              <a:spcBef>
                <a:spcPct val="30000"/>
              </a:spcBef>
              <a:buClr>
                <a:schemeClr val="tx2"/>
              </a:buClr>
              <a:buNone/>
            </a:pPr>
            <a:r>
              <a:rPr lang="zh-CN" altLang="en-US" b="1" dirty="0">
                <a:solidFill>
                  <a:srgbClr val="C00000"/>
                </a:solidFill>
                <a:latin typeface="+mn-ea"/>
                <a:ea typeface="+mn-ea"/>
                <a:sym typeface="+mn-ea"/>
              </a:rPr>
              <a:t>任务</a:t>
            </a:r>
            <a:r>
              <a:rPr lang="zh-CN" altLang="en-US" dirty="0">
                <a:latin typeface="+mn-ea"/>
                <a:ea typeface="+mn-ea"/>
                <a:sym typeface="+mn-ea"/>
              </a:rPr>
              <a:t>关注小而明确的目标，能够产生实际产品。</a:t>
            </a:r>
            <a:endParaRPr lang="en-AU" altLang="zh-CN" dirty="0">
              <a:solidFill>
                <a:schemeClr val="bg1">
                  <a:lumMod val="65000"/>
                </a:schemeClr>
              </a:solidFill>
              <a:latin typeface="+mn-ea"/>
              <a:ea typeface="+mn-ea"/>
              <a:cs typeface="+mn-ea"/>
              <a:sym typeface="Arial" panose="020B0604020202020204" pitchFamily="34" charset="0"/>
            </a:endParaRPr>
          </a:p>
        </p:txBody>
      </p:sp>
      <p:grpSp>
        <p:nvGrpSpPr>
          <p:cNvPr id="162" name="Group 4"/>
          <p:cNvGrpSpPr/>
          <p:nvPr/>
        </p:nvGrpSpPr>
        <p:grpSpPr>
          <a:xfrm>
            <a:off x="3091897" y="2490468"/>
            <a:ext cx="4121500" cy="980307"/>
            <a:chOff x="3031241" y="3232838"/>
            <a:chExt cx="4121726" cy="980307"/>
          </a:xfrm>
        </p:grpSpPr>
        <p:grpSp>
          <p:nvGrpSpPr>
            <p:cNvPr id="163" name="Group 13"/>
            <p:cNvGrpSpPr/>
            <p:nvPr/>
          </p:nvGrpSpPr>
          <p:grpSpPr>
            <a:xfrm flipH="1">
              <a:off x="3031241" y="3232838"/>
              <a:ext cx="4121726" cy="980307"/>
              <a:chOff x="3876268" y="2821466"/>
              <a:chExt cx="4404882" cy="1047652"/>
            </a:xfrm>
          </p:grpSpPr>
          <p:grpSp>
            <p:nvGrpSpPr>
              <p:cNvPr id="164" name="Group 41"/>
              <p:cNvGrpSpPr/>
              <p:nvPr/>
            </p:nvGrpSpPr>
            <p:grpSpPr>
              <a:xfrm>
                <a:off x="3876268" y="2821466"/>
                <a:ext cx="4404882" cy="1047652"/>
                <a:chOff x="3237996" y="2865710"/>
                <a:chExt cx="4404882" cy="1047652"/>
              </a:xfrm>
            </p:grpSpPr>
            <p:sp>
              <p:nvSpPr>
                <p:cNvPr id="165" name="Rectangle 35"/>
                <p:cNvSpPr>
                  <a:spLocks noChangeArrowheads="1"/>
                </p:cNvSpPr>
                <p:nvPr/>
              </p:nvSpPr>
              <p:spPr bwMode="auto">
                <a:xfrm flipH="1">
                  <a:off x="3767775" y="2865710"/>
                  <a:ext cx="1639995" cy="1032825"/>
                </a:xfrm>
                <a:prstGeom prst="rect">
                  <a:avLst/>
                </a:pr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6" name="Rectangle 39"/>
                <p:cNvSpPr>
                  <a:spLocks noChangeArrowheads="1"/>
                </p:cNvSpPr>
                <p:nvPr/>
              </p:nvSpPr>
              <p:spPr bwMode="auto">
                <a:xfrm flipH="1">
                  <a:off x="6398591" y="3757697"/>
                  <a:ext cx="1244287" cy="155665"/>
                </a:xfrm>
                <a:prstGeom prst="rect">
                  <a:avLst/>
                </a:pr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7" name="Freeform 43"/>
                <p:cNvSpPr/>
                <p:nvPr/>
              </p:nvSpPr>
              <p:spPr bwMode="auto">
                <a:xfrm flipH="1">
                  <a:off x="5407769" y="2865710"/>
                  <a:ext cx="990821" cy="1047650"/>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8" name="Oval 50"/>
                <p:cNvSpPr/>
                <p:nvPr/>
              </p:nvSpPr>
              <p:spPr>
                <a:xfrm>
                  <a:off x="3237996" y="2866143"/>
                  <a:ext cx="1035295" cy="10352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9" name="Oval 43"/>
              <p:cNvSpPr/>
              <p:nvPr/>
            </p:nvSpPr>
            <p:spPr>
              <a:xfrm>
                <a:off x="3989228" y="2931239"/>
                <a:ext cx="809372" cy="809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solidFill>
                    <a:srgbClr val="FFC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0" name="Freeform 28"/>
            <p:cNvSpPr/>
            <p:nvPr/>
          </p:nvSpPr>
          <p:spPr bwMode="auto">
            <a:xfrm>
              <a:off x="6529452" y="3525293"/>
              <a:ext cx="278281" cy="392275"/>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1" name="Group 5"/>
          <p:cNvGrpSpPr/>
          <p:nvPr/>
        </p:nvGrpSpPr>
        <p:grpSpPr>
          <a:xfrm>
            <a:off x="3091897" y="3490588"/>
            <a:ext cx="4121500" cy="985332"/>
            <a:chOff x="3031241" y="4224704"/>
            <a:chExt cx="4121726" cy="985332"/>
          </a:xfrm>
        </p:grpSpPr>
        <p:grpSp>
          <p:nvGrpSpPr>
            <p:cNvPr id="172" name="Group 12"/>
            <p:cNvGrpSpPr/>
            <p:nvPr/>
          </p:nvGrpSpPr>
          <p:grpSpPr>
            <a:xfrm flipH="1">
              <a:off x="3031241" y="4224704"/>
              <a:ext cx="4121726" cy="985332"/>
              <a:chOff x="3876268" y="3881472"/>
              <a:chExt cx="4404882" cy="1053023"/>
            </a:xfrm>
          </p:grpSpPr>
          <p:grpSp>
            <p:nvGrpSpPr>
              <p:cNvPr id="173" name="Group 51"/>
              <p:cNvGrpSpPr/>
              <p:nvPr/>
            </p:nvGrpSpPr>
            <p:grpSpPr>
              <a:xfrm>
                <a:off x="3876268" y="3881472"/>
                <a:ext cx="4404882" cy="1053023"/>
                <a:chOff x="3237996" y="3925716"/>
                <a:chExt cx="4404882" cy="1053023"/>
              </a:xfrm>
            </p:grpSpPr>
            <p:sp>
              <p:nvSpPr>
                <p:cNvPr id="174" name="Rectangle 36"/>
                <p:cNvSpPr>
                  <a:spLocks noChangeArrowheads="1"/>
                </p:cNvSpPr>
                <p:nvPr/>
              </p:nvSpPr>
              <p:spPr bwMode="auto">
                <a:xfrm flipH="1">
                  <a:off x="3767775" y="3943011"/>
                  <a:ext cx="1639995" cy="1035295"/>
                </a:xfrm>
                <a:prstGeom prst="rect">
                  <a:avLst/>
                </a:pr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5" name="Rectangle 40"/>
                <p:cNvSpPr>
                  <a:spLocks noChangeArrowheads="1"/>
                </p:cNvSpPr>
                <p:nvPr/>
              </p:nvSpPr>
              <p:spPr bwMode="auto">
                <a:xfrm flipH="1">
                  <a:off x="6398591" y="3925716"/>
                  <a:ext cx="1244287" cy="160606"/>
                </a:xfrm>
                <a:prstGeom prst="rect">
                  <a:avLst/>
                </a:pr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6" name="Freeform 45"/>
                <p:cNvSpPr/>
                <p:nvPr/>
              </p:nvSpPr>
              <p:spPr bwMode="auto">
                <a:xfrm flipH="1">
                  <a:off x="5407769" y="3925716"/>
                  <a:ext cx="990821" cy="1052592"/>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7" name="Oval 58"/>
                <p:cNvSpPr/>
                <p:nvPr/>
              </p:nvSpPr>
              <p:spPr>
                <a:xfrm>
                  <a:off x="3237996" y="3943444"/>
                  <a:ext cx="1035295" cy="10352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8" name="Oval 53"/>
              <p:cNvSpPr/>
              <p:nvPr/>
            </p:nvSpPr>
            <p:spPr>
              <a:xfrm>
                <a:off x="3989228" y="4009186"/>
                <a:ext cx="809372" cy="809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solidFill>
                    <a:srgbClr val="00BBD6"/>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9" name="Freeform 61"/>
            <p:cNvSpPr>
              <a:spLocks noEditPoints="1"/>
            </p:cNvSpPr>
            <p:nvPr/>
          </p:nvSpPr>
          <p:spPr bwMode="auto">
            <a:xfrm>
              <a:off x="6472235" y="4547297"/>
              <a:ext cx="432870" cy="339742"/>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0" name="Group 6"/>
          <p:cNvGrpSpPr/>
          <p:nvPr/>
        </p:nvGrpSpPr>
        <p:grpSpPr>
          <a:xfrm>
            <a:off x="3091897" y="3652430"/>
            <a:ext cx="4121500" cy="1828824"/>
            <a:chOff x="3031241" y="4386546"/>
            <a:chExt cx="4121726" cy="1828824"/>
          </a:xfrm>
        </p:grpSpPr>
        <p:grpSp>
          <p:nvGrpSpPr>
            <p:cNvPr id="181" name="Group 11"/>
            <p:cNvGrpSpPr/>
            <p:nvPr/>
          </p:nvGrpSpPr>
          <p:grpSpPr>
            <a:xfrm flipH="1">
              <a:off x="3031241" y="4386546"/>
              <a:ext cx="4121726" cy="1828824"/>
              <a:chOff x="3876268" y="4054432"/>
              <a:chExt cx="4404882" cy="1954461"/>
            </a:xfrm>
          </p:grpSpPr>
          <p:grpSp>
            <p:nvGrpSpPr>
              <p:cNvPr id="182" name="Group 59"/>
              <p:cNvGrpSpPr/>
              <p:nvPr/>
            </p:nvGrpSpPr>
            <p:grpSpPr>
              <a:xfrm>
                <a:off x="3876268" y="4054432"/>
                <a:ext cx="4404882" cy="1954461"/>
                <a:chOff x="3237996" y="4098676"/>
                <a:chExt cx="4404882" cy="1954461"/>
              </a:xfrm>
            </p:grpSpPr>
            <p:sp>
              <p:nvSpPr>
                <p:cNvPr id="183" name="Rectangle 37"/>
                <p:cNvSpPr>
                  <a:spLocks noChangeArrowheads="1"/>
                </p:cNvSpPr>
                <p:nvPr/>
              </p:nvSpPr>
              <p:spPr bwMode="auto">
                <a:xfrm flipH="1">
                  <a:off x="3767775" y="5017842"/>
                  <a:ext cx="1639995" cy="1035295"/>
                </a:xfrm>
                <a:prstGeom prst="rect">
                  <a:avLst/>
                </a:pr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4" name="Rectangle 41"/>
                <p:cNvSpPr>
                  <a:spLocks noChangeArrowheads="1"/>
                </p:cNvSpPr>
                <p:nvPr/>
              </p:nvSpPr>
              <p:spPr bwMode="auto">
                <a:xfrm flipH="1">
                  <a:off x="6398591" y="4098676"/>
                  <a:ext cx="1244287" cy="155665"/>
                </a:xfrm>
                <a:prstGeom prst="rect">
                  <a:avLst/>
                </a:pr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5" name="Freeform 44"/>
                <p:cNvSpPr/>
                <p:nvPr/>
              </p:nvSpPr>
              <p:spPr bwMode="auto">
                <a:xfrm flipH="1">
                  <a:off x="5407769" y="4098676"/>
                  <a:ext cx="990821" cy="1954461"/>
                </a:xfrm>
                <a:custGeom>
                  <a:avLst/>
                  <a:gdLst>
                    <a:gd name="T0" fmla="*/ 401 w 401"/>
                    <a:gd name="T1" fmla="*/ 791 h 791"/>
                    <a:gd name="T2" fmla="*/ 0 w 401"/>
                    <a:gd name="T3" fmla="*/ 63 h 791"/>
                    <a:gd name="T4" fmla="*/ 0 w 401"/>
                    <a:gd name="T5" fmla="*/ 0 h 791"/>
                    <a:gd name="T6" fmla="*/ 401 w 401"/>
                    <a:gd name="T7" fmla="*/ 372 h 791"/>
                    <a:gd name="T8" fmla="*/ 401 w 401"/>
                    <a:gd name="T9" fmla="*/ 791 h 791"/>
                  </a:gdLst>
                  <a:ahLst/>
                  <a:cxnLst>
                    <a:cxn ang="0">
                      <a:pos x="T0" y="T1"/>
                    </a:cxn>
                    <a:cxn ang="0">
                      <a:pos x="T2" y="T3"/>
                    </a:cxn>
                    <a:cxn ang="0">
                      <a:pos x="T4" y="T5"/>
                    </a:cxn>
                    <a:cxn ang="0">
                      <a:pos x="T6" y="T7"/>
                    </a:cxn>
                    <a:cxn ang="0">
                      <a:pos x="T8" y="T9"/>
                    </a:cxn>
                  </a:cxnLst>
                  <a:rect l="0" t="0" r="r" b="b"/>
                  <a:pathLst>
                    <a:path w="401" h="791">
                      <a:moveTo>
                        <a:pt x="401" y="791"/>
                      </a:moveTo>
                      <a:lnTo>
                        <a:pt x="0" y="63"/>
                      </a:lnTo>
                      <a:lnTo>
                        <a:pt x="0" y="0"/>
                      </a:lnTo>
                      <a:lnTo>
                        <a:pt x="401" y="372"/>
                      </a:lnTo>
                      <a:lnTo>
                        <a:pt x="401" y="791"/>
                      </a:lnTo>
                      <a:close/>
                    </a:path>
                  </a:pathLst>
                </a:cu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6" name="Oval 64"/>
                <p:cNvSpPr/>
                <p:nvPr/>
              </p:nvSpPr>
              <p:spPr>
                <a:xfrm>
                  <a:off x="3237996" y="5017841"/>
                  <a:ext cx="1035295" cy="10352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7" name="Oval 60"/>
              <p:cNvSpPr/>
              <p:nvPr/>
            </p:nvSpPr>
            <p:spPr>
              <a:xfrm>
                <a:off x="3989229" y="5088670"/>
                <a:ext cx="809372" cy="809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solidFill>
                    <a:srgbClr val="93796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8" name="Freeform 81"/>
            <p:cNvSpPr>
              <a:spLocks noEditPoints="1"/>
            </p:cNvSpPr>
            <p:nvPr/>
          </p:nvSpPr>
          <p:spPr bwMode="auto">
            <a:xfrm>
              <a:off x="6468227" y="5534859"/>
              <a:ext cx="400730" cy="392275"/>
            </a:xfrm>
            <a:custGeom>
              <a:avLst/>
              <a:gdLst>
                <a:gd name="T0" fmla="*/ 86 w 100"/>
                <a:gd name="T1" fmla="*/ 61 h 98"/>
                <a:gd name="T2" fmla="*/ 100 w 100"/>
                <a:gd name="T3" fmla="*/ 55 h 98"/>
                <a:gd name="T4" fmla="*/ 100 w 100"/>
                <a:gd name="T5" fmla="*/ 44 h 98"/>
                <a:gd name="T6" fmla="*/ 86 w 100"/>
                <a:gd name="T7" fmla="*/ 38 h 98"/>
                <a:gd name="T8" fmla="*/ 84 w 100"/>
                <a:gd name="T9" fmla="*/ 32 h 98"/>
                <a:gd name="T10" fmla="*/ 89 w 100"/>
                <a:gd name="T11" fmla="*/ 18 h 98"/>
                <a:gd name="T12" fmla="*/ 82 w 100"/>
                <a:gd name="T13" fmla="*/ 11 h 98"/>
                <a:gd name="T14" fmla="*/ 68 w 100"/>
                <a:gd name="T15" fmla="*/ 16 h 98"/>
                <a:gd name="T16" fmla="*/ 62 w 100"/>
                <a:gd name="T17" fmla="*/ 14 h 98"/>
                <a:gd name="T18" fmla="*/ 56 w 100"/>
                <a:gd name="T19" fmla="*/ 0 h 98"/>
                <a:gd name="T20" fmla="*/ 45 w 100"/>
                <a:gd name="T21" fmla="*/ 0 h 98"/>
                <a:gd name="T22" fmla="*/ 39 w 100"/>
                <a:gd name="T23" fmla="*/ 14 h 98"/>
                <a:gd name="T24" fmla="*/ 33 w 100"/>
                <a:gd name="T25" fmla="*/ 16 h 98"/>
                <a:gd name="T26" fmla="*/ 19 w 100"/>
                <a:gd name="T27" fmla="*/ 11 h 98"/>
                <a:gd name="T28" fmla="*/ 11 w 100"/>
                <a:gd name="T29" fmla="*/ 18 h 98"/>
                <a:gd name="T30" fmla="*/ 17 w 100"/>
                <a:gd name="T31" fmla="*/ 32 h 98"/>
                <a:gd name="T32" fmla="*/ 15 w 100"/>
                <a:gd name="T33" fmla="*/ 38 h 98"/>
                <a:gd name="T34" fmla="*/ 0 w 100"/>
                <a:gd name="T35" fmla="*/ 45 h 98"/>
                <a:gd name="T36" fmla="*/ 0 w 100"/>
                <a:gd name="T37" fmla="*/ 55 h 98"/>
                <a:gd name="T38" fmla="*/ 15 w 100"/>
                <a:gd name="T39" fmla="*/ 61 h 98"/>
                <a:gd name="T40" fmla="*/ 17 w 100"/>
                <a:gd name="T41" fmla="*/ 67 h 98"/>
                <a:gd name="T42" fmla="*/ 12 w 100"/>
                <a:gd name="T43" fmla="*/ 80 h 98"/>
                <a:gd name="T44" fmla="*/ 19 w 100"/>
                <a:gd name="T45" fmla="*/ 88 h 98"/>
                <a:gd name="T46" fmla="*/ 33 w 100"/>
                <a:gd name="T47" fmla="*/ 83 h 98"/>
                <a:gd name="T48" fmla="*/ 39 w 100"/>
                <a:gd name="T49" fmla="*/ 85 h 98"/>
                <a:gd name="T50" fmla="*/ 45 w 100"/>
                <a:gd name="T51" fmla="*/ 98 h 98"/>
                <a:gd name="T52" fmla="*/ 56 w 100"/>
                <a:gd name="T53" fmla="*/ 98 h 98"/>
                <a:gd name="T54" fmla="*/ 62 w 100"/>
                <a:gd name="T55" fmla="*/ 85 h 98"/>
                <a:gd name="T56" fmla="*/ 68 w 100"/>
                <a:gd name="T57" fmla="*/ 82 h 98"/>
                <a:gd name="T58" fmla="*/ 82 w 100"/>
                <a:gd name="T59" fmla="*/ 88 h 98"/>
                <a:gd name="T60" fmla="*/ 90 w 100"/>
                <a:gd name="T61" fmla="*/ 80 h 98"/>
                <a:gd name="T62" fmla="*/ 84 w 100"/>
                <a:gd name="T63" fmla="*/ 67 h 98"/>
                <a:gd name="T64" fmla="*/ 86 w 100"/>
                <a:gd name="T65" fmla="*/ 61 h 98"/>
                <a:gd name="T66" fmla="*/ 86 w 100"/>
                <a:gd name="T67" fmla="*/ 61 h 98"/>
                <a:gd name="T68" fmla="*/ 50 w 100"/>
                <a:gd name="T69" fmla="*/ 65 h 98"/>
                <a:gd name="T70" fmla="*/ 35 w 100"/>
                <a:gd name="T71" fmla="*/ 50 h 98"/>
                <a:gd name="T72" fmla="*/ 50 w 100"/>
                <a:gd name="T73" fmla="*/ 33 h 98"/>
                <a:gd name="T74" fmla="*/ 66 w 100"/>
                <a:gd name="T75" fmla="*/ 50 h 98"/>
                <a:gd name="T76" fmla="*/ 50 w 100"/>
                <a:gd name="T77" fmla="*/ 6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98">
                  <a:moveTo>
                    <a:pt x="86" y="61"/>
                  </a:moveTo>
                  <a:cubicBezTo>
                    <a:pt x="86" y="61"/>
                    <a:pt x="100" y="56"/>
                    <a:pt x="100" y="55"/>
                  </a:cubicBezTo>
                  <a:cubicBezTo>
                    <a:pt x="100" y="44"/>
                    <a:pt x="100" y="44"/>
                    <a:pt x="100" y="44"/>
                  </a:cubicBezTo>
                  <a:cubicBezTo>
                    <a:pt x="100" y="42"/>
                    <a:pt x="86" y="38"/>
                    <a:pt x="86" y="38"/>
                  </a:cubicBezTo>
                  <a:cubicBezTo>
                    <a:pt x="84" y="32"/>
                    <a:pt x="84" y="32"/>
                    <a:pt x="84" y="32"/>
                  </a:cubicBezTo>
                  <a:cubicBezTo>
                    <a:pt x="84" y="32"/>
                    <a:pt x="90" y="19"/>
                    <a:pt x="89" y="18"/>
                  </a:cubicBezTo>
                  <a:cubicBezTo>
                    <a:pt x="82" y="11"/>
                    <a:pt x="82" y="11"/>
                    <a:pt x="82" y="11"/>
                  </a:cubicBezTo>
                  <a:cubicBezTo>
                    <a:pt x="81" y="10"/>
                    <a:pt x="68" y="16"/>
                    <a:pt x="68" y="16"/>
                  </a:cubicBezTo>
                  <a:cubicBezTo>
                    <a:pt x="62" y="14"/>
                    <a:pt x="62" y="14"/>
                    <a:pt x="62" y="14"/>
                  </a:cubicBezTo>
                  <a:cubicBezTo>
                    <a:pt x="56" y="0"/>
                    <a:pt x="56" y="0"/>
                    <a:pt x="56" y="0"/>
                  </a:cubicBezTo>
                  <a:cubicBezTo>
                    <a:pt x="45" y="0"/>
                    <a:pt x="45" y="0"/>
                    <a:pt x="45" y="0"/>
                  </a:cubicBezTo>
                  <a:cubicBezTo>
                    <a:pt x="44" y="0"/>
                    <a:pt x="39" y="14"/>
                    <a:pt x="39" y="14"/>
                  </a:cubicBezTo>
                  <a:cubicBezTo>
                    <a:pt x="33" y="16"/>
                    <a:pt x="33" y="16"/>
                    <a:pt x="33" y="16"/>
                  </a:cubicBezTo>
                  <a:cubicBezTo>
                    <a:pt x="33" y="16"/>
                    <a:pt x="20" y="10"/>
                    <a:pt x="19" y="11"/>
                  </a:cubicBezTo>
                  <a:cubicBezTo>
                    <a:pt x="11" y="18"/>
                    <a:pt x="11" y="18"/>
                    <a:pt x="11" y="18"/>
                  </a:cubicBezTo>
                  <a:cubicBezTo>
                    <a:pt x="11" y="19"/>
                    <a:pt x="17" y="32"/>
                    <a:pt x="17" y="32"/>
                  </a:cubicBezTo>
                  <a:cubicBezTo>
                    <a:pt x="15" y="38"/>
                    <a:pt x="15" y="38"/>
                    <a:pt x="15" y="38"/>
                  </a:cubicBezTo>
                  <a:cubicBezTo>
                    <a:pt x="15" y="38"/>
                    <a:pt x="0" y="44"/>
                    <a:pt x="0" y="45"/>
                  </a:cubicBezTo>
                  <a:cubicBezTo>
                    <a:pt x="0" y="55"/>
                    <a:pt x="0" y="55"/>
                    <a:pt x="0" y="55"/>
                  </a:cubicBezTo>
                  <a:cubicBezTo>
                    <a:pt x="0" y="56"/>
                    <a:pt x="15" y="61"/>
                    <a:pt x="15" y="61"/>
                  </a:cubicBezTo>
                  <a:cubicBezTo>
                    <a:pt x="17" y="67"/>
                    <a:pt x="17" y="67"/>
                    <a:pt x="17" y="67"/>
                  </a:cubicBezTo>
                  <a:cubicBezTo>
                    <a:pt x="17" y="67"/>
                    <a:pt x="11" y="80"/>
                    <a:pt x="12" y="80"/>
                  </a:cubicBezTo>
                  <a:cubicBezTo>
                    <a:pt x="19" y="88"/>
                    <a:pt x="19" y="88"/>
                    <a:pt x="19" y="88"/>
                  </a:cubicBezTo>
                  <a:cubicBezTo>
                    <a:pt x="20" y="89"/>
                    <a:pt x="33" y="83"/>
                    <a:pt x="33" y="83"/>
                  </a:cubicBezTo>
                  <a:cubicBezTo>
                    <a:pt x="39" y="85"/>
                    <a:pt x="39" y="85"/>
                    <a:pt x="39" y="85"/>
                  </a:cubicBezTo>
                  <a:cubicBezTo>
                    <a:pt x="45" y="98"/>
                    <a:pt x="45" y="98"/>
                    <a:pt x="45" y="98"/>
                  </a:cubicBezTo>
                  <a:cubicBezTo>
                    <a:pt x="56" y="98"/>
                    <a:pt x="56" y="98"/>
                    <a:pt x="56" y="98"/>
                  </a:cubicBezTo>
                  <a:cubicBezTo>
                    <a:pt x="57" y="98"/>
                    <a:pt x="62" y="85"/>
                    <a:pt x="62" y="85"/>
                  </a:cubicBezTo>
                  <a:cubicBezTo>
                    <a:pt x="68" y="82"/>
                    <a:pt x="68" y="82"/>
                    <a:pt x="68" y="82"/>
                  </a:cubicBezTo>
                  <a:cubicBezTo>
                    <a:pt x="68" y="82"/>
                    <a:pt x="81" y="88"/>
                    <a:pt x="82" y="88"/>
                  </a:cubicBezTo>
                  <a:cubicBezTo>
                    <a:pt x="90" y="80"/>
                    <a:pt x="90" y="80"/>
                    <a:pt x="90" y="80"/>
                  </a:cubicBezTo>
                  <a:cubicBezTo>
                    <a:pt x="84" y="67"/>
                    <a:pt x="84" y="67"/>
                    <a:pt x="84" y="67"/>
                  </a:cubicBezTo>
                  <a:cubicBezTo>
                    <a:pt x="86" y="61"/>
                    <a:pt x="86" y="61"/>
                    <a:pt x="86" y="61"/>
                  </a:cubicBezTo>
                  <a:cubicBezTo>
                    <a:pt x="86" y="61"/>
                    <a:pt x="86" y="61"/>
                    <a:pt x="86" y="61"/>
                  </a:cubicBezTo>
                  <a:close/>
                  <a:moveTo>
                    <a:pt x="50" y="65"/>
                  </a:moveTo>
                  <a:cubicBezTo>
                    <a:pt x="42" y="65"/>
                    <a:pt x="35" y="58"/>
                    <a:pt x="35" y="50"/>
                  </a:cubicBezTo>
                  <a:cubicBezTo>
                    <a:pt x="35" y="40"/>
                    <a:pt x="42" y="33"/>
                    <a:pt x="50" y="33"/>
                  </a:cubicBezTo>
                  <a:cubicBezTo>
                    <a:pt x="59" y="33"/>
                    <a:pt x="66" y="40"/>
                    <a:pt x="66" y="50"/>
                  </a:cubicBezTo>
                  <a:cubicBezTo>
                    <a:pt x="66" y="58"/>
                    <a:pt x="59" y="65"/>
                    <a:pt x="50" y="65"/>
                  </a:cubicBezTo>
                  <a:close/>
                </a:path>
              </a:pathLst>
            </a:cu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9" name="Group 67"/>
          <p:cNvGrpSpPr/>
          <p:nvPr/>
        </p:nvGrpSpPr>
        <p:grpSpPr>
          <a:xfrm>
            <a:off x="766147" y="2576091"/>
            <a:ext cx="2393317" cy="2403461"/>
            <a:chOff x="705364" y="2937461"/>
            <a:chExt cx="2393449" cy="2403462"/>
          </a:xfrm>
        </p:grpSpPr>
        <p:sp>
          <p:nvSpPr>
            <p:cNvPr id="190" name="Freeform 5"/>
            <p:cNvSpPr/>
            <p:nvPr/>
          </p:nvSpPr>
          <p:spPr bwMode="auto">
            <a:xfrm flipH="1">
              <a:off x="705364" y="2937461"/>
              <a:ext cx="2393448" cy="2403461"/>
            </a:xfrm>
            <a:custGeom>
              <a:avLst/>
              <a:gdLst>
                <a:gd name="T0" fmla="*/ 252 w 505"/>
                <a:gd name="T1" fmla="*/ 0 h 505"/>
                <a:gd name="T2" fmla="*/ 331 w 505"/>
                <a:gd name="T3" fmla="*/ 78 h 505"/>
                <a:gd name="T4" fmla="*/ 252 w 505"/>
                <a:gd name="T5" fmla="*/ 157 h 505"/>
                <a:gd name="T6" fmla="*/ 157 w 505"/>
                <a:gd name="T7" fmla="*/ 252 h 505"/>
                <a:gd name="T8" fmla="*/ 252 w 505"/>
                <a:gd name="T9" fmla="*/ 348 h 505"/>
                <a:gd name="T10" fmla="*/ 348 w 505"/>
                <a:gd name="T11" fmla="*/ 252 h 505"/>
                <a:gd name="T12" fmla="*/ 427 w 505"/>
                <a:gd name="T13" fmla="*/ 174 h 505"/>
                <a:gd name="T14" fmla="*/ 505 w 505"/>
                <a:gd name="T15" fmla="*/ 252 h 505"/>
                <a:gd name="T16" fmla="*/ 252 w 505"/>
                <a:gd name="T17" fmla="*/ 505 h 505"/>
                <a:gd name="T18" fmla="*/ 0 w 505"/>
                <a:gd name="T19" fmla="*/ 252 h 505"/>
                <a:gd name="T20" fmla="*/ 252 w 505"/>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5" h="505">
                  <a:moveTo>
                    <a:pt x="252" y="0"/>
                  </a:moveTo>
                  <a:cubicBezTo>
                    <a:pt x="296" y="0"/>
                    <a:pt x="331" y="35"/>
                    <a:pt x="331" y="78"/>
                  </a:cubicBezTo>
                  <a:cubicBezTo>
                    <a:pt x="331" y="121"/>
                    <a:pt x="296" y="157"/>
                    <a:pt x="252" y="157"/>
                  </a:cubicBezTo>
                  <a:cubicBezTo>
                    <a:pt x="200" y="157"/>
                    <a:pt x="157" y="200"/>
                    <a:pt x="157" y="252"/>
                  </a:cubicBezTo>
                  <a:cubicBezTo>
                    <a:pt x="157" y="305"/>
                    <a:pt x="200" y="348"/>
                    <a:pt x="252" y="348"/>
                  </a:cubicBezTo>
                  <a:cubicBezTo>
                    <a:pt x="305" y="348"/>
                    <a:pt x="348" y="305"/>
                    <a:pt x="348" y="252"/>
                  </a:cubicBezTo>
                  <a:cubicBezTo>
                    <a:pt x="348" y="209"/>
                    <a:pt x="383" y="174"/>
                    <a:pt x="427" y="174"/>
                  </a:cubicBezTo>
                  <a:cubicBezTo>
                    <a:pt x="470" y="174"/>
                    <a:pt x="505" y="209"/>
                    <a:pt x="505" y="252"/>
                  </a:cubicBezTo>
                  <a:cubicBezTo>
                    <a:pt x="505" y="392"/>
                    <a:pt x="392" y="505"/>
                    <a:pt x="252" y="505"/>
                  </a:cubicBezTo>
                  <a:cubicBezTo>
                    <a:pt x="113" y="505"/>
                    <a:pt x="0" y="392"/>
                    <a:pt x="0" y="252"/>
                  </a:cubicBezTo>
                  <a:cubicBezTo>
                    <a:pt x="0" y="113"/>
                    <a:pt x="113" y="0"/>
                    <a:pt x="252" y="0"/>
                  </a:cubicBezTo>
                  <a:close/>
                </a:path>
              </a:pathLst>
            </a:custGeom>
            <a:solidFill>
              <a:schemeClr val="accent1"/>
            </a:solidFill>
            <a:ln>
              <a:noFill/>
            </a:ln>
          </p:spPr>
          <p:txBody>
            <a:bodyPr vert="horz" wrap="square" lIns="0" tIns="0" rIns="0" bIns="0" numCol="1" anchor="ctr"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1" name="Freeform 6"/>
            <p:cNvSpPr/>
            <p:nvPr/>
          </p:nvSpPr>
          <p:spPr bwMode="auto">
            <a:xfrm flipH="1">
              <a:off x="705364" y="2937461"/>
              <a:ext cx="1199729" cy="1574266"/>
            </a:xfrm>
            <a:custGeom>
              <a:avLst/>
              <a:gdLst>
                <a:gd name="T0" fmla="*/ 0 w 253"/>
                <a:gd name="T1" fmla="*/ 157 h 331"/>
                <a:gd name="T2" fmla="*/ 96 w 253"/>
                <a:gd name="T3" fmla="*/ 252 h 331"/>
                <a:gd name="T4" fmla="*/ 175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5" y="331"/>
                  </a:cubicBezTo>
                  <a:cubicBezTo>
                    <a:pt x="218" y="331"/>
                    <a:pt x="253" y="296"/>
                    <a:pt x="253" y="252"/>
                  </a:cubicBezTo>
                  <a:cubicBezTo>
                    <a:pt x="253" y="113"/>
                    <a:pt x="140" y="0"/>
                    <a:pt x="0" y="0"/>
                  </a:cubicBezTo>
                  <a:lnTo>
                    <a:pt x="0" y="157"/>
                  </a:lnTo>
                  <a:close/>
                </a:path>
              </a:pathLst>
            </a:custGeom>
            <a:solidFill>
              <a:schemeClr val="accent4"/>
            </a:solidFill>
            <a:ln>
              <a:noFill/>
            </a:ln>
          </p:spPr>
          <p:txBody>
            <a:bodyPr vert="horz" wrap="square" lIns="0" tIns="0" rIns="0" bIns="0" numCol="1" anchor="ctr"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2" name="Oval 7"/>
            <p:cNvSpPr>
              <a:spLocks noChangeArrowheads="1"/>
            </p:cNvSpPr>
            <p:nvPr/>
          </p:nvSpPr>
          <p:spPr bwMode="auto">
            <a:xfrm flipH="1">
              <a:off x="1530552" y="2937461"/>
              <a:ext cx="743071" cy="747076"/>
            </a:xfrm>
            <a:prstGeom prst="ellipse">
              <a:avLst/>
            </a:prstGeom>
            <a:solidFill>
              <a:schemeClr val="accent1"/>
            </a:solidFill>
            <a:ln>
              <a:noFill/>
            </a:ln>
          </p:spPr>
          <p:txBody>
            <a:bodyPr vert="horz" wrap="square" lIns="0" tIns="0" rIns="0" bIns="0" numCol="1" anchor="ctr" anchorCtr="0" compatLnSpc="1"/>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3" name="Freeform 8"/>
            <p:cNvSpPr/>
            <p:nvPr/>
          </p:nvSpPr>
          <p:spPr bwMode="auto">
            <a:xfrm flipH="1">
              <a:off x="705364" y="4137190"/>
              <a:ext cx="1568259" cy="1203733"/>
            </a:xfrm>
            <a:custGeom>
              <a:avLst/>
              <a:gdLst>
                <a:gd name="T0" fmla="*/ 174 w 331"/>
                <a:gd name="T1" fmla="*/ 0 h 253"/>
                <a:gd name="T2" fmla="*/ 78 w 331"/>
                <a:gd name="T3" fmla="*/ 96 h 253"/>
                <a:gd name="T4" fmla="*/ 0 w 331"/>
                <a:gd name="T5" fmla="*/ 175 h 253"/>
                <a:gd name="T6" fmla="*/ 78 w 331"/>
                <a:gd name="T7" fmla="*/ 253 h 253"/>
                <a:gd name="T8" fmla="*/ 331 w 331"/>
                <a:gd name="T9" fmla="*/ 0 h 253"/>
                <a:gd name="T10" fmla="*/ 174 w 331"/>
                <a:gd name="T11" fmla="*/ 0 h 253"/>
              </a:gdLst>
              <a:ahLst/>
              <a:cxnLst>
                <a:cxn ang="0">
                  <a:pos x="T0" y="T1"/>
                </a:cxn>
                <a:cxn ang="0">
                  <a:pos x="T2" y="T3"/>
                </a:cxn>
                <a:cxn ang="0">
                  <a:pos x="T4" y="T5"/>
                </a:cxn>
                <a:cxn ang="0">
                  <a:pos x="T6" y="T7"/>
                </a:cxn>
                <a:cxn ang="0">
                  <a:pos x="T8" y="T9"/>
                </a:cxn>
                <a:cxn ang="0">
                  <a:pos x="T10" y="T11"/>
                </a:cxn>
              </a:cxnLst>
              <a:rect l="0" t="0" r="r" b="b"/>
              <a:pathLst>
                <a:path w="331" h="253">
                  <a:moveTo>
                    <a:pt x="174" y="0"/>
                  </a:moveTo>
                  <a:cubicBezTo>
                    <a:pt x="174" y="53"/>
                    <a:pt x="131" y="96"/>
                    <a:pt x="78" y="96"/>
                  </a:cubicBezTo>
                  <a:cubicBezTo>
                    <a:pt x="35" y="96"/>
                    <a:pt x="0" y="131"/>
                    <a:pt x="0" y="175"/>
                  </a:cubicBezTo>
                  <a:cubicBezTo>
                    <a:pt x="0" y="218"/>
                    <a:pt x="35" y="253"/>
                    <a:pt x="78" y="253"/>
                  </a:cubicBezTo>
                  <a:cubicBezTo>
                    <a:pt x="218" y="253"/>
                    <a:pt x="331" y="140"/>
                    <a:pt x="331" y="0"/>
                  </a:cubicBezTo>
                  <a:lnTo>
                    <a:pt x="174" y="0"/>
                  </a:lnTo>
                  <a:close/>
                </a:path>
              </a:pathLst>
            </a:custGeom>
            <a:solidFill>
              <a:schemeClr val="accent3"/>
            </a:solidFill>
            <a:ln>
              <a:noFill/>
            </a:ln>
          </p:spPr>
          <p:txBody>
            <a:bodyPr vert="horz" wrap="square" lIns="0" tIns="0" rIns="0" bIns="0" numCol="1" anchor="ctr"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4" name="Oval 9"/>
            <p:cNvSpPr>
              <a:spLocks noChangeArrowheads="1"/>
            </p:cNvSpPr>
            <p:nvPr/>
          </p:nvSpPr>
          <p:spPr bwMode="auto">
            <a:xfrm flipH="1">
              <a:off x="705364" y="3764652"/>
              <a:ext cx="745073" cy="747076"/>
            </a:xfrm>
            <a:prstGeom prst="ellipse">
              <a:avLst/>
            </a:prstGeom>
            <a:solidFill>
              <a:schemeClr val="accent4"/>
            </a:solidFill>
            <a:ln>
              <a:noFill/>
            </a:ln>
          </p:spPr>
          <p:txBody>
            <a:bodyPr vert="horz" wrap="square" lIns="0" tIns="0" rIns="0" bIns="0" numCol="1" anchor="ctr" anchorCtr="0" compatLnSpc="1"/>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5" name="Freeform 10"/>
            <p:cNvSpPr/>
            <p:nvPr/>
          </p:nvSpPr>
          <p:spPr bwMode="auto">
            <a:xfrm flipH="1">
              <a:off x="1905093" y="3764652"/>
              <a:ext cx="1193719" cy="1576271"/>
            </a:xfrm>
            <a:custGeom>
              <a:avLst/>
              <a:gdLst>
                <a:gd name="T0" fmla="*/ 252 w 252"/>
                <a:gd name="T1" fmla="*/ 174 h 331"/>
                <a:gd name="T2" fmla="*/ 157 w 252"/>
                <a:gd name="T3" fmla="*/ 78 h 331"/>
                <a:gd name="T4" fmla="*/ 78 w 252"/>
                <a:gd name="T5" fmla="*/ 0 h 331"/>
                <a:gd name="T6" fmla="*/ 0 w 252"/>
                <a:gd name="T7" fmla="*/ 78 h 331"/>
                <a:gd name="T8" fmla="*/ 252 w 252"/>
                <a:gd name="T9" fmla="*/ 331 h 331"/>
                <a:gd name="T10" fmla="*/ 252 w 252"/>
                <a:gd name="T11" fmla="*/ 174 h 331"/>
              </a:gdLst>
              <a:ahLst/>
              <a:cxnLst>
                <a:cxn ang="0">
                  <a:pos x="T0" y="T1"/>
                </a:cxn>
                <a:cxn ang="0">
                  <a:pos x="T2" y="T3"/>
                </a:cxn>
                <a:cxn ang="0">
                  <a:pos x="T4" y="T5"/>
                </a:cxn>
                <a:cxn ang="0">
                  <a:pos x="T6" y="T7"/>
                </a:cxn>
                <a:cxn ang="0">
                  <a:pos x="T8" y="T9"/>
                </a:cxn>
                <a:cxn ang="0">
                  <a:pos x="T10" y="T11"/>
                </a:cxn>
              </a:cxnLst>
              <a:rect l="0" t="0" r="r" b="b"/>
              <a:pathLst>
                <a:path w="252" h="331">
                  <a:moveTo>
                    <a:pt x="252" y="174"/>
                  </a:moveTo>
                  <a:cubicBezTo>
                    <a:pt x="200" y="174"/>
                    <a:pt x="157" y="131"/>
                    <a:pt x="157" y="78"/>
                  </a:cubicBezTo>
                  <a:cubicBezTo>
                    <a:pt x="157" y="35"/>
                    <a:pt x="122" y="0"/>
                    <a:pt x="78" y="0"/>
                  </a:cubicBezTo>
                  <a:cubicBezTo>
                    <a:pt x="35" y="0"/>
                    <a:pt x="0" y="35"/>
                    <a:pt x="0" y="78"/>
                  </a:cubicBezTo>
                  <a:cubicBezTo>
                    <a:pt x="0" y="218"/>
                    <a:pt x="113" y="331"/>
                    <a:pt x="252" y="331"/>
                  </a:cubicBezTo>
                  <a:lnTo>
                    <a:pt x="252" y="174"/>
                  </a:lnTo>
                  <a:close/>
                </a:path>
              </a:pathLst>
            </a:custGeom>
            <a:solidFill>
              <a:schemeClr val="accent2"/>
            </a:solidFill>
            <a:ln>
              <a:noFill/>
            </a:ln>
          </p:spPr>
          <p:txBody>
            <a:bodyPr vert="horz" wrap="square" lIns="0" tIns="0" rIns="0" bIns="0" numCol="1" anchor="ctr"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6" name="Oval 11"/>
            <p:cNvSpPr>
              <a:spLocks noChangeArrowheads="1"/>
            </p:cNvSpPr>
            <p:nvPr/>
          </p:nvSpPr>
          <p:spPr bwMode="auto">
            <a:xfrm flipH="1">
              <a:off x="1530552" y="4593847"/>
              <a:ext cx="743071" cy="747076"/>
            </a:xfrm>
            <a:prstGeom prst="ellipse">
              <a:avLst/>
            </a:prstGeom>
            <a:solidFill>
              <a:schemeClr val="accent3"/>
            </a:solidFill>
            <a:ln>
              <a:noFill/>
            </a:ln>
          </p:spPr>
          <p:txBody>
            <a:bodyPr vert="horz" wrap="square" lIns="0" tIns="0" rIns="0" bIns="0" numCol="1" anchor="ctr" anchorCtr="0" compatLnSpc="1"/>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7" name="Oval 7"/>
            <p:cNvSpPr>
              <a:spLocks noChangeArrowheads="1"/>
            </p:cNvSpPr>
            <p:nvPr/>
          </p:nvSpPr>
          <p:spPr bwMode="auto">
            <a:xfrm flipH="1">
              <a:off x="2273623" y="3763651"/>
              <a:ext cx="825190" cy="747076"/>
            </a:xfrm>
            <a:prstGeom prst="ellipse">
              <a:avLst/>
            </a:prstGeom>
            <a:solidFill>
              <a:schemeClr val="accent2"/>
            </a:solidFill>
            <a:ln>
              <a:noFill/>
            </a:ln>
          </p:spPr>
          <p:txBody>
            <a:bodyPr vert="horz" wrap="square" lIns="0" tIns="0" rIns="0" bIns="0" numCol="1" anchor="ctr" anchorCtr="0" compatLnSpc="1"/>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8" name="Oval 32"/>
            <p:cNvSpPr/>
            <p:nvPr/>
          </p:nvSpPr>
          <p:spPr>
            <a:xfrm flipH="1">
              <a:off x="1446432" y="3684537"/>
              <a:ext cx="909310" cy="909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lnSpc>
                  <a:spcPct val="120000"/>
                </a:lnSpc>
              </a:pPr>
              <a:endParaRPr 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99" name="文本框 198"/>
          <p:cNvSpPr txBox="1"/>
          <p:nvPr/>
        </p:nvSpPr>
        <p:spPr>
          <a:xfrm>
            <a:off x="5393690" y="3813175"/>
            <a:ext cx="792480" cy="460375"/>
          </a:xfrm>
          <a:prstGeom prst="rect">
            <a:avLst/>
          </a:prstGeom>
          <a:noFill/>
        </p:spPr>
        <p:txBody>
          <a:bodyPr wrap="none" rtlCol="0" anchor="t">
            <a:spAutoFit/>
          </a:bodyPr>
          <a:lstStyle/>
          <a:p>
            <a:r>
              <a:rPr lang="zh-CN" altLang="en-US" sz="2400" b="1" dirty="0">
                <a:solidFill>
                  <a:schemeClr val="tx1"/>
                </a:solidFill>
                <a:latin typeface="+mn-ea"/>
                <a:sym typeface="+mn-ea"/>
              </a:rPr>
              <a:t>动作</a:t>
            </a:r>
          </a:p>
        </p:txBody>
      </p:sp>
      <p:sp>
        <p:nvSpPr>
          <p:cNvPr id="200" name="文本框 199"/>
          <p:cNvSpPr txBox="1"/>
          <p:nvPr/>
        </p:nvSpPr>
        <p:spPr>
          <a:xfrm>
            <a:off x="5393690" y="4778375"/>
            <a:ext cx="792480" cy="460375"/>
          </a:xfrm>
          <a:prstGeom prst="rect">
            <a:avLst/>
          </a:prstGeom>
          <a:noFill/>
        </p:spPr>
        <p:txBody>
          <a:bodyPr wrap="none" rtlCol="0" anchor="t">
            <a:spAutoFit/>
          </a:bodyPr>
          <a:lstStyle/>
          <a:p>
            <a:r>
              <a:rPr lang="zh-CN" altLang="en-US" sz="2400" b="1" dirty="0">
                <a:solidFill>
                  <a:schemeClr val="tx1"/>
                </a:solidFill>
                <a:latin typeface="+mn-ea"/>
                <a:sym typeface="+mn-ea"/>
              </a:rPr>
              <a:t>任务</a:t>
            </a:r>
          </a:p>
        </p:txBody>
      </p:sp>
      <p:sp>
        <p:nvSpPr>
          <p:cNvPr id="201" name="文本框 200"/>
          <p:cNvSpPr txBox="1"/>
          <p:nvPr/>
        </p:nvSpPr>
        <p:spPr>
          <a:xfrm>
            <a:off x="5393690" y="2807335"/>
            <a:ext cx="792480" cy="460375"/>
          </a:xfrm>
          <a:prstGeom prst="rect">
            <a:avLst/>
          </a:prstGeom>
          <a:noFill/>
        </p:spPr>
        <p:txBody>
          <a:bodyPr wrap="none" rtlCol="0" anchor="t">
            <a:spAutoFit/>
          </a:bodyPr>
          <a:lstStyle/>
          <a:p>
            <a:r>
              <a:rPr lang="zh-CN" altLang="en-US" sz="2400" b="1" dirty="0">
                <a:solidFill>
                  <a:schemeClr val="tx1"/>
                </a:solidFill>
                <a:latin typeface="+mj-ea"/>
                <a:ea typeface="+mj-ea"/>
                <a:sym typeface="+mn-ea"/>
              </a:rPr>
              <a:t>活动</a:t>
            </a:r>
          </a:p>
        </p:txBody>
      </p:sp>
      <p:sp>
        <p:nvSpPr>
          <p:cNvPr id="202" name="文本框 201"/>
          <p:cNvSpPr txBox="1"/>
          <p:nvPr/>
        </p:nvSpPr>
        <p:spPr>
          <a:xfrm>
            <a:off x="1236980" y="3477260"/>
            <a:ext cx="1402080" cy="460375"/>
          </a:xfrm>
          <a:prstGeom prst="rect">
            <a:avLst/>
          </a:prstGeom>
          <a:noFill/>
        </p:spPr>
        <p:txBody>
          <a:bodyPr wrap="none" rtlCol="0" anchor="t">
            <a:spAutoFit/>
          </a:bodyPr>
          <a:lstStyle/>
          <a:p>
            <a:r>
              <a:rPr lang="zh-CN" altLang="en-US" sz="2400" b="1" dirty="0">
                <a:solidFill>
                  <a:schemeClr val="tx1"/>
                </a:solidFill>
                <a:effectLst/>
                <a:latin typeface="+mn-ea"/>
                <a:sym typeface="+mn-ea"/>
              </a:rPr>
              <a:t>软件过程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 calcmode="lin" valueType="num">
                                      <p:cBhvr>
                                        <p:cTn id="11" dur="500" fill="hold"/>
                                        <p:tgtEl>
                                          <p:spTgt spid="189"/>
                                        </p:tgtEl>
                                        <p:attrNameLst>
                                          <p:attrName>ppt_w</p:attrName>
                                        </p:attrNameLst>
                                      </p:cBhvr>
                                      <p:tavLst>
                                        <p:tav tm="0">
                                          <p:val>
                                            <p:fltVal val="0"/>
                                          </p:val>
                                        </p:tav>
                                        <p:tav tm="100000">
                                          <p:val>
                                            <p:strVal val="#ppt_w"/>
                                          </p:val>
                                        </p:tav>
                                      </p:tavLst>
                                    </p:anim>
                                    <p:anim calcmode="lin" valueType="num">
                                      <p:cBhvr>
                                        <p:cTn id="12" dur="500" fill="hold"/>
                                        <p:tgtEl>
                                          <p:spTgt spid="189"/>
                                        </p:tgtEl>
                                        <p:attrNameLst>
                                          <p:attrName>ppt_h</p:attrName>
                                        </p:attrNameLst>
                                      </p:cBhvr>
                                      <p:tavLst>
                                        <p:tav tm="0">
                                          <p:val>
                                            <p:fltVal val="0"/>
                                          </p:val>
                                        </p:tav>
                                        <p:tav tm="100000">
                                          <p:val>
                                            <p:strVal val="#ppt_h"/>
                                          </p:val>
                                        </p:tav>
                                      </p:tavLst>
                                    </p:anim>
                                    <p:anim calcmode="lin" valueType="num">
                                      <p:cBhvr>
                                        <p:cTn id="13" dur="500" fill="hold"/>
                                        <p:tgtEl>
                                          <p:spTgt spid="189"/>
                                        </p:tgtEl>
                                        <p:attrNameLst>
                                          <p:attrName>style.rotation</p:attrName>
                                        </p:attrNameLst>
                                      </p:cBhvr>
                                      <p:tavLst>
                                        <p:tav tm="0">
                                          <p:val>
                                            <p:fltVal val="360"/>
                                          </p:val>
                                        </p:tav>
                                        <p:tav tm="100000">
                                          <p:val>
                                            <p:fltVal val="0"/>
                                          </p:val>
                                        </p:tav>
                                      </p:tavLst>
                                    </p:anim>
                                    <p:animEffect transition="in" filter="fade">
                                      <p:cBhvr>
                                        <p:cTn id="14" dur="500"/>
                                        <p:tgtEl>
                                          <p:spTgt spid="189"/>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0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wipe(left)">
                                      <p:cBhvr>
                                        <p:cTn id="22" dur="500"/>
                                        <p:tgtEl>
                                          <p:spTgt spid="162"/>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01"/>
                                        </p:tgtEl>
                                        <p:attrNameLst>
                                          <p:attrName>style.visibility</p:attrName>
                                        </p:attrNameLst>
                                      </p:cBhvr>
                                      <p:to>
                                        <p:strVal val="visible"/>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71"/>
                                        </p:tgtEl>
                                        <p:attrNameLst>
                                          <p:attrName>style.visibility</p:attrName>
                                        </p:attrNameLst>
                                      </p:cBhvr>
                                      <p:to>
                                        <p:strVal val="visible"/>
                                      </p:to>
                                    </p:set>
                                    <p:animEffect transition="in" filter="wipe(left)">
                                      <p:cBhvr>
                                        <p:cTn id="33" dur="500"/>
                                        <p:tgtEl>
                                          <p:spTgt spid="17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fade">
                                      <p:cBhvr>
                                        <p:cTn id="39" dur="500"/>
                                        <p:tgtEl>
                                          <p:spTgt spid="2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80"/>
                                        </p:tgtEl>
                                        <p:attrNameLst>
                                          <p:attrName>style.visibility</p:attrName>
                                        </p:attrNameLst>
                                      </p:cBhvr>
                                      <p:to>
                                        <p:strVal val="visible"/>
                                      </p:to>
                                    </p:set>
                                    <p:animEffect transition="in" filter="wipe(left)">
                                      <p:cBhvr>
                                        <p:cTn id="44" dur="500"/>
                                        <p:tgtEl>
                                          <p:spTgt spid="180"/>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00"/>
                                        </p:tgtEl>
                                        <p:attrNameLst>
                                          <p:attrName>style.visibility</p:attrName>
                                        </p:attrNameLst>
                                      </p:cBhvr>
                                      <p:to>
                                        <p:strVal val="visible"/>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3">
                                            <p:txEl>
                                              <p:pRg st="0" end="0"/>
                                            </p:txEl>
                                          </p:spTgt>
                                        </p:tgtEl>
                                        <p:attrNameLst>
                                          <p:attrName>style.visibility</p:attrName>
                                        </p:attrNameLst>
                                      </p:cBhvr>
                                      <p:to>
                                        <p:strVal val="visible"/>
                                      </p:to>
                                    </p:set>
                                    <p:animEffect transition="in" filter="fade">
                                      <p:cBhvr>
                                        <p:cTn id="50"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build="p"/>
      <p:bldP spid="22" grpId="0" build="p"/>
      <p:bldP spid="23" grpId="0" build="p"/>
      <p:bldP spid="199" grpId="0"/>
      <p:bldP spid="200" grpId="0"/>
      <p:bldP spid="201" grpId="0"/>
      <p:bldP spid="20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sym typeface="+mn-ea"/>
              </a:rPr>
              <a:t>Rational统一过程模型</a:t>
            </a:r>
            <a:endParaRPr lang="zh-CN" altLang="en-US"/>
          </a:p>
        </p:txBody>
      </p:sp>
      <p:sp>
        <p:nvSpPr>
          <p:cNvPr id="3" name="内容占位符 2"/>
          <p:cNvSpPr>
            <a:spLocks noGrp="1"/>
          </p:cNvSpPr>
          <p:nvPr/>
        </p:nvSpPr>
        <p:spPr>
          <a:xfrm>
            <a:off x="1017905" y="1439545"/>
            <a:ext cx="2124075" cy="1410970"/>
          </a:xfrm>
          <a:prstGeom prst="rect">
            <a:avLst/>
          </a:prstGeom>
          <a:noFill/>
          <a:ln w="9525">
            <a:noFill/>
          </a:ln>
        </p:spPr>
        <p:txBody>
          <a:bodyPr wrap="square" lIns="0" tIns="0" rIns="0" bIns="0" anchor="t">
            <a:scene3d>
              <a:camera prst="orthographicFront"/>
              <a:lightRig rig="threePt" dir="t"/>
            </a:scene3d>
          </a:bodyPr>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marL="0" indent="0">
              <a:lnSpc>
                <a:spcPct val="120000"/>
              </a:lnSpc>
              <a:buNone/>
            </a:pPr>
            <a:r>
              <a:rPr lang="zh-CN" altLang="en-US" b="1" dirty="0">
                <a:solidFill>
                  <a:srgbClr val="0070C0"/>
                </a:solidFill>
                <a:effectLst/>
                <a:latin typeface="宋体" panose="02010600030101010101" pitchFamily="2" charset="-122"/>
              </a:rPr>
              <a:t>实践视角：</a:t>
            </a:r>
          </a:p>
          <a:p>
            <a:pPr marL="0" indent="0">
              <a:lnSpc>
                <a:spcPct val="120000"/>
              </a:lnSpc>
              <a:buNone/>
            </a:pPr>
            <a:r>
              <a:rPr lang="en-US" altLang="zh-CN" b="1" dirty="0">
                <a:solidFill>
                  <a:srgbClr val="0070C0"/>
                </a:solidFill>
                <a:effectLst/>
                <a:latin typeface="宋体" panose="02010600030101010101" pitchFamily="2" charset="-122"/>
              </a:rPr>
              <a:t>6</a:t>
            </a:r>
            <a:r>
              <a:rPr lang="zh-CN" altLang="en-US" b="1" dirty="0">
                <a:solidFill>
                  <a:srgbClr val="0070C0"/>
                </a:solidFill>
                <a:effectLst/>
                <a:latin typeface="宋体" panose="02010600030101010101" pitchFamily="2" charset="-122"/>
              </a:rPr>
              <a:t>条最佳实践</a:t>
            </a:r>
            <a:endParaRPr lang="zh-CN" altLang="en-US" sz="2400" b="1" dirty="0">
              <a:solidFill>
                <a:srgbClr val="0070C0"/>
              </a:solidFill>
              <a:effectLst/>
              <a:latin typeface="宋体" panose="02010600030101010101" pitchFamily="2" charset="-122"/>
            </a:endParaRPr>
          </a:p>
        </p:txBody>
      </p:sp>
      <p:pic>
        <p:nvPicPr>
          <p:cNvPr id="9" name="图片 8"/>
          <p:cNvPicPr>
            <a:picLocks noChangeAspect="1"/>
          </p:cNvPicPr>
          <p:nvPr/>
        </p:nvPicPr>
        <p:blipFill>
          <a:blip r:embed="rId3"/>
          <a:stretch>
            <a:fillRect/>
          </a:stretch>
        </p:blipFill>
        <p:spPr>
          <a:xfrm>
            <a:off x="1032510" y="3098165"/>
            <a:ext cx="2059305" cy="1904365"/>
          </a:xfrm>
          <a:prstGeom prst="rect">
            <a:avLst/>
          </a:prstGeom>
        </p:spPr>
      </p:pic>
      <p:sp>
        <p:nvSpPr>
          <p:cNvPr id="4" name="任意多边形 3"/>
          <p:cNvSpPr/>
          <p:nvPr/>
        </p:nvSpPr>
        <p:spPr>
          <a:xfrm>
            <a:off x="4019550" y="1386840"/>
            <a:ext cx="3365500" cy="666115"/>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400" b="1" kern="1200" dirty="0">
                <a:latin typeface="+mn-lt"/>
                <a:ea typeface="+mn-ea"/>
                <a:cs typeface="+mn-ea"/>
                <a:sym typeface="+mn-lt"/>
              </a:rPr>
              <a:t>3. 基于构件体系结构</a:t>
            </a:r>
          </a:p>
        </p:txBody>
      </p:sp>
      <p:sp>
        <p:nvSpPr>
          <p:cNvPr id="5" name="任意多边形 4"/>
          <p:cNvSpPr/>
          <p:nvPr/>
        </p:nvSpPr>
        <p:spPr>
          <a:xfrm>
            <a:off x="4019550" y="2052955"/>
            <a:ext cx="3365500" cy="1336040"/>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a:buFont typeface="Arial" panose="020B0604020202020204" pitchFamily="34" charset="0"/>
              <a:buChar char="•"/>
            </a:pPr>
            <a:r>
              <a:rPr lang="zh-CN" altLang="en-US" sz="2000" dirty="0">
                <a:latin typeface="宋体" panose="02010600030101010101" pitchFamily="2" charset="-122"/>
                <a:sym typeface="+mn-ea"/>
              </a:rPr>
              <a:t>采用基于构件的体系结构</a:t>
            </a:r>
          </a:p>
          <a:p>
            <a:pPr marL="342900" lvl="0" indent="-342900">
              <a:buFont typeface="Arial" panose="020B0604020202020204" pitchFamily="34" charset="0"/>
              <a:buChar char="•"/>
            </a:pPr>
            <a:r>
              <a:rPr lang="zh-CN" altLang="en-US" sz="2000" dirty="0">
                <a:latin typeface="宋体" panose="02010600030101010101" pitchFamily="2" charset="-122"/>
                <a:sym typeface="+mn-ea"/>
              </a:rPr>
              <a:t>提高软件复用率</a:t>
            </a:r>
            <a:endParaRPr kumimoji="0" lang="zh-CN" altLang="en-US" sz="2000" kern="1200" dirty="0">
              <a:effectLst/>
              <a:latin typeface="+mn-lt"/>
              <a:ea typeface="+mn-ea"/>
              <a:cs typeface="+mn-ea"/>
              <a:sym typeface="+mn-lt"/>
            </a:endParaRPr>
          </a:p>
        </p:txBody>
      </p:sp>
      <p:sp>
        <p:nvSpPr>
          <p:cNvPr id="6" name="任意多边形 5"/>
          <p:cNvSpPr/>
          <p:nvPr/>
        </p:nvSpPr>
        <p:spPr>
          <a:xfrm>
            <a:off x="7966821" y="133370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400" b="1" kern="1200" dirty="0">
                <a:latin typeface="+mn-lt"/>
                <a:ea typeface="+mn-ea"/>
                <a:cs typeface="+mn-ea"/>
                <a:sym typeface="+mn-lt"/>
              </a:rPr>
              <a:t>4. 可视化建模</a:t>
            </a:r>
          </a:p>
        </p:txBody>
      </p:sp>
      <p:sp>
        <p:nvSpPr>
          <p:cNvPr id="7" name="任意多边形 6"/>
          <p:cNvSpPr/>
          <p:nvPr/>
        </p:nvSpPr>
        <p:spPr>
          <a:xfrm>
            <a:off x="7966710" y="1999615"/>
            <a:ext cx="3204210" cy="131762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a:buFont typeface="Arial" panose="020B0604020202020204" pitchFamily="34" charset="0"/>
              <a:buChar char="•"/>
            </a:pPr>
            <a:r>
              <a:rPr lang="zh-CN" altLang="en-US" sz="2000" dirty="0">
                <a:latin typeface="+mn-ea"/>
                <a:cs typeface="+mn-ea"/>
                <a:sym typeface="+mn-ea"/>
              </a:rPr>
              <a:t>使用统一建模语言（</a:t>
            </a:r>
            <a:r>
              <a:rPr lang="en-US" altLang="zh-CN" sz="2000" dirty="0">
                <a:latin typeface="+mn-ea"/>
                <a:cs typeface="+mn-ea"/>
                <a:sym typeface="+mn-ea"/>
              </a:rPr>
              <a:t>UML</a:t>
            </a:r>
            <a:r>
              <a:rPr lang="zh-CN" altLang="en-US" sz="2000" dirty="0">
                <a:latin typeface="+mn-ea"/>
                <a:cs typeface="+mn-ea"/>
                <a:sym typeface="+mn-ea"/>
              </a:rPr>
              <a:t>）对系统进行可视化建模</a:t>
            </a:r>
            <a:endParaRPr kumimoji="0" lang="zh-CN" altLang="en-US" sz="2000" kern="1200" dirty="0">
              <a:effectLst/>
              <a:latin typeface="+mn-ea"/>
              <a:cs typeface="+mn-ea"/>
              <a:sym typeface="+mn-lt"/>
            </a:endParaRPr>
          </a:p>
        </p:txBody>
      </p:sp>
      <p:sp>
        <p:nvSpPr>
          <p:cNvPr id="8" name="任意多边形 7"/>
          <p:cNvSpPr/>
          <p:nvPr/>
        </p:nvSpPr>
        <p:spPr>
          <a:xfrm>
            <a:off x="4073525" y="4011930"/>
            <a:ext cx="3311525" cy="666115"/>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400" b="1" kern="1200" dirty="0">
                <a:latin typeface="+mn-lt"/>
                <a:ea typeface="+mn-ea"/>
                <a:cs typeface="+mn-ea"/>
                <a:sym typeface="+mn-lt"/>
              </a:rPr>
              <a:t>5. 验证软件质量</a:t>
            </a:r>
          </a:p>
        </p:txBody>
      </p:sp>
      <p:sp>
        <p:nvSpPr>
          <p:cNvPr id="10" name="任意多边形 9"/>
          <p:cNvSpPr/>
          <p:nvPr/>
        </p:nvSpPr>
        <p:spPr>
          <a:xfrm>
            <a:off x="4073525" y="4678045"/>
            <a:ext cx="3311525" cy="131762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a:buFont typeface="Arial" panose="020B0604020202020204" pitchFamily="34" charset="0"/>
              <a:buChar char="•"/>
            </a:pPr>
            <a:r>
              <a:rPr lang="zh-CN" altLang="en-US" sz="2000" dirty="0">
                <a:latin typeface="宋体" panose="02010600030101010101" pitchFamily="2" charset="-122"/>
                <a:sym typeface="+mn-ea"/>
              </a:rPr>
              <a:t>软件质量评估贯穿整个开发过程的所有活动</a:t>
            </a:r>
            <a:endParaRPr lang="en-US" altLang="zh-CN" sz="2000" dirty="0">
              <a:latin typeface="宋体" panose="02010600030101010101" pitchFamily="2" charset="-122"/>
            </a:endParaRPr>
          </a:p>
          <a:p>
            <a:pPr marL="342900" lvl="0" indent="-342900">
              <a:buFont typeface="Arial" panose="020B0604020202020204" pitchFamily="34" charset="0"/>
              <a:buChar char="•"/>
            </a:pPr>
            <a:r>
              <a:rPr lang="zh-CN" altLang="en-US" sz="2000" dirty="0">
                <a:latin typeface="宋体" panose="02010600030101010101" pitchFamily="2" charset="-122"/>
                <a:sym typeface="+mn-ea"/>
              </a:rPr>
              <a:t>全体成员参与</a:t>
            </a:r>
            <a:endParaRPr kumimoji="0" lang="zh-CN" altLang="en-US" sz="2000" kern="1200" dirty="0">
              <a:effectLst/>
              <a:latin typeface="+mn-lt"/>
              <a:ea typeface="+mn-ea"/>
              <a:cs typeface="+mn-ea"/>
              <a:sym typeface="+mn-lt"/>
            </a:endParaRPr>
          </a:p>
        </p:txBody>
      </p:sp>
      <p:sp>
        <p:nvSpPr>
          <p:cNvPr id="11" name="任意多边形 10"/>
          <p:cNvSpPr/>
          <p:nvPr/>
        </p:nvSpPr>
        <p:spPr>
          <a:xfrm>
            <a:off x="7966821" y="401213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400" b="1" kern="1200" dirty="0">
                <a:latin typeface="+mn-lt"/>
                <a:ea typeface="+mn-ea"/>
                <a:cs typeface="+mn-ea"/>
                <a:sym typeface="+mn-lt"/>
              </a:rPr>
              <a:t>6. 控制软件变更</a:t>
            </a:r>
          </a:p>
        </p:txBody>
      </p:sp>
      <p:sp>
        <p:nvSpPr>
          <p:cNvPr id="12" name="任意多边形 11"/>
          <p:cNvSpPr/>
          <p:nvPr/>
        </p:nvSpPr>
        <p:spPr>
          <a:xfrm>
            <a:off x="7966710" y="4678045"/>
            <a:ext cx="3204210" cy="131762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a:buFont typeface="Arial" panose="020B0604020202020204" pitchFamily="34" charset="0"/>
              <a:buChar char="•"/>
            </a:pPr>
            <a:r>
              <a:rPr lang="zh-CN" altLang="en-US" sz="2000" dirty="0">
                <a:latin typeface="宋体" panose="02010600030101010101" pitchFamily="2" charset="-122"/>
                <a:sym typeface="+mn-ea"/>
              </a:rPr>
              <a:t>描述如何控制和跟踪软件的变更</a:t>
            </a:r>
            <a:endParaRPr kumimoji="0" lang="zh-CN" altLang="en-US" sz="2000" kern="1200" dirty="0">
              <a:effectLst/>
              <a:latin typeface="+mn-lt"/>
              <a:ea typeface="+mn-ea"/>
              <a:cs typeface="+mn-ea"/>
              <a:sym typeface="+mn-lt"/>
            </a:endParaRPr>
          </a:p>
        </p:txBody>
      </p:sp>
    </p:spTree>
    <p:extLst>
      <p:ext uri="{BB962C8B-B14F-4D97-AF65-F5344CB8AC3E}">
        <p14:creationId xmlns:p14="http://schemas.microsoft.com/office/powerpoint/2010/main" val="28122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10" grpId="0" bldLvl="0" animBg="1"/>
      <p:bldP spid="11" grpId="0" bldLvl="0" animBg="1"/>
      <p:bldP spid="1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sym typeface="+mn-ea"/>
              </a:rPr>
              <a:t>Rational统一过程模型</a:t>
            </a:r>
            <a:endParaRPr lang="zh-CN" altLang="en-US"/>
          </a:p>
        </p:txBody>
      </p:sp>
      <p:pic>
        <p:nvPicPr>
          <p:cNvPr id="68611" name="Picture 2" descr="http://images.cnblogs.com/cnblogs_com/2hill/image002.jpg"/>
          <p:cNvPicPr>
            <a:picLocks noChangeAspect="1"/>
          </p:cNvPicPr>
          <p:nvPr/>
        </p:nvPicPr>
        <p:blipFill>
          <a:blip r:embed="rId3"/>
          <a:stretch>
            <a:fillRect/>
          </a:stretch>
        </p:blipFill>
        <p:spPr>
          <a:xfrm>
            <a:off x="1728470" y="994728"/>
            <a:ext cx="6096000" cy="4868862"/>
          </a:xfrm>
          <a:prstGeom prst="rect">
            <a:avLst/>
          </a:prstGeom>
          <a:noFill/>
          <a:ln w="9525">
            <a:noFill/>
          </a:ln>
        </p:spPr>
      </p:pic>
      <p:sp>
        <p:nvSpPr>
          <p:cNvPr id="68612" name="内容占位符 2"/>
          <p:cNvSpPr>
            <a:spLocks noGrp="1"/>
          </p:cNvSpPr>
          <p:nvPr/>
        </p:nvSpPr>
        <p:spPr>
          <a:xfrm>
            <a:off x="8205470" y="1240473"/>
            <a:ext cx="1905000" cy="4770437"/>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marL="57150" indent="0">
              <a:buNone/>
            </a:pPr>
            <a:r>
              <a:rPr lang="zh-CN" altLang="en-US" sz="2000" b="1" dirty="0">
                <a:solidFill>
                  <a:srgbClr val="DE0000"/>
                </a:solidFill>
                <a:latin typeface="宋体" panose="02010600030101010101" pitchFamily="2" charset="-122"/>
              </a:rPr>
              <a:t>初始</a:t>
            </a:r>
            <a:r>
              <a:rPr lang="zh-CN" altLang="en-US" sz="2000" b="1" dirty="0">
                <a:latin typeface="宋体" panose="02010600030101010101" pitchFamily="2" charset="-122"/>
              </a:rPr>
              <a:t>：项目计划、评估风险；</a:t>
            </a:r>
            <a:endParaRPr lang="en-US" altLang="zh-CN" sz="2000" b="1" dirty="0">
              <a:latin typeface="宋体" panose="02010600030101010101" pitchFamily="2" charset="-122"/>
            </a:endParaRPr>
          </a:p>
          <a:p>
            <a:pPr marL="57150" indent="0">
              <a:buNone/>
            </a:pPr>
            <a:r>
              <a:rPr lang="zh-CN" altLang="en-US" sz="2000" b="1" dirty="0">
                <a:solidFill>
                  <a:srgbClr val="DE0000"/>
                </a:solidFill>
                <a:latin typeface="宋体" panose="02010600030101010101" pitchFamily="2" charset="-122"/>
              </a:rPr>
              <a:t>精化</a:t>
            </a:r>
            <a:r>
              <a:rPr lang="zh-CN" altLang="en-US" sz="2000" b="1" dirty="0">
                <a:latin typeface="宋体" panose="02010600030101010101" pitchFamily="2" charset="-122"/>
              </a:rPr>
              <a:t>：设计系统的体系结构、制定项目计划、确定资源需求；</a:t>
            </a:r>
            <a:endParaRPr lang="en-US" altLang="zh-CN" sz="2000" b="1" dirty="0">
              <a:latin typeface="宋体" panose="02010600030101010101" pitchFamily="2" charset="-122"/>
            </a:endParaRPr>
          </a:p>
          <a:p>
            <a:pPr marL="57150" indent="0">
              <a:buNone/>
            </a:pPr>
            <a:r>
              <a:rPr lang="zh-CN" altLang="en-US" sz="2000" b="1" dirty="0">
                <a:solidFill>
                  <a:srgbClr val="DE0000"/>
                </a:solidFill>
                <a:latin typeface="宋体" panose="02010600030101010101" pitchFamily="2" charset="-122"/>
              </a:rPr>
              <a:t>构建</a:t>
            </a:r>
            <a:r>
              <a:rPr lang="zh-CN" altLang="en-US" sz="2000" b="1" dirty="0">
                <a:latin typeface="宋体" panose="02010600030101010101" pitchFamily="2" charset="-122"/>
              </a:rPr>
              <a:t>：开发出所有组件和应用程序，集成并进行详尽测试；</a:t>
            </a:r>
            <a:endParaRPr lang="en-US" altLang="zh-CN" sz="2000" b="1" dirty="0">
              <a:latin typeface="宋体" panose="02010600030101010101" pitchFamily="2" charset="-122"/>
            </a:endParaRPr>
          </a:p>
          <a:p>
            <a:pPr marL="57150" indent="0">
              <a:buNone/>
            </a:pPr>
            <a:r>
              <a:rPr lang="zh-CN" altLang="en-US" sz="2000" b="1" dirty="0">
                <a:solidFill>
                  <a:srgbClr val="DE0000"/>
                </a:solidFill>
                <a:latin typeface="宋体" panose="02010600030101010101" pitchFamily="2" charset="-122"/>
              </a:rPr>
              <a:t>产品化</a:t>
            </a:r>
            <a:r>
              <a:rPr lang="zh-CN" altLang="en-US" sz="2000" b="1" dirty="0">
                <a:latin typeface="宋体" panose="02010600030101010101" pitchFamily="2" charset="-122"/>
              </a:rPr>
              <a:t>：将产品移交给用户。</a:t>
            </a:r>
            <a:endParaRPr lang="en-US" altLang="zh-CN" sz="2000" b="1" dirty="0">
              <a:latin typeface="宋体" panose="02010600030101010101" pitchFamily="2" charset="-122"/>
            </a:endParaRPr>
          </a:p>
        </p:txBody>
      </p:sp>
      <p:cxnSp>
        <p:nvCxnSpPr>
          <p:cNvPr id="87044" name="直接箭头连接符 2"/>
          <p:cNvCxnSpPr/>
          <p:nvPr/>
        </p:nvCxnSpPr>
        <p:spPr>
          <a:xfrm>
            <a:off x="1652270" y="5888990"/>
            <a:ext cx="6553200" cy="0"/>
          </a:xfrm>
          <a:prstGeom prst="straightConnector1">
            <a:avLst/>
          </a:prstGeom>
          <a:ln w="9525" cap="flat" cmpd="sng">
            <a:solidFill>
              <a:schemeClr val="tx1"/>
            </a:solidFill>
            <a:prstDash val="solid"/>
            <a:round/>
            <a:headEnd type="none" w="med" len="med"/>
            <a:tailEnd type="arrow" w="med" len="med"/>
          </a:ln>
        </p:spPr>
      </p:cxnSp>
      <p:cxnSp>
        <p:nvCxnSpPr>
          <p:cNvPr id="87045" name="直接箭头连接符 6"/>
          <p:cNvCxnSpPr/>
          <p:nvPr/>
        </p:nvCxnSpPr>
        <p:spPr>
          <a:xfrm flipV="1">
            <a:off x="1652270" y="994728"/>
            <a:ext cx="0" cy="4894262"/>
          </a:xfrm>
          <a:prstGeom prst="straightConnector1">
            <a:avLst/>
          </a:prstGeom>
          <a:ln w="9525" cap="flat" cmpd="sng">
            <a:solidFill>
              <a:schemeClr val="tx1"/>
            </a:solidFill>
            <a:prstDash val="solid"/>
            <a:round/>
            <a:headEnd type="arrow" w="med" len="med"/>
            <a:tailEnd type="none" w="med" len="med"/>
          </a:ln>
        </p:spPr>
      </p:cxnSp>
      <p:sp>
        <p:nvSpPr>
          <p:cNvPr id="87046" name="矩形 8"/>
          <p:cNvSpPr/>
          <p:nvPr/>
        </p:nvSpPr>
        <p:spPr>
          <a:xfrm>
            <a:off x="6910070" y="5888990"/>
            <a:ext cx="1295400" cy="482600"/>
          </a:xfrm>
          <a:prstGeom prst="rect">
            <a:avLst/>
          </a:prstGeom>
          <a:noFill/>
          <a:ln w="9525">
            <a:noFill/>
          </a:ln>
        </p:spPr>
        <p:txBody>
          <a:bodyPr anchor="t"/>
          <a:lstStyle/>
          <a:p>
            <a:pPr eaLnBrk="0" hangingPunct="0"/>
            <a:r>
              <a:rPr lang="zh-CN" altLang="en-US" b="1" dirty="0">
                <a:solidFill>
                  <a:srgbClr val="FF0000"/>
                </a:solidFill>
                <a:latin typeface="Times New Roman" panose="02020603050405020304" pitchFamily="18" charset="0"/>
              </a:rPr>
              <a:t>动态视角</a:t>
            </a:r>
          </a:p>
        </p:txBody>
      </p:sp>
      <p:sp>
        <p:nvSpPr>
          <p:cNvPr id="87047" name="矩形 11"/>
          <p:cNvSpPr/>
          <p:nvPr/>
        </p:nvSpPr>
        <p:spPr>
          <a:xfrm>
            <a:off x="1271270" y="1240790"/>
            <a:ext cx="457200" cy="1447800"/>
          </a:xfrm>
          <a:prstGeom prst="rect">
            <a:avLst/>
          </a:prstGeom>
          <a:noFill/>
          <a:ln w="9525">
            <a:noFill/>
          </a:ln>
        </p:spPr>
        <p:txBody>
          <a:bodyPr anchor="t"/>
          <a:lstStyle/>
          <a:p>
            <a:pPr eaLnBrk="0" hangingPunct="0"/>
            <a:r>
              <a:rPr lang="zh-CN" altLang="en-US" b="1" dirty="0">
                <a:solidFill>
                  <a:srgbClr val="FF0000"/>
                </a:solidFill>
                <a:latin typeface="Times New Roman" panose="02020603050405020304" pitchFamily="18" charset="0"/>
              </a:rPr>
              <a:t>静态视角</a:t>
            </a:r>
          </a:p>
        </p:txBody>
      </p:sp>
      <p:grpSp>
        <p:nvGrpSpPr>
          <p:cNvPr id="68617" name="Group 9"/>
          <p:cNvGrpSpPr/>
          <p:nvPr/>
        </p:nvGrpSpPr>
        <p:grpSpPr>
          <a:xfrm>
            <a:off x="2907983" y="5279390"/>
            <a:ext cx="4649787" cy="385763"/>
            <a:chOff x="0" y="0"/>
            <a:chExt cx="6400800" cy="385763"/>
          </a:xfrm>
        </p:grpSpPr>
        <p:sp>
          <p:nvSpPr>
            <p:cNvPr id="87049" name="流程图: 终止 10"/>
            <p:cNvSpPr/>
            <p:nvPr/>
          </p:nvSpPr>
          <p:spPr>
            <a:xfrm>
              <a:off x="0" y="0"/>
              <a:ext cx="914400" cy="385763"/>
            </a:xfrm>
            <a:prstGeom prst="flowChartTerminator">
              <a:avLst/>
            </a:prstGeom>
            <a:noFill/>
            <a:ln w="38100" cap="flat" cmpd="sng">
              <a:solidFill>
                <a:srgbClr val="FF0066"/>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cxnSp>
          <p:nvCxnSpPr>
            <p:cNvPr id="87050" name="直接箭头连接符 11"/>
            <p:cNvCxnSpPr/>
            <p:nvPr/>
          </p:nvCxnSpPr>
          <p:spPr>
            <a:xfrm flipH="1">
              <a:off x="90488" y="0"/>
              <a:ext cx="671512" cy="0"/>
            </a:xfrm>
            <a:prstGeom prst="straightConnector1">
              <a:avLst/>
            </a:prstGeom>
            <a:ln w="38100" cap="flat" cmpd="sng">
              <a:solidFill>
                <a:srgbClr val="FF0066"/>
              </a:solidFill>
              <a:prstDash val="solid"/>
              <a:round/>
              <a:headEnd type="none" w="med" len="med"/>
              <a:tailEnd type="arrow" w="lg" len="lg"/>
            </a:ln>
          </p:spPr>
        </p:cxnSp>
        <p:cxnSp>
          <p:nvCxnSpPr>
            <p:cNvPr id="87051" name="直接箭头连接符 12"/>
            <p:cNvCxnSpPr/>
            <p:nvPr/>
          </p:nvCxnSpPr>
          <p:spPr>
            <a:xfrm>
              <a:off x="473075" y="385763"/>
              <a:ext cx="365125" cy="0"/>
            </a:xfrm>
            <a:prstGeom prst="straightConnector1">
              <a:avLst/>
            </a:prstGeom>
            <a:ln w="38100" cap="flat" cmpd="sng">
              <a:solidFill>
                <a:srgbClr val="FF0066"/>
              </a:solidFill>
              <a:prstDash val="solid"/>
              <a:round/>
              <a:headEnd type="none" w="med" len="med"/>
              <a:tailEnd type="arrow" w="lg" len="lg"/>
            </a:ln>
          </p:spPr>
        </p:cxnSp>
        <p:sp>
          <p:nvSpPr>
            <p:cNvPr id="87052" name="流程图: 终止 13"/>
            <p:cNvSpPr/>
            <p:nvPr/>
          </p:nvSpPr>
          <p:spPr>
            <a:xfrm>
              <a:off x="1447800" y="0"/>
              <a:ext cx="914400" cy="385763"/>
            </a:xfrm>
            <a:prstGeom prst="flowChartTerminator">
              <a:avLst/>
            </a:prstGeom>
            <a:noFill/>
            <a:ln w="38100" cap="flat" cmpd="sng">
              <a:solidFill>
                <a:srgbClr val="FF0066"/>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cxnSp>
          <p:nvCxnSpPr>
            <p:cNvPr id="87053" name="直接箭头连接符 14"/>
            <p:cNvCxnSpPr/>
            <p:nvPr/>
          </p:nvCxnSpPr>
          <p:spPr>
            <a:xfrm flipH="1">
              <a:off x="1538288" y="0"/>
              <a:ext cx="671512" cy="0"/>
            </a:xfrm>
            <a:prstGeom prst="straightConnector1">
              <a:avLst/>
            </a:prstGeom>
            <a:ln w="38100" cap="flat" cmpd="sng">
              <a:solidFill>
                <a:srgbClr val="FF0066"/>
              </a:solidFill>
              <a:prstDash val="solid"/>
              <a:round/>
              <a:headEnd type="none" w="med" len="med"/>
              <a:tailEnd type="arrow" w="lg" len="lg"/>
            </a:ln>
          </p:spPr>
        </p:cxnSp>
        <p:cxnSp>
          <p:nvCxnSpPr>
            <p:cNvPr id="87054" name="直接箭头连接符 15"/>
            <p:cNvCxnSpPr/>
            <p:nvPr/>
          </p:nvCxnSpPr>
          <p:spPr>
            <a:xfrm>
              <a:off x="1920875" y="385763"/>
              <a:ext cx="365125" cy="0"/>
            </a:xfrm>
            <a:prstGeom prst="straightConnector1">
              <a:avLst/>
            </a:prstGeom>
            <a:ln w="38100" cap="flat" cmpd="sng">
              <a:solidFill>
                <a:srgbClr val="FF0066"/>
              </a:solidFill>
              <a:prstDash val="solid"/>
              <a:round/>
              <a:headEnd type="none" w="med" len="med"/>
              <a:tailEnd type="arrow" w="lg" len="lg"/>
            </a:ln>
          </p:spPr>
        </p:cxnSp>
        <p:sp>
          <p:nvSpPr>
            <p:cNvPr id="87055" name="流程图: 终止 16"/>
            <p:cNvSpPr/>
            <p:nvPr/>
          </p:nvSpPr>
          <p:spPr>
            <a:xfrm>
              <a:off x="3505200" y="0"/>
              <a:ext cx="914400" cy="385763"/>
            </a:xfrm>
            <a:prstGeom prst="flowChartTerminator">
              <a:avLst/>
            </a:prstGeom>
            <a:noFill/>
            <a:ln w="38100" cap="flat" cmpd="sng">
              <a:solidFill>
                <a:srgbClr val="FF0066"/>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cxnSp>
          <p:nvCxnSpPr>
            <p:cNvPr id="87056" name="直接箭头连接符 17"/>
            <p:cNvCxnSpPr/>
            <p:nvPr/>
          </p:nvCxnSpPr>
          <p:spPr>
            <a:xfrm flipH="1">
              <a:off x="3595688" y="0"/>
              <a:ext cx="671512" cy="0"/>
            </a:xfrm>
            <a:prstGeom prst="straightConnector1">
              <a:avLst/>
            </a:prstGeom>
            <a:ln w="38100" cap="flat" cmpd="sng">
              <a:solidFill>
                <a:srgbClr val="FF0066"/>
              </a:solidFill>
              <a:prstDash val="solid"/>
              <a:round/>
              <a:headEnd type="none" w="med" len="med"/>
              <a:tailEnd type="arrow" w="lg" len="lg"/>
            </a:ln>
          </p:spPr>
        </p:cxnSp>
        <p:cxnSp>
          <p:nvCxnSpPr>
            <p:cNvPr id="87057" name="直接箭头连接符 18"/>
            <p:cNvCxnSpPr/>
            <p:nvPr/>
          </p:nvCxnSpPr>
          <p:spPr>
            <a:xfrm>
              <a:off x="3978275" y="385763"/>
              <a:ext cx="365125" cy="0"/>
            </a:xfrm>
            <a:prstGeom prst="straightConnector1">
              <a:avLst/>
            </a:prstGeom>
            <a:ln w="38100" cap="flat" cmpd="sng">
              <a:solidFill>
                <a:srgbClr val="FF0066"/>
              </a:solidFill>
              <a:prstDash val="solid"/>
              <a:round/>
              <a:headEnd type="none" w="med" len="med"/>
              <a:tailEnd type="arrow" w="lg" len="lg"/>
            </a:ln>
          </p:spPr>
        </p:cxnSp>
        <p:sp>
          <p:nvSpPr>
            <p:cNvPr id="87058" name="流程图: 终止 19"/>
            <p:cNvSpPr/>
            <p:nvPr/>
          </p:nvSpPr>
          <p:spPr>
            <a:xfrm>
              <a:off x="5486400" y="0"/>
              <a:ext cx="914400" cy="385763"/>
            </a:xfrm>
            <a:prstGeom prst="flowChartTerminator">
              <a:avLst/>
            </a:prstGeom>
            <a:noFill/>
            <a:ln w="38100" cap="flat" cmpd="sng">
              <a:solidFill>
                <a:srgbClr val="FF0066"/>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cxnSp>
          <p:nvCxnSpPr>
            <p:cNvPr id="87059" name="直接箭头连接符 20"/>
            <p:cNvCxnSpPr/>
            <p:nvPr/>
          </p:nvCxnSpPr>
          <p:spPr>
            <a:xfrm flipH="1">
              <a:off x="5576888" y="0"/>
              <a:ext cx="671512" cy="0"/>
            </a:xfrm>
            <a:prstGeom prst="straightConnector1">
              <a:avLst/>
            </a:prstGeom>
            <a:ln w="38100" cap="flat" cmpd="sng">
              <a:solidFill>
                <a:srgbClr val="FF0066"/>
              </a:solidFill>
              <a:prstDash val="solid"/>
              <a:round/>
              <a:headEnd type="none" w="med" len="med"/>
              <a:tailEnd type="arrow" w="lg" len="lg"/>
            </a:ln>
          </p:spPr>
        </p:cxnSp>
        <p:cxnSp>
          <p:nvCxnSpPr>
            <p:cNvPr id="87060" name="直接箭头连接符 21"/>
            <p:cNvCxnSpPr/>
            <p:nvPr/>
          </p:nvCxnSpPr>
          <p:spPr>
            <a:xfrm>
              <a:off x="5959475" y="385763"/>
              <a:ext cx="365125" cy="0"/>
            </a:xfrm>
            <a:prstGeom prst="straightConnector1">
              <a:avLst/>
            </a:prstGeom>
            <a:ln w="38100" cap="flat" cmpd="sng">
              <a:solidFill>
                <a:srgbClr val="FF0066"/>
              </a:solidFill>
              <a:prstDash val="solid"/>
              <a:round/>
              <a:headEnd type="none" w="med" len="med"/>
              <a:tailEnd type="arrow" w="lg" len="lg"/>
            </a:ln>
          </p:spPr>
        </p:cxnSp>
      </p:grpSp>
      <p:grpSp>
        <p:nvGrpSpPr>
          <p:cNvPr id="68630" name="Group 22"/>
          <p:cNvGrpSpPr/>
          <p:nvPr/>
        </p:nvGrpSpPr>
        <p:grpSpPr>
          <a:xfrm>
            <a:off x="2417445" y="1983740"/>
            <a:ext cx="5407025" cy="1619250"/>
            <a:chOff x="0" y="0"/>
            <a:chExt cx="8099425" cy="1619250"/>
          </a:xfrm>
        </p:grpSpPr>
        <p:sp>
          <p:nvSpPr>
            <p:cNvPr id="87062" name="流程图: 终止 23"/>
            <p:cNvSpPr/>
            <p:nvPr/>
          </p:nvSpPr>
          <p:spPr>
            <a:xfrm>
              <a:off x="0" y="9525"/>
              <a:ext cx="8099425" cy="1609725"/>
            </a:xfrm>
            <a:prstGeom prst="flowChartTerminator">
              <a:avLst/>
            </a:prstGeom>
            <a:noFill/>
            <a:ln w="38100" cap="flat" cmpd="sng">
              <a:solidFill>
                <a:srgbClr val="FF0066"/>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cxnSp>
          <p:nvCxnSpPr>
            <p:cNvPr id="87063" name="直接箭头连接符 24"/>
            <p:cNvCxnSpPr/>
            <p:nvPr/>
          </p:nvCxnSpPr>
          <p:spPr>
            <a:xfrm>
              <a:off x="4002088" y="1619250"/>
              <a:ext cx="3106737" cy="0"/>
            </a:xfrm>
            <a:prstGeom prst="straightConnector1">
              <a:avLst/>
            </a:prstGeom>
            <a:ln w="38100" cap="flat" cmpd="sng">
              <a:solidFill>
                <a:srgbClr val="FF0066"/>
              </a:solidFill>
              <a:prstDash val="solid"/>
              <a:round/>
              <a:headEnd type="none" w="med" len="med"/>
              <a:tailEnd type="arrow" w="lg" len="lg"/>
            </a:ln>
          </p:spPr>
        </p:cxnSp>
        <p:cxnSp>
          <p:nvCxnSpPr>
            <p:cNvPr id="87064" name="直接箭头连接符 25"/>
            <p:cNvCxnSpPr/>
            <p:nvPr/>
          </p:nvCxnSpPr>
          <p:spPr>
            <a:xfrm flipH="1" flipV="1">
              <a:off x="1030288" y="0"/>
              <a:ext cx="2725737" cy="19050"/>
            </a:xfrm>
            <a:prstGeom prst="straightConnector1">
              <a:avLst/>
            </a:prstGeom>
            <a:ln w="38100" cap="flat" cmpd="sng">
              <a:solidFill>
                <a:srgbClr val="FF0066"/>
              </a:solidFill>
              <a:prstDash val="solid"/>
              <a:round/>
              <a:headEnd type="none" w="med" len="med"/>
              <a:tailEnd type="arrow" w="lg" len="lg"/>
            </a:ln>
          </p:spPr>
        </p:cxnSp>
      </p:grpSp>
    </p:spTree>
    <p:extLst>
      <p:ext uri="{BB962C8B-B14F-4D97-AF65-F5344CB8AC3E}">
        <p14:creationId xmlns:p14="http://schemas.microsoft.com/office/powerpoint/2010/main" val="47776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barn(inVertical)">
                                      <p:cBhvr>
                                        <p:cTn id="7" dur="500"/>
                                        <p:tgtEl>
                                          <p:spTgt spid="686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7044"/>
                                        </p:tgtEl>
                                        <p:attrNameLst>
                                          <p:attrName>style.visibility</p:attrName>
                                        </p:attrNameLst>
                                      </p:cBhvr>
                                      <p:to>
                                        <p:strVal val="visible"/>
                                      </p:to>
                                    </p:set>
                                    <p:anim calcmode="lin" valueType="num">
                                      <p:cBhvr additive="base">
                                        <p:cTn id="12" dur="500" fill="hold"/>
                                        <p:tgtEl>
                                          <p:spTgt spid="87044"/>
                                        </p:tgtEl>
                                        <p:attrNameLst>
                                          <p:attrName>ppt_x</p:attrName>
                                        </p:attrNameLst>
                                      </p:cBhvr>
                                      <p:tavLst>
                                        <p:tav tm="0">
                                          <p:val>
                                            <p:strVal val="0-#ppt_w/2"/>
                                          </p:val>
                                        </p:tav>
                                        <p:tav tm="100000">
                                          <p:val>
                                            <p:strVal val="#ppt_x"/>
                                          </p:val>
                                        </p:tav>
                                      </p:tavLst>
                                    </p:anim>
                                    <p:anim calcmode="lin" valueType="num">
                                      <p:cBhvr additive="base">
                                        <p:cTn id="13" dur="500" fill="hold"/>
                                        <p:tgtEl>
                                          <p:spTgt spid="87044"/>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87046"/>
                                        </p:tgtEl>
                                        <p:attrNameLst>
                                          <p:attrName>style.visibility</p:attrName>
                                        </p:attrNameLst>
                                      </p:cBhvr>
                                      <p:to>
                                        <p:strVal val="visible"/>
                                      </p:to>
                                    </p:set>
                                    <p:anim calcmode="lin" valueType="num">
                                      <p:cBhvr additive="base">
                                        <p:cTn id="16" dur="500" fill="hold"/>
                                        <p:tgtEl>
                                          <p:spTgt spid="87046"/>
                                        </p:tgtEl>
                                        <p:attrNameLst>
                                          <p:attrName>ppt_x</p:attrName>
                                        </p:attrNameLst>
                                      </p:cBhvr>
                                      <p:tavLst>
                                        <p:tav tm="0">
                                          <p:val>
                                            <p:strVal val="0-#ppt_w/2"/>
                                          </p:val>
                                        </p:tav>
                                        <p:tav tm="100000">
                                          <p:val>
                                            <p:strVal val="#ppt_x"/>
                                          </p:val>
                                        </p:tav>
                                      </p:tavLst>
                                    </p:anim>
                                    <p:anim calcmode="lin" valueType="num">
                                      <p:cBhvr additive="base">
                                        <p:cTn id="17" dur="500" fill="hold"/>
                                        <p:tgtEl>
                                          <p:spTgt spid="8704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8612">
                                            <p:txEl>
                                              <p:pRg st="0" end="0"/>
                                            </p:txEl>
                                          </p:spTgt>
                                        </p:tgtEl>
                                        <p:attrNameLst>
                                          <p:attrName>style.visibility</p:attrName>
                                        </p:attrNameLst>
                                      </p:cBhvr>
                                      <p:to>
                                        <p:strVal val="visible"/>
                                      </p:to>
                                    </p:set>
                                    <p:animEffect transition="in" filter="barn(inVertical)">
                                      <p:cBhvr>
                                        <p:cTn id="22" dur="500"/>
                                        <p:tgtEl>
                                          <p:spTgt spid="68612">
                                            <p:txEl>
                                              <p:pRg st="0" end="0"/>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8612">
                                            <p:txEl>
                                              <p:pRg st="1" end="1"/>
                                            </p:txEl>
                                          </p:spTgt>
                                        </p:tgtEl>
                                        <p:attrNameLst>
                                          <p:attrName>style.visibility</p:attrName>
                                        </p:attrNameLst>
                                      </p:cBhvr>
                                      <p:to>
                                        <p:strVal val="visible"/>
                                      </p:to>
                                    </p:set>
                                    <p:animEffect transition="in" filter="barn(inVertical)">
                                      <p:cBhvr>
                                        <p:cTn id="25" dur="500"/>
                                        <p:tgtEl>
                                          <p:spTgt spid="68612">
                                            <p:txEl>
                                              <p:pRg st="1" end="1"/>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8612">
                                            <p:txEl>
                                              <p:pRg st="2" end="2"/>
                                            </p:txEl>
                                          </p:spTgt>
                                        </p:tgtEl>
                                        <p:attrNameLst>
                                          <p:attrName>style.visibility</p:attrName>
                                        </p:attrNameLst>
                                      </p:cBhvr>
                                      <p:to>
                                        <p:strVal val="visible"/>
                                      </p:to>
                                    </p:set>
                                    <p:animEffect transition="in" filter="barn(inVertical)">
                                      <p:cBhvr>
                                        <p:cTn id="28" dur="500"/>
                                        <p:tgtEl>
                                          <p:spTgt spid="68612">
                                            <p:txEl>
                                              <p:pRg st="2" end="2"/>
                                            </p:tx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8612">
                                            <p:txEl>
                                              <p:pRg st="3" end="3"/>
                                            </p:txEl>
                                          </p:spTgt>
                                        </p:tgtEl>
                                        <p:attrNameLst>
                                          <p:attrName>style.visibility</p:attrName>
                                        </p:attrNameLst>
                                      </p:cBhvr>
                                      <p:to>
                                        <p:strVal val="visible"/>
                                      </p:to>
                                    </p:set>
                                    <p:animEffect transition="in" filter="barn(inVertical)">
                                      <p:cBhvr>
                                        <p:cTn id="31" dur="500"/>
                                        <p:tgtEl>
                                          <p:spTgt spid="6861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8630"/>
                                        </p:tgtEl>
                                        <p:attrNameLst>
                                          <p:attrName>style.visibility</p:attrName>
                                        </p:attrNameLst>
                                      </p:cBhvr>
                                      <p:to>
                                        <p:strVal val="visible"/>
                                      </p:to>
                                    </p:set>
                                    <p:animEffect transition="in" filter="fade">
                                      <p:cBhvr>
                                        <p:cTn id="36" dur="500"/>
                                        <p:tgtEl>
                                          <p:spTgt spid="686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8617"/>
                                        </p:tgtEl>
                                        <p:attrNameLst>
                                          <p:attrName>style.visibility</p:attrName>
                                        </p:attrNameLst>
                                      </p:cBhvr>
                                      <p:to>
                                        <p:strVal val="visible"/>
                                      </p:to>
                                    </p:set>
                                    <p:animEffect transition="in" filter="fade">
                                      <p:cBhvr>
                                        <p:cTn id="41" dur="500"/>
                                        <p:tgtEl>
                                          <p:spTgt spid="686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nodeType="clickEffect">
                                  <p:stCondLst>
                                    <p:cond delay="0"/>
                                  </p:stCondLst>
                                  <p:childTnLst>
                                    <p:set>
                                      <p:cBhvr>
                                        <p:cTn id="45" dur="1" fill="hold">
                                          <p:stCondLst>
                                            <p:cond delay="0"/>
                                          </p:stCondLst>
                                        </p:cTn>
                                        <p:tgtEl>
                                          <p:spTgt spid="87045"/>
                                        </p:tgtEl>
                                        <p:attrNameLst>
                                          <p:attrName>style.visibility</p:attrName>
                                        </p:attrNameLst>
                                      </p:cBhvr>
                                      <p:to>
                                        <p:strVal val="visible"/>
                                      </p:to>
                                    </p:set>
                                    <p:anim calcmode="lin" valueType="num">
                                      <p:cBhvr additive="base">
                                        <p:cTn id="46" dur="500" fill="hold"/>
                                        <p:tgtEl>
                                          <p:spTgt spid="87045"/>
                                        </p:tgtEl>
                                        <p:attrNameLst>
                                          <p:attrName>ppt_x</p:attrName>
                                        </p:attrNameLst>
                                      </p:cBhvr>
                                      <p:tavLst>
                                        <p:tav tm="0">
                                          <p:val>
                                            <p:strVal val="#ppt_x"/>
                                          </p:val>
                                        </p:tav>
                                        <p:tav tm="100000">
                                          <p:val>
                                            <p:strVal val="#ppt_x"/>
                                          </p:val>
                                        </p:tav>
                                      </p:tavLst>
                                    </p:anim>
                                    <p:anim calcmode="lin" valueType="num">
                                      <p:cBhvr additive="base">
                                        <p:cTn id="47" dur="500" fill="hold"/>
                                        <p:tgtEl>
                                          <p:spTgt spid="87045"/>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0"/>
                                  </p:stCondLst>
                                  <p:childTnLst>
                                    <p:set>
                                      <p:cBhvr>
                                        <p:cTn id="49" dur="1" fill="hold">
                                          <p:stCondLst>
                                            <p:cond delay="0"/>
                                          </p:stCondLst>
                                        </p:cTn>
                                        <p:tgtEl>
                                          <p:spTgt spid="87047"/>
                                        </p:tgtEl>
                                        <p:attrNameLst>
                                          <p:attrName>style.visibility</p:attrName>
                                        </p:attrNameLst>
                                      </p:cBhvr>
                                      <p:to>
                                        <p:strVal val="visible"/>
                                      </p:to>
                                    </p:set>
                                    <p:anim calcmode="lin" valueType="num">
                                      <p:cBhvr additive="base">
                                        <p:cTn id="50" dur="500" fill="hold"/>
                                        <p:tgtEl>
                                          <p:spTgt spid="87047"/>
                                        </p:tgtEl>
                                        <p:attrNameLst>
                                          <p:attrName>ppt_x</p:attrName>
                                        </p:attrNameLst>
                                      </p:cBhvr>
                                      <p:tavLst>
                                        <p:tav tm="0">
                                          <p:val>
                                            <p:strVal val="#ppt_x"/>
                                          </p:val>
                                        </p:tav>
                                        <p:tav tm="100000">
                                          <p:val>
                                            <p:strVal val="#ppt_x"/>
                                          </p:val>
                                        </p:tav>
                                      </p:tavLst>
                                    </p:anim>
                                    <p:anim calcmode="lin" valueType="num">
                                      <p:cBhvr additive="base">
                                        <p:cTn id="51" dur="500" fill="hold"/>
                                        <p:tgtEl>
                                          <p:spTgt spid="870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uiExpand="1" build="p"/>
      <p:bldP spid="87046" grpId="0"/>
      <p:bldP spid="870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统一过程的静态结构</a:t>
            </a:r>
          </a:p>
        </p:txBody>
      </p:sp>
      <p:sp>
        <p:nvSpPr>
          <p:cNvPr id="3" name="Rectangle 3"/>
          <p:cNvSpPr>
            <a:spLocks noGrp="1"/>
          </p:cNvSpPr>
          <p:nvPr/>
        </p:nvSpPr>
        <p:spPr>
          <a:xfrm>
            <a:off x="1794510" y="944245"/>
            <a:ext cx="7056120" cy="606425"/>
          </a:xfrm>
          <a:prstGeom prst="rect">
            <a:avLst/>
          </a:prstGeom>
          <a:noFill/>
          <a:ln w="9525">
            <a:noFill/>
            <a:miter/>
          </a:ln>
        </p:spPr>
        <p:txBody>
          <a:bodyPr vert="horz"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lvl="0" fontAlgn="base">
              <a:lnSpc>
                <a:spcPct val="90000"/>
              </a:lnSpc>
              <a:spcBef>
                <a:spcPts val="1200"/>
              </a:spcBef>
              <a:buFont typeface="Wingdings" panose="05000000000000000000" pitchFamily="2" charset="2"/>
              <a:buNone/>
            </a:pPr>
            <a:endParaRPr lang="en-US" altLang="x-none" sz="1600" strike="noStrike" noProof="1">
              <a:solidFill>
                <a:srgbClr val="A50021"/>
              </a:solidFill>
              <a:effectLst>
                <a:outerShdw blurRad="38100" dist="38100" dir="2700000">
                  <a:srgbClr val="C0C0C0"/>
                </a:outerShdw>
              </a:effectLst>
              <a:latin typeface="+mn-ea"/>
              <a:cs typeface="+mn-ea"/>
            </a:endParaRPr>
          </a:p>
        </p:txBody>
      </p:sp>
      <p:sp>
        <p:nvSpPr>
          <p:cNvPr id="64" name="Diamond 23"/>
          <p:cNvSpPr/>
          <p:nvPr/>
        </p:nvSpPr>
        <p:spPr>
          <a:xfrm>
            <a:off x="3407309" y="2550047"/>
            <a:ext cx="3574279" cy="2448205"/>
          </a:xfrm>
          <a:prstGeom prst="diamond">
            <a:avLst/>
          </a:prstGeom>
          <a:solidFill>
            <a:schemeClr val="bg1">
              <a:lumMod val="50000"/>
            </a:schemeClr>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565">
              <a:defRPr/>
            </a:pPr>
            <a:endParaRPr lang="en-US" sz="2400" b="1">
              <a:solidFill>
                <a:sysClr val="window" lastClr="FFFFFF"/>
              </a:solidFill>
              <a:latin typeface="Calibri" panose="020F0502020204030204"/>
            </a:endParaRPr>
          </a:p>
        </p:txBody>
      </p:sp>
      <p:sp>
        <p:nvSpPr>
          <p:cNvPr id="65" name="Rectangle 20"/>
          <p:cNvSpPr/>
          <p:nvPr/>
        </p:nvSpPr>
        <p:spPr>
          <a:xfrm>
            <a:off x="4347731" y="1615099"/>
            <a:ext cx="1692177" cy="398780"/>
          </a:xfrm>
          <a:prstGeom prst="rect">
            <a:avLst/>
          </a:prstGeom>
          <a:solidFill>
            <a:schemeClr val="accent1"/>
          </a:solidFill>
          <a:ln w="12700">
            <a:noFill/>
          </a:ln>
          <a:effectLst/>
        </p:spPr>
        <p:txBody>
          <a:bodyPr wrap="square">
            <a:spAutoFit/>
          </a:bodyPr>
          <a:lstStyle/>
          <a:p>
            <a:pPr algn="ctr"/>
            <a:r>
              <a:rPr lang="en-US" sz="2000" b="1" dirty="0">
                <a:solidFill>
                  <a:schemeClr val="bg1"/>
                </a:solidFill>
                <a:latin typeface="微软雅黑" panose="020B0503020204020204" pitchFamily="34" charset="-122"/>
                <a:ea typeface="微软雅黑" panose="020B0503020204020204" pitchFamily="34" charset="-122"/>
              </a:rPr>
              <a:t>“谁”来做？</a:t>
            </a:r>
          </a:p>
        </p:txBody>
      </p:sp>
      <p:sp>
        <p:nvSpPr>
          <p:cNvPr id="66" name="Rectangle 21"/>
          <p:cNvSpPr/>
          <p:nvPr/>
        </p:nvSpPr>
        <p:spPr>
          <a:xfrm>
            <a:off x="4049395" y="5542280"/>
            <a:ext cx="2110740" cy="398780"/>
          </a:xfrm>
          <a:prstGeom prst="rect">
            <a:avLst/>
          </a:prstGeom>
          <a:solidFill>
            <a:schemeClr val="accent3"/>
          </a:solidFill>
          <a:ln w="12700">
            <a:noFill/>
          </a:ln>
          <a:effectLst/>
        </p:spPr>
        <p:txBody>
          <a:bodyPr wrap="squar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做“某事”？</a:t>
            </a:r>
          </a:p>
        </p:txBody>
      </p:sp>
      <p:sp>
        <p:nvSpPr>
          <p:cNvPr id="67" name="Rectangle 22"/>
          <p:cNvSpPr/>
          <p:nvPr/>
        </p:nvSpPr>
        <p:spPr>
          <a:xfrm>
            <a:off x="7795844" y="3544342"/>
            <a:ext cx="1621669" cy="398780"/>
          </a:xfrm>
          <a:prstGeom prst="rect">
            <a:avLst/>
          </a:prstGeom>
          <a:solidFill>
            <a:schemeClr val="accent2"/>
          </a:solidFill>
          <a:ln w="12700">
            <a:noFill/>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latin typeface="微软雅黑" panose="020B0503020204020204" pitchFamily="34" charset="-122"/>
                <a:ea typeface="微软雅黑" panose="020B0503020204020204" pitchFamily="34" charset="-122"/>
              </a:rPr>
              <a:t>“何时”做？</a:t>
            </a:r>
          </a:p>
        </p:txBody>
      </p:sp>
      <p:sp>
        <p:nvSpPr>
          <p:cNvPr id="68" name="Rectangle 25"/>
          <p:cNvSpPr/>
          <p:nvPr/>
        </p:nvSpPr>
        <p:spPr>
          <a:xfrm>
            <a:off x="747395" y="3575050"/>
            <a:ext cx="1855470" cy="398780"/>
          </a:xfrm>
          <a:prstGeom prst="rect">
            <a:avLst/>
          </a:prstGeom>
          <a:solidFill>
            <a:schemeClr val="accent4"/>
          </a:solidFill>
          <a:ln w="12700">
            <a:noFill/>
          </a:ln>
          <a:effectLst/>
        </p:spPr>
        <p:txBody>
          <a:bodyPr wrap="squar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“如何”做？</a:t>
            </a:r>
          </a:p>
        </p:txBody>
      </p:sp>
      <p:grpSp>
        <p:nvGrpSpPr>
          <p:cNvPr id="69" name="组合 27"/>
          <p:cNvGrpSpPr/>
          <p:nvPr/>
        </p:nvGrpSpPr>
        <p:grpSpPr>
          <a:xfrm>
            <a:off x="2602580" y="2923287"/>
            <a:ext cx="2484451" cy="1701725"/>
            <a:chOff x="2580585" y="1986725"/>
            <a:chExt cx="1863338" cy="1276294"/>
          </a:xfrm>
          <a:solidFill>
            <a:schemeClr val="accent4"/>
          </a:solidFill>
        </p:grpSpPr>
        <p:sp>
          <p:nvSpPr>
            <p:cNvPr id="70" name="Diamond 5"/>
            <p:cNvSpPr/>
            <p:nvPr/>
          </p:nvSpPr>
          <p:spPr>
            <a:xfrm>
              <a:off x="2580585" y="1986725"/>
              <a:ext cx="1863338" cy="1276294"/>
            </a:xfrm>
            <a:prstGeom prst="diamond">
              <a:avLst/>
            </a:prstGeom>
            <a:grpFill/>
            <a:ln w="9525" cap="flat" cmpd="sng" algn="ctr">
              <a:noFill/>
              <a:prstDash val="solid"/>
            </a:ln>
            <a:effectLst/>
          </p:spPr>
          <p:txBody>
            <a:bodyPr rtlCol="0" anchor="ctr"/>
            <a:lstStyle/>
            <a:p>
              <a:pPr algn="ctr"/>
              <a:endParaRPr lang="en-US" sz="2400" b="1">
                <a:solidFill>
                  <a:sysClr val="window" lastClr="FFFFFF"/>
                </a:solidFill>
                <a:latin typeface="Calibri" panose="020F0502020204030204"/>
              </a:endParaRPr>
            </a:p>
          </p:txBody>
        </p:sp>
        <p:sp>
          <p:nvSpPr>
            <p:cNvPr id="71" name="TextBox 17"/>
            <p:cNvSpPr txBox="1"/>
            <p:nvPr/>
          </p:nvSpPr>
          <p:spPr>
            <a:xfrm>
              <a:off x="3080578" y="2301707"/>
              <a:ext cx="863352" cy="345281"/>
            </a:xfrm>
            <a:prstGeom prst="rect">
              <a:avLst/>
            </a:prstGeom>
            <a:grpFill/>
          </p:spPr>
          <p:txBody>
            <a:bodyPr wrap="square" rtlCol="0">
              <a:spAutoFit/>
            </a:bodyPr>
            <a:lstStyle/>
            <a:p>
              <a:pPr lvl="0" algn="ctr">
                <a:defRPr/>
              </a:pPr>
              <a:r>
                <a:rPr lang="zh-CN" altLang="en-US" sz="2400" b="1" kern="0" dirty="0">
                  <a:solidFill>
                    <a:schemeClr val="bg1"/>
                  </a:solidFill>
                  <a:latin typeface="方正兰亭中粗黑_GBK" pitchFamily="2" charset="-122"/>
                  <a:ea typeface="方正兰亭中粗黑_GBK" pitchFamily="2" charset="-122"/>
                </a:rPr>
                <a:t>活动</a:t>
              </a:r>
            </a:p>
          </p:txBody>
        </p:sp>
      </p:grpSp>
      <p:grpSp>
        <p:nvGrpSpPr>
          <p:cNvPr id="73" name="组合 29"/>
          <p:cNvGrpSpPr/>
          <p:nvPr/>
        </p:nvGrpSpPr>
        <p:grpSpPr>
          <a:xfrm>
            <a:off x="3962600" y="2013744"/>
            <a:ext cx="2484451" cy="1701725"/>
            <a:chOff x="3600600" y="1304568"/>
            <a:chExt cx="1863338" cy="1276294"/>
          </a:xfrm>
          <a:solidFill>
            <a:schemeClr val="accent5">
              <a:lumMod val="60000"/>
              <a:lumOff val="40000"/>
            </a:schemeClr>
          </a:solidFill>
        </p:grpSpPr>
        <p:sp>
          <p:nvSpPr>
            <p:cNvPr id="74" name="Diamond 2"/>
            <p:cNvSpPr/>
            <p:nvPr/>
          </p:nvSpPr>
          <p:spPr>
            <a:xfrm>
              <a:off x="3600600" y="1304568"/>
              <a:ext cx="1863338" cy="1276294"/>
            </a:xfrm>
            <a:prstGeom prst="diamond">
              <a:avLst/>
            </a:prstGeom>
            <a:solidFill>
              <a:schemeClr val="accent1"/>
            </a:solidFill>
            <a:ln w="9525" cap="flat" cmpd="sng" algn="ctr">
              <a:noFill/>
              <a:prstDash val="solid"/>
            </a:ln>
            <a:effectLst/>
          </p:spPr>
          <p:txBody>
            <a:bodyPr rtlCol="0" anchor="ctr"/>
            <a:lstStyle/>
            <a:p>
              <a:pPr algn="ctr"/>
              <a:endParaRPr lang="en-US" sz="2400" b="1">
                <a:solidFill>
                  <a:sysClr val="window" lastClr="FFFFFF"/>
                </a:solidFill>
                <a:latin typeface="Calibri" panose="020F0502020204030204"/>
              </a:endParaRPr>
            </a:p>
          </p:txBody>
        </p:sp>
        <p:sp>
          <p:nvSpPr>
            <p:cNvPr id="75" name="TextBox 19"/>
            <p:cNvSpPr txBox="1"/>
            <p:nvPr/>
          </p:nvSpPr>
          <p:spPr>
            <a:xfrm>
              <a:off x="4100593" y="1619550"/>
              <a:ext cx="863352" cy="345281"/>
            </a:xfrm>
            <a:prstGeom prst="rect">
              <a:avLst/>
            </a:prstGeom>
            <a:noFill/>
          </p:spPr>
          <p:txBody>
            <a:bodyPr wrap="square" rtlCol="0">
              <a:spAutoFit/>
            </a:bodyPr>
            <a:lstStyle/>
            <a:p>
              <a:pPr lvl="0" algn="ctr">
                <a:defRPr/>
              </a:pPr>
              <a:r>
                <a:rPr lang="zh-CN" altLang="en-US" sz="2400" b="1" kern="0" dirty="0">
                  <a:solidFill>
                    <a:schemeClr val="bg1"/>
                  </a:solidFill>
                  <a:latin typeface="方正兰亭中粗黑_GBK" pitchFamily="2" charset="-122"/>
                  <a:ea typeface="方正兰亭中粗黑_GBK" pitchFamily="2" charset="-122"/>
                </a:rPr>
                <a:t>角色</a:t>
              </a:r>
            </a:p>
          </p:txBody>
        </p:sp>
      </p:grpSp>
      <p:grpSp>
        <p:nvGrpSpPr>
          <p:cNvPr id="76" name="组合 28"/>
          <p:cNvGrpSpPr/>
          <p:nvPr/>
        </p:nvGrpSpPr>
        <p:grpSpPr>
          <a:xfrm>
            <a:off x="5311327" y="2915952"/>
            <a:ext cx="2484451" cy="1701725"/>
            <a:chOff x="4612145" y="1981224"/>
            <a:chExt cx="1863338" cy="1276294"/>
          </a:xfrm>
          <a:solidFill>
            <a:schemeClr val="accent3">
              <a:lumMod val="60000"/>
              <a:lumOff val="40000"/>
            </a:schemeClr>
          </a:solidFill>
        </p:grpSpPr>
        <p:sp>
          <p:nvSpPr>
            <p:cNvPr id="77" name="Diamond 6"/>
            <p:cNvSpPr/>
            <p:nvPr/>
          </p:nvSpPr>
          <p:spPr>
            <a:xfrm>
              <a:off x="4612145" y="1981224"/>
              <a:ext cx="1863338" cy="1276294"/>
            </a:xfrm>
            <a:prstGeom prst="diamond">
              <a:avLst/>
            </a:prstGeom>
            <a:solidFill>
              <a:schemeClr val="accent2"/>
            </a:solidFill>
            <a:ln w="9525" cap="flat" cmpd="sng" algn="ctr">
              <a:noFill/>
              <a:prstDash val="solid"/>
            </a:ln>
            <a:effectLst/>
          </p:spPr>
          <p:txBody>
            <a:bodyPr rtlCol="0" anchor="ctr"/>
            <a:lstStyle/>
            <a:p>
              <a:pPr algn="ctr"/>
              <a:endParaRPr lang="en-US" sz="2400" b="1">
                <a:solidFill>
                  <a:sysClr val="window" lastClr="FFFFFF"/>
                </a:solidFill>
                <a:latin typeface="Calibri" panose="020F0502020204030204"/>
              </a:endParaRPr>
            </a:p>
          </p:txBody>
        </p:sp>
        <p:sp>
          <p:nvSpPr>
            <p:cNvPr id="78" name="TextBox 20"/>
            <p:cNvSpPr txBox="1"/>
            <p:nvPr/>
          </p:nvSpPr>
          <p:spPr>
            <a:xfrm>
              <a:off x="5112138" y="2296206"/>
              <a:ext cx="863352" cy="345281"/>
            </a:xfrm>
            <a:prstGeom prst="rect">
              <a:avLst/>
            </a:prstGeom>
            <a:noFill/>
          </p:spPr>
          <p:txBody>
            <a:bodyPr wrap="square" rtlCol="0">
              <a:spAutoFit/>
            </a:bodyPr>
            <a:lstStyle/>
            <a:p>
              <a:pPr lvl="0" algn="ctr">
                <a:defRPr/>
              </a:pPr>
              <a:r>
                <a:rPr lang="zh-CN" altLang="en-US" sz="2400" b="1" kern="0" dirty="0">
                  <a:solidFill>
                    <a:schemeClr val="bg1"/>
                  </a:solidFill>
                  <a:latin typeface="方正兰亭中粗黑_GBK" pitchFamily="2" charset="-122"/>
                  <a:ea typeface="方正兰亭中粗黑_GBK" pitchFamily="2" charset="-122"/>
                </a:rPr>
                <a:t>工作流</a:t>
              </a:r>
            </a:p>
          </p:txBody>
        </p:sp>
      </p:grpSp>
      <p:grpSp>
        <p:nvGrpSpPr>
          <p:cNvPr id="79" name="组合 30"/>
          <p:cNvGrpSpPr/>
          <p:nvPr/>
        </p:nvGrpSpPr>
        <p:grpSpPr>
          <a:xfrm>
            <a:off x="3951892" y="3840164"/>
            <a:ext cx="2484451" cy="1701725"/>
            <a:chOff x="3592569" y="2674383"/>
            <a:chExt cx="1863338" cy="1276294"/>
          </a:xfrm>
          <a:solidFill>
            <a:schemeClr val="accent3"/>
          </a:solidFill>
        </p:grpSpPr>
        <p:sp>
          <p:nvSpPr>
            <p:cNvPr id="80" name="Diamond 7"/>
            <p:cNvSpPr/>
            <p:nvPr/>
          </p:nvSpPr>
          <p:spPr>
            <a:xfrm>
              <a:off x="3592569" y="2674383"/>
              <a:ext cx="1863338" cy="1276294"/>
            </a:xfrm>
            <a:prstGeom prst="diamond">
              <a:avLst/>
            </a:prstGeom>
            <a:grp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565">
                <a:defRPr/>
              </a:pPr>
              <a:endParaRPr lang="en-US" sz="2400" b="1">
                <a:solidFill>
                  <a:sysClr val="window" lastClr="FFFFFF"/>
                </a:solidFill>
                <a:latin typeface="Calibri" panose="020F0502020204030204"/>
              </a:endParaRPr>
            </a:p>
          </p:txBody>
        </p:sp>
        <p:sp>
          <p:nvSpPr>
            <p:cNvPr id="81" name="TextBox 21"/>
            <p:cNvSpPr txBox="1"/>
            <p:nvPr/>
          </p:nvSpPr>
          <p:spPr>
            <a:xfrm>
              <a:off x="4092562" y="2989365"/>
              <a:ext cx="863352" cy="345281"/>
            </a:xfrm>
            <a:prstGeom prst="rect">
              <a:avLst/>
            </a:prstGeom>
            <a:grpFill/>
          </p:spPr>
          <p:txBody>
            <a:bodyPr wrap="square" rtlCol="0">
              <a:spAutoFit/>
            </a:bodyPr>
            <a:lstStyle/>
            <a:p>
              <a:pPr lvl="0" algn="ctr">
                <a:defRPr/>
              </a:pPr>
              <a:r>
                <a:rPr lang="zh-CN" altLang="en-US" sz="2400" b="1" kern="0" dirty="0">
                  <a:solidFill>
                    <a:schemeClr val="bg1"/>
                  </a:solidFill>
                  <a:latin typeface="方正兰亭中粗黑_GBK" pitchFamily="2" charset="-122"/>
                  <a:ea typeface="方正兰亭中粗黑_GBK" pitchFamily="2" charset="-122"/>
                </a:rPr>
                <a:t>产物</a:t>
              </a:r>
            </a:p>
          </p:txBody>
        </p:sp>
      </p:grpSp>
      <p:sp>
        <p:nvSpPr>
          <p:cNvPr id="82" name="TextBox 22"/>
          <p:cNvSpPr txBox="1"/>
          <p:nvPr/>
        </p:nvSpPr>
        <p:spPr>
          <a:xfrm>
            <a:off x="7644130" y="841375"/>
            <a:ext cx="3534410" cy="2430145"/>
          </a:xfrm>
          <a:prstGeom prst="rect">
            <a:avLst/>
          </a:prstGeom>
          <a:solidFill>
            <a:schemeClr val="accent4">
              <a:lumMod val="20000"/>
              <a:lumOff val="80000"/>
            </a:schemeClr>
          </a:solidFill>
          <a:ln>
            <a:solidFill>
              <a:schemeClr val="accent1"/>
            </a:solidFill>
          </a:ln>
        </p:spPr>
        <p:txBody>
          <a:bodyPr wrap="square" rtlCol="0">
            <a:spAutoFit/>
          </a:bodyPr>
          <a:lstStyle/>
          <a:p>
            <a:pPr marL="285750" lvl="0" indent="-285750" fontAlgn="base">
              <a:lnSpc>
                <a:spcPct val="100000"/>
              </a:lnSpc>
              <a:spcBef>
                <a:spcPts val="1200"/>
              </a:spcBef>
              <a:buFont typeface="Arial" panose="020B0604020202020204" pitchFamily="34" charset="0"/>
              <a:buChar char="•"/>
            </a:pPr>
            <a:r>
              <a:rPr lang="zh-CN" altLang="en-US" sz="2000" dirty="0">
                <a:latin typeface="+mn-ea"/>
                <a:cs typeface="+mn-ea"/>
                <a:sym typeface="+mn-ea"/>
              </a:rPr>
              <a:t>6个核心工程工作流：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业务建模工作流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需求工作流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分析设计工作流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实现工作流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测试工作流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部署工作流</a:t>
            </a:r>
            <a:endParaRPr lang="en-US" altLang="zh-CN" sz="2000" dirty="0">
              <a:solidFill>
                <a:schemeClr val="bg1">
                  <a:lumMod val="50000"/>
                </a:schemeClr>
              </a:solidFill>
              <a:latin typeface="方正兰亭纤黑简体" pitchFamily="65" charset="-122"/>
              <a:ea typeface="方正兰亭纤黑简体" pitchFamily="65" charset="-122"/>
            </a:endParaRPr>
          </a:p>
        </p:txBody>
      </p:sp>
      <p:grpSp>
        <p:nvGrpSpPr>
          <p:cNvPr id="85" name="组合 35"/>
          <p:cNvGrpSpPr/>
          <p:nvPr/>
        </p:nvGrpSpPr>
        <p:grpSpPr>
          <a:xfrm>
            <a:off x="3746842" y="2791256"/>
            <a:ext cx="2926676" cy="1958451"/>
            <a:chOff x="3438781" y="1887702"/>
            <a:chExt cx="2195007" cy="1468838"/>
          </a:xfrm>
        </p:grpSpPr>
        <p:grpSp>
          <p:nvGrpSpPr>
            <p:cNvPr id="86" name="组合 26"/>
            <p:cNvGrpSpPr/>
            <p:nvPr/>
          </p:nvGrpSpPr>
          <p:grpSpPr>
            <a:xfrm>
              <a:off x="3438781" y="1887702"/>
              <a:ext cx="2195007" cy="1468838"/>
              <a:chOff x="3438781" y="1887702"/>
              <a:chExt cx="2195007" cy="1468838"/>
            </a:xfrm>
          </p:grpSpPr>
          <p:cxnSp>
            <p:nvCxnSpPr>
              <p:cNvPr id="87" name="Straight Arrow Connector 13"/>
              <p:cNvCxnSpPr/>
              <p:nvPr/>
            </p:nvCxnSpPr>
            <p:spPr>
              <a:xfrm flipV="1">
                <a:off x="5248699" y="3097981"/>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88" name="Straight Arrow Connector 24"/>
              <p:cNvCxnSpPr/>
              <p:nvPr/>
            </p:nvCxnSpPr>
            <p:spPr>
              <a:xfrm flipV="1">
                <a:off x="3438781" y="1887702"/>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89" name="Straight Arrow Connector 30"/>
              <p:cNvCxnSpPr/>
              <p:nvPr/>
            </p:nvCxnSpPr>
            <p:spPr>
              <a:xfrm>
                <a:off x="3449784" y="3081477"/>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90" name="Straight Arrow Connector 31"/>
              <p:cNvCxnSpPr/>
              <p:nvPr/>
            </p:nvCxnSpPr>
            <p:spPr>
              <a:xfrm>
                <a:off x="5226693" y="1893203"/>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grpSp>
        <p:grpSp>
          <p:nvGrpSpPr>
            <p:cNvPr id="91" name="Group 18"/>
            <p:cNvGrpSpPr/>
            <p:nvPr/>
          </p:nvGrpSpPr>
          <p:grpSpPr>
            <a:xfrm>
              <a:off x="4247468" y="2316297"/>
              <a:ext cx="572132" cy="572012"/>
              <a:chOff x="4143375" y="3200400"/>
              <a:chExt cx="762000" cy="762000"/>
            </a:xfrm>
            <a:effectLst/>
          </p:grpSpPr>
          <p:cxnSp>
            <p:nvCxnSpPr>
              <p:cNvPr id="92" name="Straight Arrow Connector 16"/>
              <p:cNvCxnSpPr/>
              <p:nvPr/>
            </p:nvCxnSpPr>
            <p:spPr>
              <a:xfrm>
                <a:off x="4143375" y="3590925"/>
                <a:ext cx="762000" cy="1588"/>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93" name="Straight Arrow Connector 17"/>
              <p:cNvCxnSpPr/>
              <p:nvPr/>
            </p:nvCxnSpPr>
            <p:spPr>
              <a:xfrm rot="16200000">
                <a:off x="4143375" y="3580606"/>
                <a:ext cx="762000" cy="1588"/>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grpSp>
      </p:grpSp>
      <p:sp>
        <p:nvSpPr>
          <p:cNvPr id="94" name="TextBox 22"/>
          <p:cNvSpPr txBox="1"/>
          <p:nvPr/>
        </p:nvSpPr>
        <p:spPr>
          <a:xfrm>
            <a:off x="7643495" y="4260215"/>
            <a:ext cx="3535045" cy="1537970"/>
          </a:xfrm>
          <a:prstGeom prst="rect">
            <a:avLst/>
          </a:prstGeom>
          <a:solidFill>
            <a:schemeClr val="accent4">
              <a:lumMod val="20000"/>
              <a:lumOff val="80000"/>
            </a:schemeClr>
          </a:solidFill>
          <a:ln>
            <a:solidFill>
              <a:schemeClr val="accent1"/>
            </a:solidFill>
          </a:ln>
        </p:spPr>
        <p:txBody>
          <a:bodyPr wrap="square" rtlCol="0">
            <a:spAutoFit/>
          </a:bodyPr>
          <a:lstStyle/>
          <a:p>
            <a:pPr marL="285750" lvl="0" indent="-285750" fontAlgn="base">
              <a:lnSpc>
                <a:spcPct val="110000"/>
              </a:lnSpc>
              <a:spcBef>
                <a:spcPts val="1200"/>
              </a:spcBef>
              <a:buFont typeface="Arial" panose="020B0604020202020204" pitchFamily="34" charset="0"/>
              <a:buChar char="•"/>
            </a:pPr>
            <a:r>
              <a:rPr lang="zh-CN" altLang="en-US" sz="2000" dirty="0">
                <a:latin typeface="+mn-ea"/>
                <a:cs typeface="+mn-ea"/>
                <a:sym typeface="+mn-ea"/>
              </a:rPr>
              <a:t>3个核心支持工作流：</a:t>
            </a:r>
          </a:p>
          <a:p>
            <a:pPr marL="742950" lvl="1" indent="-285750" fontAlgn="base">
              <a:lnSpc>
                <a:spcPct val="70000"/>
              </a:lnSpc>
              <a:spcBef>
                <a:spcPts val="1200"/>
              </a:spcBef>
              <a:buFont typeface="Arial" panose="020B0604020202020204" pitchFamily="34" charset="0"/>
              <a:buChar char="•"/>
            </a:pPr>
            <a:r>
              <a:rPr lang="zh-CN" altLang="en-US" sz="2000" dirty="0">
                <a:latin typeface="+mn-ea"/>
                <a:cs typeface="+mn-ea"/>
                <a:sym typeface="+mn-ea"/>
              </a:rPr>
              <a:t>项目管理工作流</a:t>
            </a:r>
          </a:p>
          <a:p>
            <a:pPr marL="742950" lvl="1" indent="-285750" fontAlgn="base">
              <a:lnSpc>
                <a:spcPct val="70000"/>
              </a:lnSpc>
              <a:spcBef>
                <a:spcPts val="1200"/>
              </a:spcBef>
              <a:buFont typeface="Arial" panose="020B0604020202020204" pitchFamily="34" charset="0"/>
              <a:buChar char="•"/>
            </a:pPr>
            <a:r>
              <a:rPr lang="zh-CN" altLang="en-US" sz="2000" dirty="0">
                <a:latin typeface="+mn-ea"/>
                <a:cs typeface="+mn-ea"/>
                <a:sym typeface="+mn-ea"/>
              </a:rPr>
              <a:t>配置与变更管理工作流</a:t>
            </a:r>
          </a:p>
          <a:p>
            <a:pPr marL="742950" lvl="1" indent="-285750" fontAlgn="base">
              <a:lnSpc>
                <a:spcPct val="70000"/>
              </a:lnSpc>
              <a:spcBef>
                <a:spcPts val="1200"/>
              </a:spcBef>
              <a:buFont typeface="Arial" panose="020B0604020202020204" pitchFamily="34" charset="0"/>
              <a:buChar char="•"/>
            </a:pPr>
            <a:r>
              <a:rPr lang="zh-CN" altLang="en-US" sz="2000" dirty="0">
                <a:latin typeface="+mn-ea"/>
                <a:cs typeface="+mn-ea"/>
                <a:sym typeface="+mn-ea"/>
              </a:rPr>
              <a:t>环境工作流。</a:t>
            </a:r>
            <a:endParaRPr lang="en-US" altLang="zh-CN" sz="2000" dirty="0">
              <a:solidFill>
                <a:schemeClr val="bg1">
                  <a:lumMod val="50000"/>
                </a:schemeClr>
              </a:solidFill>
              <a:latin typeface="方正兰亭纤黑简体" pitchFamily="65" charset="-122"/>
              <a:ea typeface="方正兰亭纤黑简体" pitchFamily="65" charset="-122"/>
            </a:endParaRPr>
          </a:p>
        </p:txBody>
      </p:sp>
    </p:spTree>
    <p:extLst>
      <p:ext uri="{BB962C8B-B14F-4D97-AF65-F5344CB8AC3E}">
        <p14:creationId xmlns:p14="http://schemas.microsoft.com/office/powerpoint/2010/main" val="201359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0-#ppt_w/2"/>
                                          </p:val>
                                        </p:tav>
                                        <p:tav tm="100000">
                                          <p:val>
                                            <p:strVal val="#ppt_x"/>
                                          </p:val>
                                        </p:tav>
                                      </p:tavLst>
                                    </p:anim>
                                    <p:anim calcmode="lin" valueType="num">
                                      <p:cBhvr additive="base">
                                        <p:cTn id="16" dur="500" fill="hold"/>
                                        <p:tgtEl>
                                          <p:spTgt spid="69"/>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par>
                          <p:cTn id="28" fill="hold">
                            <p:stCondLst>
                              <p:cond delay="1000"/>
                            </p:stCondLst>
                            <p:childTnLst>
                              <p:par>
                                <p:cTn id="29" presetID="22" presetClass="entr" presetSubtype="2"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right)">
                                      <p:cBhvr>
                                        <p:cTn id="31" dur="300"/>
                                        <p:tgtEl>
                                          <p:spTgt spid="65"/>
                                        </p:tgtEl>
                                      </p:cBhvr>
                                    </p:animEffect>
                                  </p:childTnLst>
                                </p:cTn>
                              </p:par>
                            </p:childTnLst>
                          </p:cTn>
                        </p:par>
                        <p:par>
                          <p:cTn id="32" fill="hold">
                            <p:stCondLst>
                              <p:cond delay="1500"/>
                            </p:stCondLst>
                            <p:childTnLst>
                              <p:par>
                                <p:cTn id="33" presetID="22" presetClass="entr" presetSubtype="2"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right)">
                                      <p:cBhvr>
                                        <p:cTn id="35" dur="300"/>
                                        <p:tgtEl>
                                          <p:spTgt spid="6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300"/>
                                        <p:tgtEl>
                                          <p:spTgt spid="66"/>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left)">
                                      <p:cBhvr>
                                        <p:cTn id="43" dur="300"/>
                                        <p:tgtEl>
                                          <p:spTgt spid="6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wipe(left)">
                                      <p:cBhvr>
                                        <p:cTn id="48" dur="300"/>
                                        <p:tgtEl>
                                          <p:spTgt spid="8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wipe(left)">
                                      <p:cBhvr>
                                        <p:cTn id="53" dur="3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65" grpId="0" bldLvl="0" animBg="1"/>
      <p:bldP spid="66" grpId="0" bldLvl="0" animBg="1"/>
      <p:bldP spid="67" grpId="0" bldLvl="0" animBg="1"/>
      <p:bldP spid="68" grpId="0" bldLvl="0" animBg="1"/>
      <p:bldP spid="82" grpId="0" bldLvl="0" animBg="1"/>
      <p:bldP spid="94"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统一过程的动态结构</a:t>
            </a:r>
          </a:p>
        </p:txBody>
      </p:sp>
      <p:sp>
        <p:nvSpPr>
          <p:cNvPr id="280" name="文本框 22"/>
          <p:cNvSpPr txBox="1"/>
          <p:nvPr/>
        </p:nvSpPr>
        <p:spPr>
          <a:xfrm>
            <a:off x="8898890" y="1362075"/>
            <a:ext cx="1751965" cy="681990"/>
          </a:xfrm>
          <a:prstGeom prst="rect">
            <a:avLst/>
          </a:prstGeom>
          <a:noFill/>
        </p:spPr>
        <p:txBody>
          <a:bodyPr wrap="none">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4"/>
                </a:solidFill>
              </a:rPr>
              <a:t>构建阶段</a:t>
            </a:r>
          </a:p>
        </p:txBody>
      </p:sp>
      <p:sp>
        <p:nvSpPr>
          <p:cNvPr id="284" name="文本框 26"/>
          <p:cNvSpPr txBox="1"/>
          <p:nvPr/>
        </p:nvSpPr>
        <p:spPr>
          <a:xfrm>
            <a:off x="8898890" y="3961130"/>
            <a:ext cx="1953260" cy="550545"/>
          </a:xfrm>
          <a:prstGeom prst="rect">
            <a:avLst/>
          </a:prstGeom>
          <a:noFill/>
        </p:spPr>
        <p:txBody>
          <a:bodyPr wrap="none">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5"/>
                </a:solidFill>
              </a:rPr>
              <a:t>产品化阶段</a:t>
            </a:r>
          </a:p>
        </p:txBody>
      </p:sp>
      <p:sp>
        <p:nvSpPr>
          <p:cNvPr id="286" name="文本框 28"/>
          <p:cNvSpPr txBox="1"/>
          <p:nvPr/>
        </p:nvSpPr>
        <p:spPr>
          <a:xfrm flipH="1">
            <a:off x="1675765" y="1345565"/>
            <a:ext cx="1633855" cy="605155"/>
          </a:xfrm>
          <a:prstGeom prst="rect">
            <a:avLst/>
          </a:prstGeom>
          <a:noFill/>
        </p:spPr>
        <p:txBody>
          <a:bodyPr wrap="none">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800" b="1" dirty="0">
                <a:solidFill>
                  <a:schemeClr val="accent1"/>
                </a:solidFill>
              </a:rPr>
              <a:t>精化阶段</a:t>
            </a:r>
          </a:p>
        </p:txBody>
      </p:sp>
      <p:sp>
        <p:nvSpPr>
          <p:cNvPr id="290" name="文本框 32"/>
          <p:cNvSpPr txBox="1"/>
          <p:nvPr/>
        </p:nvSpPr>
        <p:spPr>
          <a:xfrm flipH="1">
            <a:off x="1473200" y="3951605"/>
            <a:ext cx="1836420" cy="696595"/>
          </a:xfrm>
          <a:prstGeom prst="rect">
            <a:avLst/>
          </a:prstGeom>
          <a:noFill/>
        </p:spPr>
        <p:txBody>
          <a:bodyPr wrap="none">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800" b="1" dirty="0">
                <a:solidFill>
                  <a:schemeClr val="accent3"/>
                </a:solidFill>
              </a:rPr>
              <a:t>初始阶段</a:t>
            </a:r>
          </a:p>
        </p:txBody>
      </p:sp>
      <p:cxnSp>
        <p:nvCxnSpPr>
          <p:cNvPr id="292" name="直接连接符 291"/>
          <p:cNvCxnSpPr/>
          <p:nvPr/>
        </p:nvCxnSpPr>
        <p:spPr>
          <a:xfrm flipH="1">
            <a:off x="3618865" y="4227830"/>
            <a:ext cx="580390" cy="0"/>
          </a:xfrm>
          <a:prstGeom prst="line">
            <a:avLst/>
          </a:prstGeom>
          <a:ln w="2857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flipH="1">
            <a:off x="3618865" y="1687830"/>
            <a:ext cx="580390" cy="0"/>
          </a:xfrm>
          <a:prstGeom prst="line">
            <a:avLst/>
          </a:prstGeom>
          <a:ln w="2857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8108950" y="4259580"/>
            <a:ext cx="580390" cy="0"/>
          </a:xfrm>
          <a:prstGeom prst="line">
            <a:avLst/>
          </a:prstGeom>
          <a:ln w="2857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8042910" y="1687830"/>
            <a:ext cx="580390" cy="0"/>
          </a:xfrm>
          <a:prstGeom prst="line">
            <a:avLst/>
          </a:prstGeom>
          <a:ln w="2857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4199255" y="1140460"/>
            <a:ext cx="3844290" cy="4345305"/>
            <a:chOff x="6613" y="1796"/>
            <a:chExt cx="6054" cy="6843"/>
          </a:xfrm>
        </p:grpSpPr>
        <p:grpSp>
          <p:nvGrpSpPr>
            <p:cNvPr id="12" name="组合 11"/>
            <p:cNvGrpSpPr/>
            <p:nvPr/>
          </p:nvGrpSpPr>
          <p:grpSpPr>
            <a:xfrm>
              <a:off x="6613" y="1796"/>
              <a:ext cx="5928" cy="5925"/>
              <a:chOff x="4199342" y="1966245"/>
              <a:chExt cx="3764132" cy="3762597"/>
            </a:xfrm>
          </p:grpSpPr>
          <p:sp>
            <p:nvSpPr>
              <p:cNvPr id="53" name="椭圆 52"/>
              <p:cNvSpPr/>
              <p:nvPr/>
            </p:nvSpPr>
            <p:spPr bwMode="auto">
              <a:xfrm>
                <a:off x="4199342" y="1966245"/>
                <a:ext cx="3764132" cy="3762597"/>
              </a:xfrm>
              <a:prstGeom prst="ellipse">
                <a:avLst/>
              </a:prstGeom>
              <a:noFill/>
              <a:ln w="28575" cap="rnd">
                <a:solidFill>
                  <a:schemeClr val="tx2">
                    <a:lumMod val="20000"/>
                    <a:lumOff val="80000"/>
                  </a:schemeClr>
                </a:solidFill>
                <a:prstDash val="solid"/>
                <a:round/>
              </a:ln>
            </p:spPr>
            <p:txBody>
              <a:bodyPr anchor="ctr"/>
              <a:lstStyle/>
              <a:p>
                <a:pPr algn="ctr"/>
                <a:endParaRPr sz="2800"/>
              </a:p>
            </p:txBody>
          </p:sp>
          <p:sp>
            <p:nvSpPr>
              <p:cNvPr id="54" name="椭圆 53"/>
              <p:cNvSpPr/>
              <p:nvPr/>
            </p:nvSpPr>
            <p:spPr bwMode="auto">
              <a:xfrm>
                <a:off x="4480441" y="2247346"/>
                <a:ext cx="3201165" cy="3199628"/>
              </a:xfrm>
              <a:prstGeom prst="ellipse">
                <a:avLst/>
              </a:prstGeom>
              <a:noFill/>
              <a:ln w="28575" cap="rnd">
                <a:solidFill>
                  <a:schemeClr val="tx2">
                    <a:lumMod val="20000"/>
                    <a:lumOff val="80000"/>
                  </a:schemeClr>
                </a:solidFill>
                <a:prstDash val="solid"/>
                <a:round/>
              </a:ln>
            </p:spPr>
            <p:txBody>
              <a:bodyPr anchor="ctr"/>
              <a:lstStyle/>
              <a:p>
                <a:pPr algn="ctr"/>
                <a:endParaRPr sz="2800"/>
              </a:p>
            </p:txBody>
          </p:sp>
        </p:grpSp>
        <p:sp>
          <p:nvSpPr>
            <p:cNvPr id="37" name="矩形 36"/>
            <p:cNvSpPr/>
            <p:nvPr/>
          </p:nvSpPr>
          <p:spPr bwMode="auto">
            <a:xfrm>
              <a:off x="9394" y="6299"/>
              <a:ext cx="423" cy="454"/>
            </a:xfrm>
            <a:prstGeom prst="rect">
              <a:avLst/>
            </a:prstGeom>
            <a:solidFill>
              <a:schemeClr val="tx1">
                <a:lumMod val="75000"/>
                <a:lumOff val="25000"/>
              </a:schemeClr>
            </a:solidFill>
            <a:ln>
              <a:noFill/>
            </a:ln>
          </p:spPr>
          <p:txBody>
            <a:bodyPr anchor="ctr"/>
            <a:lstStyle/>
            <a:p>
              <a:pPr algn="ctr"/>
              <a:endParaRPr sz="2800"/>
            </a:p>
          </p:txBody>
        </p:sp>
        <p:sp>
          <p:nvSpPr>
            <p:cNvPr id="39" name="矩形 38"/>
            <p:cNvSpPr/>
            <p:nvPr/>
          </p:nvSpPr>
          <p:spPr bwMode="auto">
            <a:xfrm>
              <a:off x="9176" y="6693"/>
              <a:ext cx="870" cy="1947"/>
            </a:xfrm>
            <a:prstGeom prst="rect">
              <a:avLst/>
            </a:prstGeom>
            <a:solidFill>
              <a:schemeClr val="tx1">
                <a:lumMod val="75000"/>
                <a:lumOff val="25000"/>
              </a:schemeClr>
            </a:solidFill>
            <a:ln>
              <a:noFill/>
            </a:ln>
          </p:spPr>
          <p:txBody>
            <a:bodyPr anchor="ctr"/>
            <a:lstStyle/>
            <a:p>
              <a:pPr algn="ctr"/>
              <a:endParaRPr sz="2800"/>
            </a:p>
          </p:txBody>
        </p:sp>
        <p:sp>
          <p:nvSpPr>
            <p:cNvPr id="52" name="任意多边形: 形状 51"/>
            <p:cNvSpPr/>
            <p:nvPr/>
          </p:nvSpPr>
          <p:spPr bwMode="auto">
            <a:xfrm>
              <a:off x="8072" y="3192"/>
              <a:ext cx="3078" cy="3214"/>
            </a:xfrm>
            <a:custGeom>
              <a:avLst/>
              <a:gdLst>
                <a:gd name="T0" fmla="*/ 538 w 1076"/>
                <a:gd name="T1" fmla="*/ 1076 h 1076"/>
                <a:gd name="T2" fmla="*/ 0 w 1076"/>
                <a:gd name="T3" fmla="*/ 538 h 1076"/>
                <a:gd name="T4" fmla="*/ 538 w 1076"/>
                <a:gd name="T5" fmla="*/ 0 h 1076"/>
                <a:gd name="T6" fmla="*/ 1076 w 1076"/>
                <a:gd name="T7" fmla="*/ 538 h 1076"/>
                <a:gd name="T8" fmla="*/ 538 w 1076"/>
                <a:gd name="T9" fmla="*/ 1076 h 1076"/>
                <a:gd name="T10" fmla="*/ 538 w 1076"/>
                <a:gd name="T11" fmla="*/ 80 h 1076"/>
                <a:gd name="T12" fmla="*/ 80 w 1076"/>
                <a:gd name="T13" fmla="*/ 538 h 1076"/>
                <a:gd name="T14" fmla="*/ 538 w 1076"/>
                <a:gd name="T15" fmla="*/ 996 h 1076"/>
                <a:gd name="T16" fmla="*/ 996 w 1076"/>
                <a:gd name="T17" fmla="*/ 538 h 1076"/>
                <a:gd name="T18" fmla="*/ 538 w 1076"/>
                <a:gd name="T19" fmla="*/ 8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6" h="1076">
                  <a:moveTo>
                    <a:pt x="538" y="1076"/>
                  </a:moveTo>
                  <a:cubicBezTo>
                    <a:pt x="241" y="1076"/>
                    <a:pt x="0" y="835"/>
                    <a:pt x="0" y="538"/>
                  </a:cubicBezTo>
                  <a:cubicBezTo>
                    <a:pt x="0" y="242"/>
                    <a:pt x="241" y="0"/>
                    <a:pt x="538" y="0"/>
                  </a:cubicBezTo>
                  <a:cubicBezTo>
                    <a:pt x="835" y="0"/>
                    <a:pt x="1076" y="242"/>
                    <a:pt x="1076" y="538"/>
                  </a:cubicBezTo>
                  <a:cubicBezTo>
                    <a:pt x="1076" y="835"/>
                    <a:pt x="835" y="1076"/>
                    <a:pt x="538" y="1076"/>
                  </a:cubicBezTo>
                  <a:close/>
                  <a:moveTo>
                    <a:pt x="538" y="80"/>
                  </a:moveTo>
                  <a:cubicBezTo>
                    <a:pt x="286" y="80"/>
                    <a:pt x="80" y="286"/>
                    <a:pt x="80" y="538"/>
                  </a:cubicBezTo>
                  <a:cubicBezTo>
                    <a:pt x="80" y="791"/>
                    <a:pt x="286" y="996"/>
                    <a:pt x="538" y="996"/>
                  </a:cubicBezTo>
                  <a:cubicBezTo>
                    <a:pt x="791" y="996"/>
                    <a:pt x="996" y="791"/>
                    <a:pt x="996" y="538"/>
                  </a:cubicBezTo>
                  <a:cubicBezTo>
                    <a:pt x="996" y="286"/>
                    <a:pt x="791" y="80"/>
                    <a:pt x="538" y="80"/>
                  </a:cubicBezTo>
                  <a:close/>
                </a:path>
              </a:pathLst>
            </a:custGeom>
            <a:solidFill>
              <a:schemeClr val="tx1">
                <a:lumMod val="75000"/>
                <a:lumOff val="25000"/>
              </a:schemeClr>
            </a:solidFill>
            <a:ln>
              <a:noFill/>
            </a:ln>
          </p:spPr>
          <p:txBody>
            <a:bodyPr anchor="ctr"/>
            <a:lstStyle/>
            <a:p>
              <a:pPr algn="ctr"/>
              <a:endParaRPr sz="2800"/>
            </a:p>
          </p:txBody>
        </p:sp>
        <p:grpSp>
          <p:nvGrpSpPr>
            <p:cNvPr id="16" name="组合 15"/>
            <p:cNvGrpSpPr/>
            <p:nvPr/>
          </p:nvGrpSpPr>
          <p:grpSpPr>
            <a:xfrm>
              <a:off x="10739" y="2119"/>
              <a:ext cx="1555" cy="1497"/>
              <a:chOff x="10895" y="2289"/>
              <a:chExt cx="1164" cy="1164"/>
            </a:xfrm>
          </p:grpSpPr>
          <p:sp>
            <p:nvSpPr>
              <p:cNvPr id="297" name="任意多边形: 形状 199"/>
              <p:cNvSpPr/>
              <p:nvPr/>
            </p:nvSpPr>
            <p:spPr bwMode="auto">
              <a:xfrm>
                <a:off x="10895" y="2289"/>
                <a:ext cx="1165" cy="1164"/>
              </a:xfrm>
              <a:custGeom>
                <a:avLst/>
                <a:gdLst>
                  <a:gd name="T0" fmla="*/ 390 w 474"/>
                  <a:gd name="T1" fmla="*/ 390 h 474"/>
                  <a:gd name="T2" fmla="*/ 84 w 474"/>
                  <a:gd name="T3" fmla="*/ 390 h 474"/>
                  <a:gd name="T4" fmla="*/ 84 w 474"/>
                  <a:gd name="T5" fmla="*/ 84 h 474"/>
                  <a:gd name="T6" fmla="*/ 390 w 474"/>
                  <a:gd name="T7" fmla="*/ 84 h 474"/>
                  <a:gd name="T8" fmla="*/ 390 w 474"/>
                  <a:gd name="T9" fmla="*/ 390 h 474"/>
                </a:gdLst>
                <a:ahLst/>
                <a:cxnLst>
                  <a:cxn ang="0">
                    <a:pos x="T0" y="T1"/>
                  </a:cxn>
                  <a:cxn ang="0">
                    <a:pos x="T2" y="T3"/>
                  </a:cxn>
                  <a:cxn ang="0">
                    <a:pos x="T4" y="T5"/>
                  </a:cxn>
                  <a:cxn ang="0">
                    <a:pos x="T6" y="T7"/>
                  </a:cxn>
                  <a:cxn ang="0">
                    <a:pos x="T8" y="T9"/>
                  </a:cxn>
                </a:cxnLst>
                <a:rect l="0" t="0" r="r" b="b"/>
                <a:pathLst>
                  <a:path w="474" h="474">
                    <a:moveTo>
                      <a:pt x="390" y="390"/>
                    </a:moveTo>
                    <a:cubicBezTo>
                      <a:pt x="306" y="474"/>
                      <a:pt x="169" y="474"/>
                      <a:pt x="84" y="390"/>
                    </a:cubicBezTo>
                    <a:cubicBezTo>
                      <a:pt x="0" y="305"/>
                      <a:pt x="0" y="168"/>
                      <a:pt x="84" y="84"/>
                    </a:cubicBezTo>
                    <a:cubicBezTo>
                      <a:pt x="169" y="0"/>
                      <a:pt x="306" y="0"/>
                      <a:pt x="390" y="84"/>
                    </a:cubicBezTo>
                    <a:cubicBezTo>
                      <a:pt x="474" y="168"/>
                      <a:pt x="474" y="305"/>
                      <a:pt x="390" y="390"/>
                    </a:cubicBezTo>
                    <a:close/>
                  </a:path>
                </a:pathLst>
              </a:custGeom>
              <a:solidFill>
                <a:schemeClr val="accent4"/>
              </a:solidFill>
              <a:ln w="58738" cap="flat">
                <a:solidFill>
                  <a:schemeClr val="accent5">
                    <a:lumMod val="20000"/>
                    <a:lumOff val="80000"/>
                  </a:schemeClr>
                </a:solidFill>
                <a:prstDash val="solid"/>
                <a:miter lim="800000"/>
              </a:ln>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sp>
            <p:nvSpPr>
              <p:cNvPr id="298" name="任意多边形: 形状 200"/>
              <p:cNvSpPr/>
              <p:nvPr/>
            </p:nvSpPr>
            <p:spPr bwMode="auto">
              <a:xfrm>
                <a:off x="11277" y="2658"/>
                <a:ext cx="400" cy="396"/>
              </a:xfrm>
              <a:custGeom>
                <a:avLst/>
                <a:gdLst>
                  <a:gd name="T0" fmla="*/ 7364 w 8230"/>
                  <a:gd name="T1" fmla="*/ 5211 h 8158"/>
                  <a:gd name="T2" fmla="*/ 7726 w 8230"/>
                  <a:gd name="T3" fmla="*/ 4561 h 8158"/>
                  <a:gd name="T4" fmla="*/ 7052 w 8230"/>
                  <a:gd name="T5" fmla="*/ 3972 h 8158"/>
                  <a:gd name="T6" fmla="*/ 6750 w 8230"/>
                  <a:gd name="T7" fmla="*/ 4190 h 8158"/>
                  <a:gd name="T8" fmla="*/ 7475 w 8230"/>
                  <a:gd name="T9" fmla="*/ 2071 h 8158"/>
                  <a:gd name="T10" fmla="*/ 7660 w 8230"/>
                  <a:gd name="T11" fmla="*/ 510 h 8158"/>
                  <a:gd name="T12" fmla="*/ 6108 w 8230"/>
                  <a:gd name="T13" fmla="*/ 688 h 8158"/>
                  <a:gd name="T14" fmla="*/ 4936 w 8230"/>
                  <a:gd name="T15" fmla="*/ 1995 h 8158"/>
                  <a:gd name="T16" fmla="*/ 4174 w 8230"/>
                  <a:gd name="T17" fmla="*/ 1298 h 8158"/>
                  <a:gd name="T18" fmla="*/ 4174 w 8230"/>
                  <a:gd name="T19" fmla="*/ 1009 h 8158"/>
                  <a:gd name="T20" fmla="*/ 3356 w 8230"/>
                  <a:gd name="T21" fmla="*/ 480 h 8158"/>
                  <a:gd name="T22" fmla="*/ 1881 w 8230"/>
                  <a:gd name="T23" fmla="*/ 158 h 8158"/>
                  <a:gd name="T24" fmla="*/ 715 w 8230"/>
                  <a:gd name="T25" fmla="*/ 173 h 8158"/>
                  <a:gd name="T26" fmla="*/ 408 w 8230"/>
                  <a:gd name="T27" fmla="*/ 458 h 8158"/>
                  <a:gd name="T28" fmla="*/ 3471 w 8230"/>
                  <a:gd name="T29" fmla="*/ 3630 h 8158"/>
                  <a:gd name="T30" fmla="*/ 999 w 8230"/>
                  <a:gd name="T31" fmla="*/ 5311 h 8158"/>
                  <a:gd name="T32" fmla="*/ 307 w 8230"/>
                  <a:gd name="T33" fmla="*/ 5590 h 8158"/>
                  <a:gd name="T34" fmla="*/ 19 w 8230"/>
                  <a:gd name="T35" fmla="*/ 6023 h 8158"/>
                  <a:gd name="T36" fmla="*/ 1267 w 8230"/>
                  <a:gd name="T37" fmla="*/ 6461 h 8158"/>
                  <a:gd name="T38" fmla="*/ 1064 w 8230"/>
                  <a:gd name="T39" fmla="*/ 6818 h 8158"/>
                  <a:gd name="T40" fmla="*/ 1208 w 8230"/>
                  <a:gd name="T41" fmla="*/ 7166 h 8158"/>
                  <a:gd name="T42" fmla="*/ 1632 w 8230"/>
                  <a:gd name="T43" fmla="*/ 6827 h 8158"/>
                  <a:gd name="T44" fmla="*/ 2004 w 8230"/>
                  <a:gd name="T45" fmla="*/ 8007 h 8158"/>
                  <a:gd name="T46" fmla="*/ 2201 w 8230"/>
                  <a:gd name="T47" fmla="*/ 8158 h 8158"/>
                  <a:gd name="T48" fmla="*/ 2581 w 8230"/>
                  <a:gd name="T49" fmla="*/ 7863 h 8158"/>
                  <a:gd name="T50" fmla="*/ 2841 w 8230"/>
                  <a:gd name="T51" fmla="*/ 6222 h 8158"/>
                  <a:gd name="T52" fmla="*/ 7545 w 8230"/>
                  <a:gd name="T53" fmla="*/ 7704 h 8158"/>
                  <a:gd name="T54" fmla="*/ 7712 w 8230"/>
                  <a:gd name="T55" fmla="*/ 7763 h 8158"/>
                  <a:gd name="T56" fmla="*/ 7998 w 8230"/>
                  <a:gd name="T57" fmla="*/ 7456 h 8158"/>
                  <a:gd name="T58" fmla="*/ 7052 w 8230"/>
                  <a:gd name="T59" fmla="*/ 4465 h 8158"/>
                  <a:gd name="T60" fmla="*/ 7147 w 8230"/>
                  <a:gd name="T61" fmla="*/ 4851 h 8158"/>
                  <a:gd name="T62" fmla="*/ 7052 w 8230"/>
                  <a:gd name="T63" fmla="*/ 4465 h 8158"/>
                  <a:gd name="T64" fmla="*/ 3741 w 8230"/>
                  <a:gd name="T65" fmla="*/ 1154 h 8158"/>
                  <a:gd name="T66" fmla="*/ 3364 w 8230"/>
                  <a:gd name="T67" fmla="*/ 1050 h 8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30" h="8158">
                    <a:moveTo>
                      <a:pt x="8013" y="6290"/>
                    </a:moveTo>
                    <a:lnTo>
                      <a:pt x="7364" y="5211"/>
                    </a:lnTo>
                    <a:lnTo>
                      <a:pt x="7726" y="4850"/>
                    </a:lnTo>
                    <a:cubicBezTo>
                      <a:pt x="7805" y="4770"/>
                      <a:pt x="7805" y="4641"/>
                      <a:pt x="7726" y="4561"/>
                    </a:cubicBezTo>
                    <a:lnTo>
                      <a:pt x="7197" y="4032"/>
                    </a:lnTo>
                    <a:cubicBezTo>
                      <a:pt x="7158" y="3994"/>
                      <a:pt x="7106" y="3972"/>
                      <a:pt x="7052" y="3972"/>
                    </a:cubicBezTo>
                    <a:cubicBezTo>
                      <a:pt x="6998" y="3972"/>
                      <a:pt x="6946" y="3994"/>
                      <a:pt x="6908" y="4032"/>
                    </a:cubicBezTo>
                    <a:lnTo>
                      <a:pt x="6750" y="4190"/>
                    </a:lnTo>
                    <a:lnTo>
                      <a:pt x="6176" y="3234"/>
                    </a:lnTo>
                    <a:lnTo>
                      <a:pt x="7475" y="2071"/>
                    </a:lnTo>
                    <a:cubicBezTo>
                      <a:pt x="7478" y="2068"/>
                      <a:pt x="7480" y="2066"/>
                      <a:pt x="7483" y="2063"/>
                    </a:cubicBezTo>
                    <a:cubicBezTo>
                      <a:pt x="7827" y="1719"/>
                      <a:pt x="8074" y="924"/>
                      <a:pt x="7660" y="510"/>
                    </a:cubicBezTo>
                    <a:cubicBezTo>
                      <a:pt x="7520" y="370"/>
                      <a:pt x="7319" y="295"/>
                      <a:pt x="7080" y="295"/>
                    </a:cubicBezTo>
                    <a:cubicBezTo>
                      <a:pt x="6733" y="295"/>
                      <a:pt x="6342" y="453"/>
                      <a:pt x="6108" y="688"/>
                    </a:cubicBezTo>
                    <a:cubicBezTo>
                      <a:pt x="6105" y="690"/>
                      <a:pt x="6102" y="693"/>
                      <a:pt x="6100" y="696"/>
                    </a:cubicBezTo>
                    <a:lnTo>
                      <a:pt x="4936" y="1995"/>
                    </a:lnTo>
                    <a:lnTo>
                      <a:pt x="4025" y="1447"/>
                    </a:lnTo>
                    <a:lnTo>
                      <a:pt x="4174" y="1298"/>
                    </a:lnTo>
                    <a:cubicBezTo>
                      <a:pt x="4212" y="1260"/>
                      <a:pt x="4233" y="1208"/>
                      <a:pt x="4233" y="1154"/>
                    </a:cubicBezTo>
                    <a:cubicBezTo>
                      <a:pt x="4233" y="1099"/>
                      <a:pt x="4212" y="1047"/>
                      <a:pt x="4174" y="1009"/>
                    </a:cubicBezTo>
                    <a:lnTo>
                      <a:pt x="3645" y="480"/>
                    </a:lnTo>
                    <a:cubicBezTo>
                      <a:pt x="3565" y="401"/>
                      <a:pt x="3436" y="401"/>
                      <a:pt x="3356" y="480"/>
                    </a:cubicBezTo>
                    <a:lnTo>
                      <a:pt x="3003" y="833"/>
                    </a:lnTo>
                    <a:lnTo>
                      <a:pt x="1881" y="158"/>
                    </a:lnTo>
                    <a:cubicBezTo>
                      <a:pt x="1708" y="54"/>
                      <a:pt x="1511" y="0"/>
                      <a:pt x="1310" y="0"/>
                    </a:cubicBezTo>
                    <a:cubicBezTo>
                      <a:pt x="1098" y="0"/>
                      <a:pt x="893" y="59"/>
                      <a:pt x="715" y="173"/>
                    </a:cubicBezTo>
                    <a:lnTo>
                      <a:pt x="501" y="309"/>
                    </a:lnTo>
                    <a:cubicBezTo>
                      <a:pt x="449" y="342"/>
                      <a:pt x="415" y="397"/>
                      <a:pt x="408" y="458"/>
                    </a:cubicBezTo>
                    <a:cubicBezTo>
                      <a:pt x="401" y="520"/>
                      <a:pt x="423" y="581"/>
                      <a:pt x="466" y="625"/>
                    </a:cubicBezTo>
                    <a:lnTo>
                      <a:pt x="3471" y="3630"/>
                    </a:lnTo>
                    <a:lnTo>
                      <a:pt x="1949" y="5329"/>
                    </a:lnTo>
                    <a:lnTo>
                      <a:pt x="999" y="5311"/>
                    </a:lnTo>
                    <a:lnTo>
                      <a:pt x="981" y="5311"/>
                    </a:lnTo>
                    <a:cubicBezTo>
                      <a:pt x="727" y="5311"/>
                      <a:pt x="487" y="5410"/>
                      <a:pt x="307" y="5590"/>
                    </a:cubicBezTo>
                    <a:lnTo>
                      <a:pt x="72" y="5825"/>
                    </a:lnTo>
                    <a:cubicBezTo>
                      <a:pt x="20" y="5877"/>
                      <a:pt x="0" y="5952"/>
                      <a:pt x="19" y="6023"/>
                    </a:cubicBezTo>
                    <a:cubicBezTo>
                      <a:pt x="38" y="6093"/>
                      <a:pt x="93" y="6148"/>
                      <a:pt x="163" y="6167"/>
                    </a:cubicBezTo>
                    <a:lnTo>
                      <a:pt x="1267" y="6461"/>
                    </a:lnTo>
                    <a:lnTo>
                      <a:pt x="1344" y="6538"/>
                    </a:lnTo>
                    <a:lnTo>
                      <a:pt x="1064" y="6818"/>
                    </a:lnTo>
                    <a:cubicBezTo>
                      <a:pt x="984" y="6897"/>
                      <a:pt x="984" y="7027"/>
                      <a:pt x="1064" y="7106"/>
                    </a:cubicBezTo>
                    <a:cubicBezTo>
                      <a:pt x="1104" y="7146"/>
                      <a:pt x="1156" y="7166"/>
                      <a:pt x="1208" y="7166"/>
                    </a:cubicBezTo>
                    <a:cubicBezTo>
                      <a:pt x="1261" y="7166"/>
                      <a:pt x="1313" y="7146"/>
                      <a:pt x="1353" y="7106"/>
                    </a:cubicBezTo>
                    <a:lnTo>
                      <a:pt x="1632" y="6827"/>
                    </a:lnTo>
                    <a:lnTo>
                      <a:pt x="1709" y="6904"/>
                    </a:lnTo>
                    <a:lnTo>
                      <a:pt x="2004" y="8007"/>
                    </a:lnTo>
                    <a:cubicBezTo>
                      <a:pt x="2023" y="8077"/>
                      <a:pt x="2078" y="8133"/>
                      <a:pt x="2148" y="8151"/>
                    </a:cubicBezTo>
                    <a:cubicBezTo>
                      <a:pt x="2165" y="8156"/>
                      <a:pt x="2183" y="8158"/>
                      <a:pt x="2201" y="8158"/>
                    </a:cubicBezTo>
                    <a:cubicBezTo>
                      <a:pt x="2254" y="8158"/>
                      <a:pt x="2306" y="8137"/>
                      <a:pt x="2345" y="8099"/>
                    </a:cubicBezTo>
                    <a:lnTo>
                      <a:pt x="2581" y="7863"/>
                    </a:lnTo>
                    <a:cubicBezTo>
                      <a:pt x="2763" y="7681"/>
                      <a:pt x="2865" y="7429"/>
                      <a:pt x="2860" y="7171"/>
                    </a:cubicBezTo>
                    <a:lnTo>
                      <a:pt x="2841" y="6222"/>
                    </a:lnTo>
                    <a:lnTo>
                      <a:pt x="4541" y="4699"/>
                    </a:lnTo>
                    <a:lnTo>
                      <a:pt x="7545" y="7704"/>
                    </a:lnTo>
                    <a:cubicBezTo>
                      <a:pt x="7584" y="7743"/>
                      <a:pt x="7636" y="7764"/>
                      <a:pt x="7690" y="7764"/>
                    </a:cubicBezTo>
                    <a:cubicBezTo>
                      <a:pt x="7697" y="7764"/>
                      <a:pt x="7705" y="7763"/>
                      <a:pt x="7712" y="7763"/>
                    </a:cubicBezTo>
                    <a:cubicBezTo>
                      <a:pt x="7774" y="7756"/>
                      <a:pt x="7829" y="7722"/>
                      <a:pt x="7862" y="7669"/>
                    </a:cubicBezTo>
                    <a:lnTo>
                      <a:pt x="7998" y="7456"/>
                    </a:lnTo>
                    <a:cubicBezTo>
                      <a:pt x="8225" y="7099"/>
                      <a:pt x="8230" y="6652"/>
                      <a:pt x="8013" y="6290"/>
                    </a:cubicBezTo>
                    <a:close/>
                    <a:moveTo>
                      <a:pt x="7052" y="4465"/>
                    </a:moveTo>
                    <a:lnTo>
                      <a:pt x="7293" y="4706"/>
                    </a:lnTo>
                    <a:lnTo>
                      <a:pt x="7147" y="4851"/>
                    </a:lnTo>
                    <a:lnTo>
                      <a:pt x="6967" y="4550"/>
                    </a:lnTo>
                    <a:lnTo>
                      <a:pt x="7052" y="4465"/>
                    </a:lnTo>
                    <a:close/>
                    <a:moveTo>
                      <a:pt x="3500" y="913"/>
                    </a:moveTo>
                    <a:lnTo>
                      <a:pt x="3741" y="1154"/>
                    </a:lnTo>
                    <a:lnTo>
                      <a:pt x="3664" y="1230"/>
                    </a:lnTo>
                    <a:lnTo>
                      <a:pt x="3364" y="1050"/>
                    </a:lnTo>
                    <a:lnTo>
                      <a:pt x="3500" y="913"/>
                    </a:lnTo>
                    <a:close/>
                  </a:path>
                </a:pathLst>
              </a:custGeom>
              <a:solidFill>
                <a:schemeClr val="bg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grpSp>
        <p:grpSp>
          <p:nvGrpSpPr>
            <p:cNvPr id="18" name="组合 17"/>
            <p:cNvGrpSpPr/>
            <p:nvPr/>
          </p:nvGrpSpPr>
          <p:grpSpPr>
            <a:xfrm>
              <a:off x="6613" y="6041"/>
              <a:ext cx="1692" cy="1679"/>
              <a:chOff x="7141" y="6041"/>
              <a:chExt cx="1164" cy="1164"/>
            </a:xfrm>
          </p:grpSpPr>
          <p:sp>
            <p:nvSpPr>
              <p:cNvPr id="299" name="任意多边形: 形状 201"/>
              <p:cNvSpPr/>
              <p:nvPr/>
            </p:nvSpPr>
            <p:spPr bwMode="auto">
              <a:xfrm>
                <a:off x="7141" y="6041"/>
                <a:ext cx="1164" cy="1164"/>
              </a:xfrm>
              <a:custGeom>
                <a:avLst/>
                <a:gdLst>
                  <a:gd name="T0" fmla="*/ 84 w 474"/>
                  <a:gd name="T1" fmla="*/ 84 h 474"/>
                  <a:gd name="T2" fmla="*/ 390 w 474"/>
                  <a:gd name="T3" fmla="*/ 84 h 474"/>
                  <a:gd name="T4" fmla="*/ 390 w 474"/>
                  <a:gd name="T5" fmla="*/ 390 h 474"/>
                  <a:gd name="T6" fmla="*/ 84 w 474"/>
                  <a:gd name="T7" fmla="*/ 390 h 474"/>
                  <a:gd name="T8" fmla="*/ 84 w 474"/>
                  <a:gd name="T9" fmla="*/ 84 h 474"/>
                </a:gdLst>
                <a:ahLst/>
                <a:cxnLst>
                  <a:cxn ang="0">
                    <a:pos x="T0" y="T1"/>
                  </a:cxn>
                  <a:cxn ang="0">
                    <a:pos x="T2" y="T3"/>
                  </a:cxn>
                  <a:cxn ang="0">
                    <a:pos x="T4" y="T5"/>
                  </a:cxn>
                  <a:cxn ang="0">
                    <a:pos x="T6" y="T7"/>
                  </a:cxn>
                  <a:cxn ang="0">
                    <a:pos x="T8" y="T9"/>
                  </a:cxn>
                </a:cxnLst>
                <a:rect l="0" t="0" r="r" b="b"/>
                <a:pathLst>
                  <a:path w="474" h="474">
                    <a:moveTo>
                      <a:pt x="84" y="84"/>
                    </a:moveTo>
                    <a:cubicBezTo>
                      <a:pt x="168" y="0"/>
                      <a:pt x="305" y="0"/>
                      <a:pt x="390" y="84"/>
                    </a:cubicBezTo>
                    <a:cubicBezTo>
                      <a:pt x="474" y="169"/>
                      <a:pt x="474" y="306"/>
                      <a:pt x="390" y="390"/>
                    </a:cubicBezTo>
                    <a:cubicBezTo>
                      <a:pt x="305" y="474"/>
                      <a:pt x="168" y="474"/>
                      <a:pt x="84" y="390"/>
                    </a:cubicBezTo>
                    <a:cubicBezTo>
                      <a:pt x="0" y="306"/>
                      <a:pt x="0" y="169"/>
                      <a:pt x="84" y="84"/>
                    </a:cubicBezTo>
                    <a:close/>
                  </a:path>
                </a:pathLst>
              </a:custGeom>
              <a:solidFill>
                <a:schemeClr val="accent3"/>
              </a:solidFill>
              <a:ln w="58738" cap="flat">
                <a:solidFill>
                  <a:schemeClr val="accent1">
                    <a:lumMod val="20000"/>
                    <a:lumOff val="80000"/>
                  </a:schemeClr>
                </a:solidFill>
                <a:prstDash val="solid"/>
                <a:miter lim="800000"/>
              </a:ln>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sp>
            <p:nvSpPr>
              <p:cNvPr id="301" name="任意多边形: 形状 203"/>
              <p:cNvSpPr/>
              <p:nvPr/>
            </p:nvSpPr>
            <p:spPr bwMode="auto">
              <a:xfrm>
                <a:off x="7558" y="6179"/>
                <a:ext cx="372" cy="848"/>
              </a:xfrm>
              <a:custGeom>
                <a:avLst/>
                <a:gdLst>
                  <a:gd name="T0" fmla="*/ 2253 w 3467"/>
                  <a:gd name="T1" fmla="*/ 7416 h 7915"/>
                  <a:gd name="T2" fmla="*/ 3275 w 3467"/>
                  <a:gd name="T3" fmla="*/ 7893 h 7915"/>
                  <a:gd name="T4" fmla="*/ 3419 w 3467"/>
                  <a:gd name="T5" fmla="*/ 7868 h 7915"/>
                  <a:gd name="T6" fmla="*/ 3445 w 3467"/>
                  <a:gd name="T7" fmla="*/ 7723 h 7915"/>
                  <a:gd name="T8" fmla="*/ 2592 w 3467"/>
                  <a:gd name="T9" fmla="*/ 5912 h 7915"/>
                  <a:gd name="T10" fmla="*/ 2609 w 3467"/>
                  <a:gd name="T11" fmla="*/ 1774 h 7915"/>
                  <a:gd name="T12" fmla="*/ 1879 w 3467"/>
                  <a:gd name="T13" fmla="*/ 56 h 7915"/>
                  <a:gd name="T14" fmla="*/ 1773 w 3467"/>
                  <a:gd name="T15" fmla="*/ 0 h 7915"/>
                  <a:gd name="T16" fmla="*/ 1718 w 3467"/>
                  <a:gd name="T17" fmla="*/ 0 h 7915"/>
                  <a:gd name="T18" fmla="*/ 1613 w 3467"/>
                  <a:gd name="T19" fmla="*/ 56 h 7915"/>
                  <a:gd name="T20" fmla="*/ 882 w 3467"/>
                  <a:gd name="T21" fmla="*/ 1773 h 7915"/>
                  <a:gd name="T22" fmla="*/ 897 w 3467"/>
                  <a:gd name="T23" fmla="*/ 5864 h 7915"/>
                  <a:gd name="T24" fmla="*/ 22 w 3467"/>
                  <a:gd name="T25" fmla="*/ 7723 h 7915"/>
                  <a:gd name="T26" fmla="*/ 48 w 3467"/>
                  <a:gd name="T27" fmla="*/ 7868 h 7915"/>
                  <a:gd name="T28" fmla="*/ 138 w 3467"/>
                  <a:gd name="T29" fmla="*/ 7905 h 7915"/>
                  <a:gd name="T30" fmla="*/ 192 w 3467"/>
                  <a:gd name="T31" fmla="*/ 7893 h 7915"/>
                  <a:gd name="T32" fmla="*/ 1207 w 3467"/>
                  <a:gd name="T33" fmla="*/ 7419 h 7915"/>
                  <a:gd name="T34" fmla="*/ 1072 w 3467"/>
                  <a:gd name="T35" fmla="*/ 7726 h 7915"/>
                  <a:gd name="T36" fmla="*/ 1082 w 3467"/>
                  <a:gd name="T37" fmla="*/ 7847 h 7915"/>
                  <a:gd name="T38" fmla="*/ 1189 w 3467"/>
                  <a:gd name="T39" fmla="*/ 7905 h 7915"/>
                  <a:gd name="T40" fmla="*/ 2235 w 3467"/>
                  <a:gd name="T41" fmla="*/ 7905 h 7915"/>
                  <a:gd name="T42" fmla="*/ 2238 w 3467"/>
                  <a:gd name="T43" fmla="*/ 7905 h 7915"/>
                  <a:gd name="T44" fmla="*/ 2366 w 3467"/>
                  <a:gd name="T45" fmla="*/ 7778 h 7915"/>
                  <a:gd name="T46" fmla="*/ 2344 w 3467"/>
                  <a:gd name="T47" fmla="*/ 7706 h 7915"/>
                  <a:gd name="T48" fmla="*/ 2202 w 3467"/>
                  <a:gd name="T49" fmla="*/ 7372 h 7915"/>
                  <a:gd name="T50" fmla="*/ 2253 w 3467"/>
                  <a:gd name="T51" fmla="*/ 7416 h 7915"/>
                  <a:gd name="T52" fmla="*/ 1356 w 3467"/>
                  <a:gd name="T53" fmla="*/ 2065 h 7915"/>
                  <a:gd name="T54" fmla="*/ 1772 w 3467"/>
                  <a:gd name="T55" fmla="*/ 1650 h 7915"/>
                  <a:gd name="T56" fmla="*/ 2187 w 3467"/>
                  <a:gd name="T57" fmla="*/ 2065 h 7915"/>
                  <a:gd name="T58" fmla="*/ 1772 w 3467"/>
                  <a:gd name="T59" fmla="*/ 2480 h 7915"/>
                  <a:gd name="T60" fmla="*/ 1356 w 3467"/>
                  <a:gd name="T61" fmla="*/ 2065 h 7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7" h="7915">
                    <a:moveTo>
                      <a:pt x="2253" y="7416"/>
                    </a:moveTo>
                    <a:lnTo>
                      <a:pt x="3275" y="7893"/>
                    </a:lnTo>
                    <a:cubicBezTo>
                      <a:pt x="3323" y="7915"/>
                      <a:pt x="3381" y="7906"/>
                      <a:pt x="3419" y="7868"/>
                    </a:cubicBezTo>
                    <a:cubicBezTo>
                      <a:pt x="3457" y="7830"/>
                      <a:pt x="3467" y="7772"/>
                      <a:pt x="3445" y="7723"/>
                    </a:cubicBezTo>
                    <a:lnTo>
                      <a:pt x="2592" y="5912"/>
                    </a:lnTo>
                    <a:cubicBezTo>
                      <a:pt x="2634" y="4531"/>
                      <a:pt x="2668" y="2282"/>
                      <a:pt x="2609" y="1774"/>
                    </a:cubicBezTo>
                    <a:cubicBezTo>
                      <a:pt x="2521" y="1013"/>
                      <a:pt x="1905" y="95"/>
                      <a:pt x="1879" y="56"/>
                    </a:cubicBezTo>
                    <a:cubicBezTo>
                      <a:pt x="1855" y="21"/>
                      <a:pt x="1815" y="0"/>
                      <a:pt x="1773" y="0"/>
                    </a:cubicBezTo>
                    <a:lnTo>
                      <a:pt x="1718" y="0"/>
                    </a:lnTo>
                    <a:cubicBezTo>
                      <a:pt x="1676" y="0"/>
                      <a:pt x="1636" y="21"/>
                      <a:pt x="1613" y="56"/>
                    </a:cubicBezTo>
                    <a:cubicBezTo>
                      <a:pt x="1587" y="95"/>
                      <a:pt x="970" y="1013"/>
                      <a:pt x="882" y="1773"/>
                    </a:cubicBezTo>
                    <a:cubicBezTo>
                      <a:pt x="824" y="2277"/>
                      <a:pt x="856" y="4457"/>
                      <a:pt x="897" y="5864"/>
                    </a:cubicBezTo>
                    <a:lnTo>
                      <a:pt x="22" y="7723"/>
                    </a:lnTo>
                    <a:cubicBezTo>
                      <a:pt x="0" y="7772"/>
                      <a:pt x="10" y="7829"/>
                      <a:pt x="48" y="7868"/>
                    </a:cubicBezTo>
                    <a:cubicBezTo>
                      <a:pt x="72" y="7892"/>
                      <a:pt x="105" y="7905"/>
                      <a:pt x="138" y="7905"/>
                    </a:cubicBezTo>
                    <a:cubicBezTo>
                      <a:pt x="156" y="7905"/>
                      <a:pt x="175" y="7901"/>
                      <a:pt x="192" y="7893"/>
                    </a:cubicBezTo>
                    <a:lnTo>
                      <a:pt x="1207" y="7419"/>
                    </a:lnTo>
                    <a:lnTo>
                      <a:pt x="1072" y="7726"/>
                    </a:lnTo>
                    <a:cubicBezTo>
                      <a:pt x="1055" y="7766"/>
                      <a:pt x="1059" y="7811"/>
                      <a:pt x="1082" y="7847"/>
                    </a:cubicBezTo>
                    <a:cubicBezTo>
                      <a:pt x="1106" y="7883"/>
                      <a:pt x="1146" y="7905"/>
                      <a:pt x="1189" y="7905"/>
                    </a:cubicBezTo>
                    <a:lnTo>
                      <a:pt x="2235" y="7905"/>
                    </a:lnTo>
                    <a:lnTo>
                      <a:pt x="2238" y="7905"/>
                    </a:lnTo>
                    <a:cubicBezTo>
                      <a:pt x="2309" y="7905"/>
                      <a:pt x="2366" y="7848"/>
                      <a:pt x="2366" y="7778"/>
                    </a:cubicBezTo>
                    <a:cubicBezTo>
                      <a:pt x="2366" y="7751"/>
                      <a:pt x="2358" y="7727"/>
                      <a:pt x="2344" y="7706"/>
                    </a:cubicBezTo>
                    <a:lnTo>
                      <a:pt x="2202" y="7372"/>
                    </a:lnTo>
                    <a:cubicBezTo>
                      <a:pt x="2214" y="7390"/>
                      <a:pt x="2232" y="7406"/>
                      <a:pt x="2253" y="7416"/>
                    </a:cubicBezTo>
                    <a:close/>
                    <a:moveTo>
                      <a:pt x="1356" y="2065"/>
                    </a:moveTo>
                    <a:cubicBezTo>
                      <a:pt x="1356" y="1836"/>
                      <a:pt x="1542" y="1650"/>
                      <a:pt x="1772" y="1650"/>
                    </a:cubicBezTo>
                    <a:cubicBezTo>
                      <a:pt x="2001" y="1650"/>
                      <a:pt x="2187" y="1836"/>
                      <a:pt x="2187" y="2065"/>
                    </a:cubicBezTo>
                    <a:cubicBezTo>
                      <a:pt x="2187" y="2294"/>
                      <a:pt x="2001" y="2480"/>
                      <a:pt x="1772" y="2480"/>
                    </a:cubicBezTo>
                    <a:cubicBezTo>
                      <a:pt x="1542" y="2480"/>
                      <a:pt x="1356" y="2294"/>
                      <a:pt x="1356" y="2065"/>
                    </a:cubicBezTo>
                    <a:close/>
                  </a:path>
                </a:pathLst>
              </a:custGeom>
              <a:solidFill>
                <a:schemeClr val="bg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grpSp>
        <p:grpSp>
          <p:nvGrpSpPr>
            <p:cNvPr id="14" name="组合 13"/>
            <p:cNvGrpSpPr/>
            <p:nvPr/>
          </p:nvGrpSpPr>
          <p:grpSpPr>
            <a:xfrm>
              <a:off x="6613" y="2119"/>
              <a:ext cx="1700" cy="1572"/>
              <a:chOff x="7141" y="2289"/>
              <a:chExt cx="1164" cy="1164"/>
            </a:xfrm>
          </p:grpSpPr>
          <p:sp>
            <p:nvSpPr>
              <p:cNvPr id="303" name="任意多边形: 形状 205"/>
              <p:cNvSpPr/>
              <p:nvPr/>
            </p:nvSpPr>
            <p:spPr bwMode="auto">
              <a:xfrm>
                <a:off x="7141" y="2289"/>
                <a:ext cx="1164" cy="1164"/>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chemeClr val="accent1"/>
              </a:solidFill>
              <a:ln w="58738" cap="flat">
                <a:solidFill>
                  <a:schemeClr val="accent3">
                    <a:lumMod val="20000"/>
                    <a:lumOff val="80000"/>
                  </a:schemeClr>
                </a:solidFill>
                <a:prstDash val="solid"/>
                <a:miter lim="800000"/>
              </a:ln>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sp>
            <p:nvSpPr>
              <p:cNvPr id="306" name="任意多边形: 形状 208"/>
              <p:cNvSpPr/>
              <p:nvPr/>
            </p:nvSpPr>
            <p:spPr bwMode="auto">
              <a:xfrm>
                <a:off x="7322" y="2645"/>
                <a:ext cx="803" cy="428"/>
              </a:xfrm>
              <a:custGeom>
                <a:avLst/>
                <a:gdLst>
                  <a:gd name="connsiteX0" fmla="*/ 493076 w 606368"/>
                  <a:gd name="connsiteY0" fmla="*/ 210163 h 322785"/>
                  <a:gd name="connsiteX1" fmla="*/ 501972 w 606368"/>
                  <a:gd name="connsiteY1" fmla="*/ 219051 h 322785"/>
                  <a:gd name="connsiteX2" fmla="*/ 493076 w 606368"/>
                  <a:gd name="connsiteY2" fmla="*/ 227939 h 322785"/>
                  <a:gd name="connsiteX3" fmla="*/ 473504 w 606368"/>
                  <a:gd name="connsiteY3" fmla="*/ 247492 h 322785"/>
                  <a:gd name="connsiteX4" fmla="*/ 493076 w 606368"/>
                  <a:gd name="connsiteY4" fmla="*/ 267046 h 322785"/>
                  <a:gd name="connsiteX5" fmla="*/ 512648 w 606368"/>
                  <a:gd name="connsiteY5" fmla="*/ 247492 h 322785"/>
                  <a:gd name="connsiteX6" fmla="*/ 521544 w 606368"/>
                  <a:gd name="connsiteY6" fmla="*/ 238604 h 322785"/>
                  <a:gd name="connsiteX7" fmla="*/ 530440 w 606368"/>
                  <a:gd name="connsiteY7" fmla="*/ 247492 h 322785"/>
                  <a:gd name="connsiteX8" fmla="*/ 493076 w 606368"/>
                  <a:gd name="connsiteY8" fmla="*/ 284821 h 322785"/>
                  <a:gd name="connsiteX9" fmla="*/ 455711 w 606368"/>
                  <a:gd name="connsiteY9" fmla="*/ 247492 h 322785"/>
                  <a:gd name="connsiteX10" fmla="*/ 493076 w 606368"/>
                  <a:gd name="connsiteY10" fmla="*/ 210163 h 322785"/>
                  <a:gd name="connsiteX11" fmla="*/ 122820 w 606368"/>
                  <a:gd name="connsiteY11" fmla="*/ 210163 h 322785"/>
                  <a:gd name="connsiteX12" fmla="*/ 131716 w 606368"/>
                  <a:gd name="connsiteY12" fmla="*/ 219051 h 322785"/>
                  <a:gd name="connsiteX13" fmla="*/ 122820 w 606368"/>
                  <a:gd name="connsiteY13" fmla="*/ 227939 h 322785"/>
                  <a:gd name="connsiteX14" fmla="*/ 103248 w 606368"/>
                  <a:gd name="connsiteY14" fmla="*/ 247492 h 322785"/>
                  <a:gd name="connsiteX15" fmla="*/ 122820 w 606368"/>
                  <a:gd name="connsiteY15" fmla="*/ 267046 h 322785"/>
                  <a:gd name="connsiteX16" fmla="*/ 142392 w 606368"/>
                  <a:gd name="connsiteY16" fmla="*/ 247492 h 322785"/>
                  <a:gd name="connsiteX17" fmla="*/ 151288 w 606368"/>
                  <a:gd name="connsiteY17" fmla="*/ 238604 h 322785"/>
                  <a:gd name="connsiteX18" fmla="*/ 160184 w 606368"/>
                  <a:gd name="connsiteY18" fmla="*/ 247492 h 322785"/>
                  <a:gd name="connsiteX19" fmla="*/ 122820 w 606368"/>
                  <a:gd name="connsiteY19" fmla="*/ 284821 h 322785"/>
                  <a:gd name="connsiteX20" fmla="*/ 85455 w 606368"/>
                  <a:gd name="connsiteY20" fmla="*/ 247492 h 322785"/>
                  <a:gd name="connsiteX21" fmla="*/ 122820 w 606368"/>
                  <a:gd name="connsiteY21" fmla="*/ 210163 h 322785"/>
                  <a:gd name="connsiteX22" fmla="*/ 493069 w 606368"/>
                  <a:gd name="connsiteY22" fmla="*/ 190024 h 322785"/>
                  <a:gd name="connsiteX23" fmla="*/ 435485 w 606368"/>
                  <a:gd name="connsiteY23" fmla="*/ 247518 h 322785"/>
                  <a:gd name="connsiteX24" fmla="*/ 493069 w 606368"/>
                  <a:gd name="connsiteY24" fmla="*/ 305013 h 322785"/>
                  <a:gd name="connsiteX25" fmla="*/ 550653 w 606368"/>
                  <a:gd name="connsiteY25" fmla="*/ 247607 h 322785"/>
                  <a:gd name="connsiteX26" fmla="*/ 550653 w 606368"/>
                  <a:gd name="connsiteY26" fmla="*/ 247518 h 322785"/>
                  <a:gd name="connsiteX27" fmla="*/ 493069 w 606368"/>
                  <a:gd name="connsiteY27" fmla="*/ 190024 h 322785"/>
                  <a:gd name="connsiteX28" fmla="*/ 122822 w 606368"/>
                  <a:gd name="connsiteY28" fmla="*/ 190024 h 322785"/>
                  <a:gd name="connsiteX29" fmla="*/ 65238 w 606368"/>
                  <a:gd name="connsiteY29" fmla="*/ 247518 h 322785"/>
                  <a:gd name="connsiteX30" fmla="*/ 122822 w 606368"/>
                  <a:gd name="connsiteY30" fmla="*/ 305013 h 322785"/>
                  <a:gd name="connsiteX31" fmla="*/ 180407 w 606368"/>
                  <a:gd name="connsiteY31" fmla="*/ 247518 h 322785"/>
                  <a:gd name="connsiteX32" fmla="*/ 122822 w 606368"/>
                  <a:gd name="connsiteY32" fmla="*/ 190024 h 322785"/>
                  <a:gd name="connsiteX33" fmla="*/ 388492 w 606368"/>
                  <a:gd name="connsiteY33" fmla="*/ 112536 h 322785"/>
                  <a:gd name="connsiteX34" fmla="*/ 130032 w 606368"/>
                  <a:gd name="connsiteY34" fmla="*/ 127731 h 322785"/>
                  <a:gd name="connsiteX35" fmla="*/ 188061 w 606368"/>
                  <a:gd name="connsiteY35" fmla="*/ 158300 h 322785"/>
                  <a:gd name="connsiteX36" fmla="*/ 188506 w 606368"/>
                  <a:gd name="connsiteY36" fmla="*/ 170830 h 322785"/>
                  <a:gd name="connsiteX37" fmla="*/ 175867 w 606368"/>
                  <a:gd name="connsiteY37" fmla="*/ 171274 h 322785"/>
                  <a:gd name="connsiteX38" fmla="*/ 103865 w 606368"/>
                  <a:gd name="connsiteY38" fmla="*/ 142660 h 322785"/>
                  <a:gd name="connsiteX39" fmla="*/ 60165 w 606368"/>
                  <a:gd name="connsiteY39" fmla="*/ 152168 h 322785"/>
                  <a:gd name="connsiteX40" fmla="*/ 42187 w 606368"/>
                  <a:gd name="connsiteY40" fmla="*/ 170830 h 322785"/>
                  <a:gd name="connsiteX41" fmla="*/ 37826 w 606368"/>
                  <a:gd name="connsiteY41" fmla="*/ 183804 h 322785"/>
                  <a:gd name="connsiteX42" fmla="*/ 32664 w 606368"/>
                  <a:gd name="connsiteY42" fmla="*/ 200688 h 322785"/>
                  <a:gd name="connsiteX43" fmla="*/ 37381 w 606368"/>
                  <a:gd name="connsiteY43" fmla="*/ 200688 h 322785"/>
                  <a:gd name="connsiteX44" fmla="*/ 46281 w 606368"/>
                  <a:gd name="connsiteY44" fmla="*/ 209574 h 322785"/>
                  <a:gd name="connsiteX45" fmla="*/ 37381 w 606368"/>
                  <a:gd name="connsiteY45" fmla="*/ 218460 h 322785"/>
                  <a:gd name="connsiteX46" fmla="*/ 27146 w 606368"/>
                  <a:gd name="connsiteY46" fmla="*/ 218460 h 322785"/>
                  <a:gd name="connsiteX47" fmla="*/ 21183 w 606368"/>
                  <a:gd name="connsiteY47" fmla="*/ 237921 h 322785"/>
                  <a:gd name="connsiteX48" fmla="*/ 21272 w 606368"/>
                  <a:gd name="connsiteY48" fmla="*/ 238365 h 322785"/>
                  <a:gd name="connsiteX49" fmla="*/ 21717 w 606368"/>
                  <a:gd name="connsiteY49" fmla="*/ 238632 h 322785"/>
                  <a:gd name="connsiteX50" fmla="*/ 47972 w 606368"/>
                  <a:gd name="connsiteY50" fmla="*/ 238632 h 322785"/>
                  <a:gd name="connsiteX51" fmla="*/ 122822 w 606368"/>
                  <a:gd name="connsiteY51" fmla="*/ 172251 h 322785"/>
                  <a:gd name="connsiteX52" fmla="*/ 197673 w 606368"/>
                  <a:gd name="connsiteY52" fmla="*/ 238632 h 322785"/>
                  <a:gd name="connsiteX53" fmla="*/ 208442 w 606368"/>
                  <a:gd name="connsiteY53" fmla="*/ 238632 h 322785"/>
                  <a:gd name="connsiteX54" fmla="*/ 194825 w 606368"/>
                  <a:gd name="connsiteY54" fmla="*/ 195089 h 322785"/>
                  <a:gd name="connsiteX55" fmla="*/ 198029 w 606368"/>
                  <a:gd name="connsiteY55" fmla="*/ 182915 h 322785"/>
                  <a:gd name="connsiteX56" fmla="*/ 210222 w 606368"/>
                  <a:gd name="connsiteY56" fmla="*/ 186203 h 322785"/>
                  <a:gd name="connsiteX57" fmla="*/ 226331 w 606368"/>
                  <a:gd name="connsiteY57" fmla="*/ 238632 h 322785"/>
                  <a:gd name="connsiteX58" fmla="*/ 380037 w 606368"/>
                  <a:gd name="connsiteY58" fmla="*/ 238632 h 322785"/>
                  <a:gd name="connsiteX59" fmla="*/ 390183 w 606368"/>
                  <a:gd name="connsiteY59" fmla="*/ 197933 h 322785"/>
                  <a:gd name="connsiteX60" fmla="*/ 401932 w 606368"/>
                  <a:gd name="connsiteY60" fmla="*/ 193401 h 322785"/>
                  <a:gd name="connsiteX61" fmla="*/ 406471 w 606368"/>
                  <a:gd name="connsiteY61" fmla="*/ 205131 h 322785"/>
                  <a:gd name="connsiteX62" fmla="*/ 397926 w 606368"/>
                  <a:gd name="connsiteY62" fmla="*/ 238632 h 322785"/>
                  <a:gd name="connsiteX63" fmla="*/ 418219 w 606368"/>
                  <a:gd name="connsiteY63" fmla="*/ 238632 h 322785"/>
                  <a:gd name="connsiteX64" fmla="*/ 493069 w 606368"/>
                  <a:gd name="connsiteY64" fmla="*/ 172251 h 322785"/>
                  <a:gd name="connsiteX65" fmla="*/ 567920 w 606368"/>
                  <a:gd name="connsiteY65" fmla="*/ 238632 h 322785"/>
                  <a:gd name="connsiteX66" fmla="*/ 579134 w 606368"/>
                  <a:gd name="connsiteY66" fmla="*/ 238632 h 322785"/>
                  <a:gd name="connsiteX67" fmla="*/ 579134 w 606368"/>
                  <a:gd name="connsiteY67" fmla="*/ 218460 h 322785"/>
                  <a:gd name="connsiteX68" fmla="*/ 578511 w 606368"/>
                  <a:gd name="connsiteY68" fmla="*/ 218460 h 322785"/>
                  <a:gd name="connsiteX69" fmla="*/ 569611 w 606368"/>
                  <a:gd name="connsiteY69" fmla="*/ 209574 h 322785"/>
                  <a:gd name="connsiteX70" fmla="*/ 578511 w 606368"/>
                  <a:gd name="connsiteY70" fmla="*/ 200688 h 322785"/>
                  <a:gd name="connsiteX71" fmla="*/ 579134 w 606368"/>
                  <a:gd name="connsiteY71" fmla="*/ 200688 h 322785"/>
                  <a:gd name="connsiteX72" fmla="*/ 579134 w 606368"/>
                  <a:gd name="connsiteY72" fmla="*/ 193223 h 322785"/>
                  <a:gd name="connsiteX73" fmla="*/ 562579 w 606368"/>
                  <a:gd name="connsiteY73" fmla="*/ 161588 h 322785"/>
                  <a:gd name="connsiteX74" fmla="*/ 502592 w 606368"/>
                  <a:gd name="connsiteY74" fmla="*/ 142660 h 322785"/>
                  <a:gd name="connsiteX75" fmla="*/ 422936 w 606368"/>
                  <a:gd name="connsiteY75" fmla="*/ 179183 h 322785"/>
                  <a:gd name="connsiteX76" fmla="*/ 410387 w 606368"/>
                  <a:gd name="connsiteY76" fmla="*/ 180071 h 322785"/>
                  <a:gd name="connsiteX77" fmla="*/ 409408 w 606368"/>
                  <a:gd name="connsiteY77" fmla="*/ 167542 h 322785"/>
                  <a:gd name="connsiteX78" fmla="*/ 502592 w 606368"/>
                  <a:gd name="connsiteY78" fmla="*/ 124888 h 322785"/>
                  <a:gd name="connsiteX79" fmla="*/ 523152 w 606368"/>
                  <a:gd name="connsiteY79" fmla="*/ 126665 h 322785"/>
                  <a:gd name="connsiteX80" fmla="*/ 388492 w 606368"/>
                  <a:gd name="connsiteY80" fmla="*/ 112536 h 322785"/>
                  <a:gd name="connsiteX81" fmla="*/ 285113 w 606368"/>
                  <a:gd name="connsiteY81" fmla="*/ 47623 h 322785"/>
                  <a:gd name="connsiteX82" fmla="*/ 160292 w 606368"/>
                  <a:gd name="connsiteY82" fmla="*/ 76902 h 322785"/>
                  <a:gd name="connsiteX83" fmla="*/ 143738 w 606368"/>
                  <a:gd name="connsiteY83" fmla="*/ 105249 h 322785"/>
                  <a:gd name="connsiteX84" fmla="*/ 147031 w 606368"/>
                  <a:gd name="connsiteY84" fmla="*/ 106582 h 322785"/>
                  <a:gd name="connsiteX85" fmla="*/ 338295 w 606368"/>
                  <a:gd name="connsiteY85" fmla="*/ 94319 h 322785"/>
                  <a:gd name="connsiteX86" fmla="*/ 321385 w 606368"/>
                  <a:gd name="connsiteY86" fmla="*/ 55841 h 322785"/>
                  <a:gd name="connsiteX87" fmla="*/ 313464 w 606368"/>
                  <a:gd name="connsiteY87" fmla="*/ 49976 h 322785"/>
                  <a:gd name="connsiteX88" fmla="*/ 285113 w 606368"/>
                  <a:gd name="connsiteY88" fmla="*/ 47623 h 322785"/>
                  <a:gd name="connsiteX89" fmla="*/ 371137 w 606368"/>
                  <a:gd name="connsiteY89" fmla="*/ 42689 h 322785"/>
                  <a:gd name="connsiteX90" fmla="*/ 369446 w 606368"/>
                  <a:gd name="connsiteY90" fmla="*/ 42867 h 322785"/>
                  <a:gd name="connsiteX91" fmla="*/ 365441 w 606368"/>
                  <a:gd name="connsiteY91" fmla="*/ 43311 h 322785"/>
                  <a:gd name="connsiteX92" fmla="*/ 390984 w 606368"/>
                  <a:gd name="connsiteY92" fmla="*/ 94763 h 322785"/>
                  <a:gd name="connsiteX93" fmla="*/ 404246 w 606368"/>
                  <a:gd name="connsiteY93" fmla="*/ 95118 h 322785"/>
                  <a:gd name="connsiteX94" fmla="*/ 245767 w 606368"/>
                  <a:gd name="connsiteY94" fmla="*/ 18174 h 322785"/>
                  <a:gd name="connsiteX95" fmla="*/ 145696 w 606368"/>
                  <a:gd name="connsiteY95" fmla="*/ 37535 h 322785"/>
                  <a:gd name="connsiteX96" fmla="*/ 58296 w 606368"/>
                  <a:gd name="connsiteY96" fmla="*/ 132085 h 322785"/>
                  <a:gd name="connsiteX97" fmla="*/ 113121 w 606368"/>
                  <a:gd name="connsiteY97" fmla="*/ 113158 h 322785"/>
                  <a:gd name="connsiteX98" fmla="*/ 126650 w 606368"/>
                  <a:gd name="connsiteY98" fmla="*/ 110225 h 322785"/>
                  <a:gd name="connsiteX99" fmla="*/ 148633 w 606368"/>
                  <a:gd name="connsiteY99" fmla="*/ 63483 h 322785"/>
                  <a:gd name="connsiteX100" fmla="*/ 239593 w 606368"/>
                  <a:gd name="connsiteY100" fmla="*/ 30693 h 322785"/>
                  <a:gd name="connsiteX101" fmla="*/ 315689 w 606368"/>
                  <a:gd name="connsiteY101" fmla="*/ 32292 h 322785"/>
                  <a:gd name="connsiteX102" fmla="*/ 337672 w 606368"/>
                  <a:gd name="connsiteY102" fmla="*/ 48732 h 322785"/>
                  <a:gd name="connsiteX103" fmla="*/ 357787 w 606368"/>
                  <a:gd name="connsiteY103" fmla="*/ 94319 h 322785"/>
                  <a:gd name="connsiteX104" fmla="*/ 370959 w 606368"/>
                  <a:gd name="connsiteY104" fmla="*/ 94496 h 322785"/>
                  <a:gd name="connsiteX105" fmla="*/ 345059 w 606368"/>
                  <a:gd name="connsiteY105" fmla="*/ 42245 h 322785"/>
                  <a:gd name="connsiteX106" fmla="*/ 348531 w 606368"/>
                  <a:gd name="connsiteY106" fmla="*/ 30604 h 322785"/>
                  <a:gd name="connsiteX107" fmla="*/ 357342 w 606368"/>
                  <a:gd name="connsiteY107" fmla="*/ 26961 h 322785"/>
                  <a:gd name="connsiteX108" fmla="*/ 344436 w 606368"/>
                  <a:gd name="connsiteY108" fmla="*/ 22340 h 322785"/>
                  <a:gd name="connsiteX109" fmla="*/ 245767 w 606368"/>
                  <a:gd name="connsiteY109" fmla="*/ 18174 h 322785"/>
                  <a:gd name="connsiteX110" fmla="*/ 262421 w 606368"/>
                  <a:gd name="connsiteY110" fmla="*/ 13 h 322785"/>
                  <a:gd name="connsiteX111" fmla="*/ 346662 w 606368"/>
                  <a:gd name="connsiteY111" fmla="*/ 4745 h 322785"/>
                  <a:gd name="connsiteX112" fmla="*/ 383508 w 606368"/>
                  <a:gd name="connsiteY112" fmla="*/ 28916 h 322785"/>
                  <a:gd name="connsiteX113" fmla="*/ 383686 w 606368"/>
                  <a:gd name="connsiteY113" fmla="*/ 29182 h 322785"/>
                  <a:gd name="connsiteX114" fmla="*/ 425784 w 606368"/>
                  <a:gd name="connsiteY114" fmla="*/ 95918 h 322785"/>
                  <a:gd name="connsiteX115" fmla="*/ 529916 w 606368"/>
                  <a:gd name="connsiteY115" fmla="*/ 110136 h 322785"/>
                  <a:gd name="connsiteX116" fmla="*/ 575218 w 606368"/>
                  <a:gd name="connsiteY116" fmla="*/ 146037 h 322785"/>
                  <a:gd name="connsiteX117" fmla="*/ 576286 w 606368"/>
                  <a:gd name="connsiteY117" fmla="*/ 147636 h 322785"/>
                  <a:gd name="connsiteX118" fmla="*/ 577710 w 606368"/>
                  <a:gd name="connsiteY118" fmla="*/ 150924 h 322785"/>
                  <a:gd name="connsiteX119" fmla="*/ 596934 w 606368"/>
                  <a:gd name="connsiteY119" fmla="*/ 193223 h 322785"/>
                  <a:gd name="connsiteX120" fmla="*/ 596934 w 606368"/>
                  <a:gd name="connsiteY120" fmla="*/ 200688 h 322785"/>
                  <a:gd name="connsiteX121" fmla="*/ 597468 w 606368"/>
                  <a:gd name="connsiteY121" fmla="*/ 200688 h 322785"/>
                  <a:gd name="connsiteX122" fmla="*/ 606368 w 606368"/>
                  <a:gd name="connsiteY122" fmla="*/ 209663 h 322785"/>
                  <a:gd name="connsiteX123" fmla="*/ 597468 w 606368"/>
                  <a:gd name="connsiteY123" fmla="*/ 218549 h 322785"/>
                  <a:gd name="connsiteX124" fmla="*/ 596934 w 606368"/>
                  <a:gd name="connsiteY124" fmla="*/ 218549 h 322785"/>
                  <a:gd name="connsiteX125" fmla="*/ 596934 w 606368"/>
                  <a:gd name="connsiteY125" fmla="*/ 247518 h 322785"/>
                  <a:gd name="connsiteX126" fmla="*/ 588034 w 606368"/>
                  <a:gd name="connsiteY126" fmla="*/ 256405 h 322785"/>
                  <a:gd name="connsiteX127" fmla="*/ 567920 w 606368"/>
                  <a:gd name="connsiteY127" fmla="*/ 256405 h 322785"/>
                  <a:gd name="connsiteX128" fmla="*/ 493069 w 606368"/>
                  <a:gd name="connsiteY128" fmla="*/ 322785 h 322785"/>
                  <a:gd name="connsiteX129" fmla="*/ 418219 w 606368"/>
                  <a:gd name="connsiteY129" fmla="*/ 256405 h 322785"/>
                  <a:gd name="connsiteX130" fmla="*/ 197673 w 606368"/>
                  <a:gd name="connsiteY130" fmla="*/ 256405 h 322785"/>
                  <a:gd name="connsiteX131" fmla="*/ 122822 w 606368"/>
                  <a:gd name="connsiteY131" fmla="*/ 322785 h 322785"/>
                  <a:gd name="connsiteX132" fmla="*/ 47972 w 606368"/>
                  <a:gd name="connsiteY132" fmla="*/ 256405 h 322785"/>
                  <a:gd name="connsiteX133" fmla="*/ 21717 w 606368"/>
                  <a:gd name="connsiteY133" fmla="*/ 256405 h 322785"/>
                  <a:gd name="connsiteX134" fmla="*/ 6942 w 606368"/>
                  <a:gd name="connsiteY134" fmla="*/ 248940 h 322785"/>
                  <a:gd name="connsiteX135" fmla="*/ 4183 w 606368"/>
                  <a:gd name="connsiteY135" fmla="*/ 232678 h 322785"/>
                  <a:gd name="connsiteX136" fmla="*/ 8544 w 606368"/>
                  <a:gd name="connsiteY136" fmla="*/ 218460 h 322785"/>
                  <a:gd name="connsiteX137" fmla="*/ 0 w 606368"/>
                  <a:gd name="connsiteY137" fmla="*/ 209663 h 322785"/>
                  <a:gd name="connsiteX138" fmla="*/ 8900 w 606368"/>
                  <a:gd name="connsiteY138" fmla="*/ 200776 h 322785"/>
                  <a:gd name="connsiteX139" fmla="*/ 13974 w 606368"/>
                  <a:gd name="connsiteY139" fmla="*/ 200776 h 322785"/>
                  <a:gd name="connsiteX140" fmla="*/ 23408 w 606368"/>
                  <a:gd name="connsiteY140" fmla="*/ 170119 h 322785"/>
                  <a:gd name="connsiteX141" fmla="*/ 25633 w 606368"/>
                  <a:gd name="connsiteY141" fmla="*/ 164254 h 322785"/>
                  <a:gd name="connsiteX142" fmla="*/ 137864 w 606368"/>
                  <a:gd name="connsiteY142" fmla="*/ 21540 h 322785"/>
                  <a:gd name="connsiteX143" fmla="*/ 262421 w 606368"/>
                  <a:gd name="connsiteY143" fmla="*/ 13 h 32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6368" h="322785">
                    <a:moveTo>
                      <a:pt x="493076" y="210163"/>
                    </a:moveTo>
                    <a:cubicBezTo>
                      <a:pt x="497969" y="210163"/>
                      <a:pt x="501972" y="214163"/>
                      <a:pt x="501972" y="219051"/>
                    </a:cubicBezTo>
                    <a:cubicBezTo>
                      <a:pt x="501972" y="223939"/>
                      <a:pt x="497969" y="227939"/>
                      <a:pt x="493076" y="227939"/>
                    </a:cubicBezTo>
                    <a:cubicBezTo>
                      <a:pt x="482311" y="227939"/>
                      <a:pt x="473504" y="236738"/>
                      <a:pt x="473504" y="247492"/>
                    </a:cubicBezTo>
                    <a:cubicBezTo>
                      <a:pt x="473504" y="258247"/>
                      <a:pt x="482311" y="267046"/>
                      <a:pt x="493076" y="267046"/>
                    </a:cubicBezTo>
                    <a:cubicBezTo>
                      <a:pt x="503840" y="267046"/>
                      <a:pt x="512648" y="258247"/>
                      <a:pt x="512648" y="247492"/>
                    </a:cubicBezTo>
                    <a:cubicBezTo>
                      <a:pt x="512648" y="242604"/>
                      <a:pt x="516651" y="238604"/>
                      <a:pt x="521544" y="238604"/>
                    </a:cubicBezTo>
                    <a:cubicBezTo>
                      <a:pt x="526437" y="238604"/>
                      <a:pt x="530440" y="242604"/>
                      <a:pt x="530440" y="247492"/>
                    </a:cubicBezTo>
                    <a:cubicBezTo>
                      <a:pt x="530440" y="268112"/>
                      <a:pt x="513715" y="284821"/>
                      <a:pt x="493076" y="284821"/>
                    </a:cubicBezTo>
                    <a:cubicBezTo>
                      <a:pt x="472436" y="284821"/>
                      <a:pt x="455711" y="268112"/>
                      <a:pt x="455711" y="247492"/>
                    </a:cubicBezTo>
                    <a:cubicBezTo>
                      <a:pt x="455711" y="226961"/>
                      <a:pt x="472436" y="210163"/>
                      <a:pt x="493076" y="210163"/>
                    </a:cubicBezTo>
                    <a:close/>
                    <a:moveTo>
                      <a:pt x="122820" y="210163"/>
                    </a:moveTo>
                    <a:cubicBezTo>
                      <a:pt x="127713" y="210163"/>
                      <a:pt x="131716" y="214163"/>
                      <a:pt x="131716" y="219051"/>
                    </a:cubicBezTo>
                    <a:cubicBezTo>
                      <a:pt x="131716" y="223939"/>
                      <a:pt x="127713" y="227939"/>
                      <a:pt x="122820" y="227939"/>
                    </a:cubicBezTo>
                    <a:cubicBezTo>
                      <a:pt x="112055" y="227939"/>
                      <a:pt x="103248" y="236738"/>
                      <a:pt x="103248" y="247492"/>
                    </a:cubicBezTo>
                    <a:cubicBezTo>
                      <a:pt x="103248" y="258247"/>
                      <a:pt x="112055" y="267046"/>
                      <a:pt x="122820" y="267046"/>
                    </a:cubicBezTo>
                    <a:cubicBezTo>
                      <a:pt x="133584" y="267046"/>
                      <a:pt x="142392" y="258247"/>
                      <a:pt x="142392" y="247492"/>
                    </a:cubicBezTo>
                    <a:cubicBezTo>
                      <a:pt x="142392" y="242604"/>
                      <a:pt x="146395" y="238604"/>
                      <a:pt x="151288" y="238604"/>
                    </a:cubicBezTo>
                    <a:cubicBezTo>
                      <a:pt x="156181" y="238604"/>
                      <a:pt x="160184" y="242604"/>
                      <a:pt x="160184" y="247492"/>
                    </a:cubicBezTo>
                    <a:cubicBezTo>
                      <a:pt x="160184" y="268112"/>
                      <a:pt x="143459" y="284821"/>
                      <a:pt x="122820" y="284821"/>
                    </a:cubicBezTo>
                    <a:cubicBezTo>
                      <a:pt x="102180" y="284821"/>
                      <a:pt x="85455" y="268112"/>
                      <a:pt x="85455" y="247492"/>
                    </a:cubicBezTo>
                    <a:cubicBezTo>
                      <a:pt x="85455" y="226961"/>
                      <a:pt x="102180" y="210163"/>
                      <a:pt x="122820" y="210163"/>
                    </a:cubicBezTo>
                    <a:close/>
                    <a:moveTo>
                      <a:pt x="493069" y="190024"/>
                    </a:moveTo>
                    <a:cubicBezTo>
                      <a:pt x="461296" y="190024"/>
                      <a:pt x="435485" y="215883"/>
                      <a:pt x="435485" y="247518"/>
                    </a:cubicBezTo>
                    <a:cubicBezTo>
                      <a:pt x="435485" y="279242"/>
                      <a:pt x="461296" y="305013"/>
                      <a:pt x="493069" y="305013"/>
                    </a:cubicBezTo>
                    <a:cubicBezTo>
                      <a:pt x="524754" y="305013"/>
                      <a:pt x="550564" y="279242"/>
                      <a:pt x="550653" y="247607"/>
                    </a:cubicBezTo>
                    <a:cubicBezTo>
                      <a:pt x="550653" y="247607"/>
                      <a:pt x="550653" y="247518"/>
                      <a:pt x="550653" y="247518"/>
                    </a:cubicBezTo>
                    <a:cubicBezTo>
                      <a:pt x="550564" y="215794"/>
                      <a:pt x="524754" y="190024"/>
                      <a:pt x="493069" y="190024"/>
                    </a:cubicBezTo>
                    <a:close/>
                    <a:moveTo>
                      <a:pt x="122822" y="190024"/>
                    </a:moveTo>
                    <a:cubicBezTo>
                      <a:pt x="91049" y="190024"/>
                      <a:pt x="65238" y="215883"/>
                      <a:pt x="65238" y="247518"/>
                    </a:cubicBezTo>
                    <a:cubicBezTo>
                      <a:pt x="65238" y="279242"/>
                      <a:pt x="91049" y="305013"/>
                      <a:pt x="122822" y="305013"/>
                    </a:cubicBezTo>
                    <a:cubicBezTo>
                      <a:pt x="154596" y="305013"/>
                      <a:pt x="180407" y="279242"/>
                      <a:pt x="180407" y="247518"/>
                    </a:cubicBezTo>
                    <a:cubicBezTo>
                      <a:pt x="180407" y="215883"/>
                      <a:pt x="154596" y="190024"/>
                      <a:pt x="122822" y="190024"/>
                    </a:cubicBezTo>
                    <a:close/>
                    <a:moveTo>
                      <a:pt x="388492" y="112536"/>
                    </a:moveTo>
                    <a:cubicBezTo>
                      <a:pt x="312218" y="111025"/>
                      <a:pt x="206751" y="112536"/>
                      <a:pt x="130032" y="127731"/>
                    </a:cubicBezTo>
                    <a:cubicBezTo>
                      <a:pt x="151659" y="132352"/>
                      <a:pt x="171684" y="142838"/>
                      <a:pt x="188061" y="158300"/>
                    </a:cubicBezTo>
                    <a:cubicBezTo>
                      <a:pt x="191710" y="161677"/>
                      <a:pt x="191799" y="167275"/>
                      <a:pt x="188506" y="170830"/>
                    </a:cubicBezTo>
                    <a:cubicBezTo>
                      <a:pt x="185124" y="174473"/>
                      <a:pt x="179427" y="174562"/>
                      <a:pt x="175867" y="171274"/>
                    </a:cubicBezTo>
                    <a:cubicBezTo>
                      <a:pt x="156287" y="152790"/>
                      <a:pt x="130744" y="142660"/>
                      <a:pt x="103865" y="142660"/>
                    </a:cubicBezTo>
                    <a:cubicBezTo>
                      <a:pt x="88557" y="142660"/>
                      <a:pt x="73872" y="145859"/>
                      <a:pt x="60165" y="152168"/>
                    </a:cubicBezTo>
                    <a:cubicBezTo>
                      <a:pt x="52244" y="155812"/>
                      <a:pt x="45836" y="162477"/>
                      <a:pt x="42187" y="170830"/>
                    </a:cubicBezTo>
                    <a:cubicBezTo>
                      <a:pt x="40674" y="175006"/>
                      <a:pt x="39250" y="179361"/>
                      <a:pt x="37826" y="183804"/>
                    </a:cubicBezTo>
                    <a:lnTo>
                      <a:pt x="32664" y="200688"/>
                    </a:lnTo>
                    <a:lnTo>
                      <a:pt x="37381" y="200688"/>
                    </a:lnTo>
                    <a:cubicBezTo>
                      <a:pt x="42276" y="200688"/>
                      <a:pt x="46281" y="204686"/>
                      <a:pt x="46281" y="209574"/>
                    </a:cubicBezTo>
                    <a:cubicBezTo>
                      <a:pt x="46281" y="214550"/>
                      <a:pt x="42276" y="218460"/>
                      <a:pt x="37381" y="218460"/>
                    </a:cubicBezTo>
                    <a:lnTo>
                      <a:pt x="27146" y="218460"/>
                    </a:lnTo>
                    <a:lnTo>
                      <a:pt x="21183" y="237921"/>
                    </a:lnTo>
                    <a:cubicBezTo>
                      <a:pt x="21183" y="238010"/>
                      <a:pt x="21094" y="238188"/>
                      <a:pt x="21272" y="238365"/>
                    </a:cubicBezTo>
                    <a:cubicBezTo>
                      <a:pt x="21450" y="238632"/>
                      <a:pt x="21628" y="238632"/>
                      <a:pt x="21717" y="238632"/>
                    </a:cubicBezTo>
                    <a:lnTo>
                      <a:pt x="47972" y="238632"/>
                    </a:lnTo>
                    <a:cubicBezTo>
                      <a:pt x="52422" y="201310"/>
                      <a:pt x="84285" y="172251"/>
                      <a:pt x="122822" y="172251"/>
                    </a:cubicBezTo>
                    <a:cubicBezTo>
                      <a:pt x="161360" y="172251"/>
                      <a:pt x="193223" y="201310"/>
                      <a:pt x="197673" y="238632"/>
                    </a:cubicBezTo>
                    <a:lnTo>
                      <a:pt x="208442" y="238632"/>
                    </a:lnTo>
                    <a:cubicBezTo>
                      <a:pt x="207196" y="223259"/>
                      <a:pt x="202479" y="208419"/>
                      <a:pt x="194825" y="195089"/>
                    </a:cubicBezTo>
                    <a:cubicBezTo>
                      <a:pt x="192333" y="190824"/>
                      <a:pt x="193757" y="185403"/>
                      <a:pt x="198029" y="182915"/>
                    </a:cubicBezTo>
                    <a:cubicBezTo>
                      <a:pt x="202301" y="180427"/>
                      <a:pt x="207730" y="181938"/>
                      <a:pt x="210222" y="186203"/>
                    </a:cubicBezTo>
                    <a:cubicBezTo>
                      <a:pt x="219478" y="202198"/>
                      <a:pt x="224996" y="220149"/>
                      <a:pt x="226331" y="238632"/>
                    </a:cubicBezTo>
                    <a:lnTo>
                      <a:pt x="380037" y="238632"/>
                    </a:lnTo>
                    <a:cubicBezTo>
                      <a:pt x="381105" y="224503"/>
                      <a:pt x="384487" y="210907"/>
                      <a:pt x="390183" y="197933"/>
                    </a:cubicBezTo>
                    <a:cubicBezTo>
                      <a:pt x="392230" y="193401"/>
                      <a:pt x="397481" y="191357"/>
                      <a:pt x="401932" y="193401"/>
                    </a:cubicBezTo>
                    <a:cubicBezTo>
                      <a:pt x="406471" y="195356"/>
                      <a:pt x="408518" y="200599"/>
                      <a:pt x="406471" y="205131"/>
                    </a:cubicBezTo>
                    <a:cubicBezTo>
                      <a:pt x="401754" y="215794"/>
                      <a:pt x="398905" y="226991"/>
                      <a:pt x="397926" y="238632"/>
                    </a:cubicBezTo>
                    <a:lnTo>
                      <a:pt x="418219" y="238632"/>
                    </a:lnTo>
                    <a:cubicBezTo>
                      <a:pt x="422669" y="201310"/>
                      <a:pt x="454531" y="172251"/>
                      <a:pt x="493069" y="172251"/>
                    </a:cubicBezTo>
                    <a:cubicBezTo>
                      <a:pt x="531607" y="172251"/>
                      <a:pt x="563469" y="201310"/>
                      <a:pt x="567920" y="238632"/>
                    </a:cubicBezTo>
                    <a:lnTo>
                      <a:pt x="579134" y="238632"/>
                    </a:lnTo>
                    <a:lnTo>
                      <a:pt x="579134" y="218460"/>
                    </a:lnTo>
                    <a:lnTo>
                      <a:pt x="578511" y="218460"/>
                    </a:lnTo>
                    <a:cubicBezTo>
                      <a:pt x="573616" y="218460"/>
                      <a:pt x="569611" y="214550"/>
                      <a:pt x="569611" y="209574"/>
                    </a:cubicBezTo>
                    <a:cubicBezTo>
                      <a:pt x="569611" y="204686"/>
                      <a:pt x="573616" y="200688"/>
                      <a:pt x="578511" y="200688"/>
                    </a:cubicBezTo>
                    <a:lnTo>
                      <a:pt x="579134" y="200688"/>
                    </a:lnTo>
                    <a:lnTo>
                      <a:pt x="579134" y="193223"/>
                    </a:lnTo>
                    <a:cubicBezTo>
                      <a:pt x="579134" y="180693"/>
                      <a:pt x="572904" y="168875"/>
                      <a:pt x="562579" y="161588"/>
                    </a:cubicBezTo>
                    <a:cubicBezTo>
                      <a:pt x="544957" y="149236"/>
                      <a:pt x="524131" y="142660"/>
                      <a:pt x="502592" y="142660"/>
                    </a:cubicBezTo>
                    <a:cubicBezTo>
                      <a:pt x="471976" y="142660"/>
                      <a:pt x="442961" y="155990"/>
                      <a:pt x="422936" y="179183"/>
                    </a:cubicBezTo>
                    <a:cubicBezTo>
                      <a:pt x="419732" y="182915"/>
                      <a:pt x="414125" y="183270"/>
                      <a:pt x="410387" y="180071"/>
                    </a:cubicBezTo>
                    <a:cubicBezTo>
                      <a:pt x="406649" y="176872"/>
                      <a:pt x="406204" y="171274"/>
                      <a:pt x="409408" y="167542"/>
                    </a:cubicBezTo>
                    <a:cubicBezTo>
                      <a:pt x="432815" y="140439"/>
                      <a:pt x="466725" y="124888"/>
                      <a:pt x="502592" y="124888"/>
                    </a:cubicBezTo>
                    <a:cubicBezTo>
                      <a:pt x="509534" y="124888"/>
                      <a:pt x="516388" y="125510"/>
                      <a:pt x="523152" y="126665"/>
                    </a:cubicBezTo>
                    <a:cubicBezTo>
                      <a:pt x="498053" y="118312"/>
                      <a:pt x="455154" y="113780"/>
                      <a:pt x="388492" y="112536"/>
                    </a:cubicBezTo>
                    <a:close/>
                    <a:moveTo>
                      <a:pt x="285113" y="47623"/>
                    </a:moveTo>
                    <a:cubicBezTo>
                      <a:pt x="248687" y="46011"/>
                      <a:pt x="192800" y="48910"/>
                      <a:pt x="160292" y="76902"/>
                    </a:cubicBezTo>
                    <a:cubicBezTo>
                      <a:pt x="147921" y="87565"/>
                      <a:pt x="142225" y="100806"/>
                      <a:pt x="143738" y="105249"/>
                    </a:cubicBezTo>
                    <a:cubicBezTo>
                      <a:pt x="144005" y="106137"/>
                      <a:pt x="145785" y="106493"/>
                      <a:pt x="147031" y="106582"/>
                    </a:cubicBezTo>
                    <a:cubicBezTo>
                      <a:pt x="197317" y="98495"/>
                      <a:pt x="261398" y="94408"/>
                      <a:pt x="338295" y="94319"/>
                    </a:cubicBezTo>
                    <a:lnTo>
                      <a:pt x="321385" y="55841"/>
                    </a:lnTo>
                    <a:cubicBezTo>
                      <a:pt x="319961" y="52642"/>
                      <a:pt x="316935" y="50420"/>
                      <a:pt x="313464" y="49976"/>
                    </a:cubicBezTo>
                    <a:cubicBezTo>
                      <a:pt x="307234" y="49199"/>
                      <a:pt x="297254" y="48160"/>
                      <a:pt x="285113" y="47623"/>
                    </a:cubicBezTo>
                    <a:close/>
                    <a:moveTo>
                      <a:pt x="371137" y="42689"/>
                    </a:moveTo>
                    <a:cubicBezTo>
                      <a:pt x="370603" y="42778"/>
                      <a:pt x="370069" y="42867"/>
                      <a:pt x="369446" y="42867"/>
                    </a:cubicBezTo>
                    <a:cubicBezTo>
                      <a:pt x="369446" y="42867"/>
                      <a:pt x="367755" y="42867"/>
                      <a:pt x="365441" y="43311"/>
                    </a:cubicBezTo>
                    <a:lnTo>
                      <a:pt x="390984" y="94763"/>
                    </a:lnTo>
                    <a:cubicBezTo>
                      <a:pt x="395523" y="94852"/>
                      <a:pt x="399973" y="94941"/>
                      <a:pt x="404246" y="95118"/>
                    </a:cubicBezTo>
                    <a:close/>
                    <a:moveTo>
                      <a:pt x="245767" y="18174"/>
                    </a:moveTo>
                    <a:cubicBezTo>
                      <a:pt x="208709" y="19607"/>
                      <a:pt x="171417" y="24961"/>
                      <a:pt x="145696" y="37535"/>
                    </a:cubicBezTo>
                    <a:cubicBezTo>
                      <a:pt x="119529" y="50332"/>
                      <a:pt x="85620" y="76902"/>
                      <a:pt x="58296" y="132085"/>
                    </a:cubicBezTo>
                    <a:cubicBezTo>
                      <a:pt x="66929" y="127198"/>
                      <a:pt x="83395" y="119911"/>
                      <a:pt x="113121" y="113158"/>
                    </a:cubicBezTo>
                    <a:cubicBezTo>
                      <a:pt x="117482" y="112091"/>
                      <a:pt x="122021" y="111203"/>
                      <a:pt x="126650" y="110225"/>
                    </a:cubicBezTo>
                    <a:cubicBezTo>
                      <a:pt x="122288" y="95741"/>
                      <a:pt x="134304" y="75835"/>
                      <a:pt x="148633" y="63483"/>
                    </a:cubicBezTo>
                    <a:cubicBezTo>
                      <a:pt x="169637" y="45355"/>
                      <a:pt x="200254" y="34336"/>
                      <a:pt x="239593" y="30693"/>
                    </a:cubicBezTo>
                    <a:cubicBezTo>
                      <a:pt x="271277" y="27760"/>
                      <a:pt x="300915" y="30426"/>
                      <a:pt x="315689" y="32292"/>
                    </a:cubicBezTo>
                    <a:cubicBezTo>
                      <a:pt x="325301" y="33536"/>
                      <a:pt x="333756" y="39846"/>
                      <a:pt x="337672" y="48732"/>
                    </a:cubicBezTo>
                    <a:lnTo>
                      <a:pt x="357787" y="94319"/>
                    </a:lnTo>
                    <a:cubicBezTo>
                      <a:pt x="362148" y="94319"/>
                      <a:pt x="366509" y="94408"/>
                      <a:pt x="370959" y="94496"/>
                    </a:cubicBezTo>
                    <a:lnTo>
                      <a:pt x="345059" y="42245"/>
                    </a:lnTo>
                    <a:cubicBezTo>
                      <a:pt x="343012" y="38068"/>
                      <a:pt x="344525" y="33003"/>
                      <a:pt x="348531" y="30604"/>
                    </a:cubicBezTo>
                    <a:cubicBezTo>
                      <a:pt x="351468" y="28916"/>
                      <a:pt x="354494" y="27760"/>
                      <a:pt x="357342" y="26961"/>
                    </a:cubicBezTo>
                    <a:cubicBezTo>
                      <a:pt x="353515" y="24384"/>
                      <a:pt x="349332" y="22962"/>
                      <a:pt x="344436" y="22340"/>
                    </a:cubicBezTo>
                    <a:cubicBezTo>
                      <a:pt x="319650" y="19230"/>
                      <a:pt x="282825" y="16741"/>
                      <a:pt x="245767" y="18174"/>
                    </a:cubicBezTo>
                    <a:close/>
                    <a:moveTo>
                      <a:pt x="262421" y="13"/>
                    </a:moveTo>
                    <a:cubicBezTo>
                      <a:pt x="304341" y="-254"/>
                      <a:pt x="339542" y="3856"/>
                      <a:pt x="346662" y="4745"/>
                    </a:cubicBezTo>
                    <a:cubicBezTo>
                      <a:pt x="366064" y="7144"/>
                      <a:pt x="376566" y="18874"/>
                      <a:pt x="383508" y="28916"/>
                    </a:cubicBezTo>
                    <a:cubicBezTo>
                      <a:pt x="383597" y="29004"/>
                      <a:pt x="383597" y="29093"/>
                      <a:pt x="383686" y="29182"/>
                    </a:cubicBezTo>
                    <a:lnTo>
                      <a:pt x="425784" y="95918"/>
                    </a:lnTo>
                    <a:cubicBezTo>
                      <a:pt x="475002" y="98051"/>
                      <a:pt x="507843" y="102583"/>
                      <a:pt x="529916" y="110136"/>
                    </a:cubicBezTo>
                    <a:cubicBezTo>
                      <a:pt x="556616" y="119289"/>
                      <a:pt x="565694" y="132263"/>
                      <a:pt x="575218" y="146037"/>
                    </a:cubicBezTo>
                    <a:lnTo>
                      <a:pt x="576286" y="147636"/>
                    </a:lnTo>
                    <a:cubicBezTo>
                      <a:pt x="576998" y="148703"/>
                      <a:pt x="577532" y="149769"/>
                      <a:pt x="577710" y="150924"/>
                    </a:cubicBezTo>
                    <a:cubicBezTo>
                      <a:pt x="589814" y="161588"/>
                      <a:pt x="596934" y="176961"/>
                      <a:pt x="596934" y="193223"/>
                    </a:cubicBezTo>
                    <a:lnTo>
                      <a:pt x="596934" y="200688"/>
                    </a:lnTo>
                    <a:lnTo>
                      <a:pt x="597468" y="200688"/>
                    </a:lnTo>
                    <a:cubicBezTo>
                      <a:pt x="602452" y="200688"/>
                      <a:pt x="606368" y="204686"/>
                      <a:pt x="606368" y="209663"/>
                    </a:cubicBezTo>
                    <a:cubicBezTo>
                      <a:pt x="606368" y="214550"/>
                      <a:pt x="602452" y="218549"/>
                      <a:pt x="597468" y="218549"/>
                    </a:cubicBezTo>
                    <a:lnTo>
                      <a:pt x="596934" y="218549"/>
                    </a:lnTo>
                    <a:lnTo>
                      <a:pt x="596934" y="247518"/>
                    </a:lnTo>
                    <a:cubicBezTo>
                      <a:pt x="596934" y="252406"/>
                      <a:pt x="592929" y="256405"/>
                      <a:pt x="588034" y="256405"/>
                    </a:cubicBezTo>
                    <a:lnTo>
                      <a:pt x="567920" y="256405"/>
                    </a:lnTo>
                    <a:cubicBezTo>
                      <a:pt x="563469" y="293727"/>
                      <a:pt x="531607" y="322785"/>
                      <a:pt x="493069" y="322785"/>
                    </a:cubicBezTo>
                    <a:cubicBezTo>
                      <a:pt x="454531" y="322785"/>
                      <a:pt x="422669" y="293727"/>
                      <a:pt x="418219" y="256405"/>
                    </a:cubicBezTo>
                    <a:lnTo>
                      <a:pt x="197673" y="256405"/>
                    </a:lnTo>
                    <a:cubicBezTo>
                      <a:pt x="193223" y="293727"/>
                      <a:pt x="161360" y="322785"/>
                      <a:pt x="122822" y="322785"/>
                    </a:cubicBezTo>
                    <a:cubicBezTo>
                      <a:pt x="84285" y="322785"/>
                      <a:pt x="52422" y="293727"/>
                      <a:pt x="47972" y="256405"/>
                    </a:cubicBezTo>
                    <a:lnTo>
                      <a:pt x="21717" y="256405"/>
                    </a:lnTo>
                    <a:cubicBezTo>
                      <a:pt x="15843" y="256405"/>
                      <a:pt x="10502" y="253739"/>
                      <a:pt x="6942" y="248940"/>
                    </a:cubicBezTo>
                    <a:cubicBezTo>
                      <a:pt x="3471" y="244230"/>
                      <a:pt x="2403" y="238277"/>
                      <a:pt x="4183" y="232678"/>
                    </a:cubicBezTo>
                    <a:lnTo>
                      <a:pt x="8544" y="218460"/>
                    </a:lnTo>
                    <a:cubicBezTo>
                      <a:pt x="3827" y="218282"/>
                      <a:pt x="0" y="214372"/>
                      <a:pt x="0" y="209663"/>
                    </a:cubicBezTo>
                    <a:cubicBezTo>
                      <a:pt x="0" y="204686"/>
                      <a:pt x="4005" y="200776"/>
                      <a:pt x="8900" y="200776"/>
                    </a:cubicBezTo>
                    <a:lnTo>
                      <a:pt x="13974" y="200776"/>
                    </a:lnTo>
                    <a:lnTo>
                      <a:pt x="23408" y="170119"/>
                    </a:lnTo>
                    <a:cubicBezTo>
                      <a:pt x="24031" y="168164"/>
                      <a:pt x="24832" y="166120"/>
                      <a:pt x="25633" y="164254"/>
                    </a:cubicBezTo>
                    <a:cubicBezTo>
                      <a:pt x="56427" y="76990"/>
                      <a:pt x="103242" y="38513"/>
                      <a:pt x="137864" y="21540"/>
                    </a:cubicBezTo>
                    <a:cubicBezTo>
                      <a:pt x="171862" y="4923"/>
                      <a:pt x="220502" y="280"/>
                      <a:pt x="262421" y="13"/>
                    </a:cubicBezTo>
                    <a:close/>
                  </a:path>
                </a:pathLst>
              </a:custGeom>
              <a:solidFill>
                <a:schemeClr val="bg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grpSp>
        <p:grpSp>
          <p:nvGrpSpPr>
            <p:cNvPr id="17" name="组合 16"/>
            <p:cNvGrpSpPr/>
            <p:nvPr/>
          </p:nvGrpSpPr>
          <p:grpSpPr>
            <a:xfrm>
              <a:off x="10895" y="6041"/>
              <a:ext cx="1772" cy="1681"/>
              <a:chOff x="10895" y="6041"/>
              <a:chExt cx="1164" cy="1164"/>
            </a:xfrm>
          </p:grpSpPr>
          <p:sp>
            <p:nvSpPr>
              <p:cNvPr id="305" name="任意多边形: 形状 207"/>
              <p:cNvSpPr/>
              <p:nvPr/>
            </p:nvSpPr>
            <p:spPr bwMode="auto">
              <a:xfrm>
                <a:off x="10895" y="6041"/>
                <a:ext cx="1165" cy="1164"/>
              </a:xfrm>
              <a:custGeom>
                <a:avLst/>
                <a:gdLst>
                  <a:gd name="T0" fmla="*/ 84 w 474"/>
                  <a:gd name="T1" fmla="*/ 390 h 474"/>
                  <a:gd name="T2" fmla="*/ 84 w 474"/>
                  <a:gd name="T3" fmla="*/ 84 h 474"/>
                  <a:gd name="T4" fmla="*/ 390 w 474"/>
                  <a:gd name="T5" fmla="*/ 84 h 474"/>
                  <a:gd name="T6" fmla="*/ 390 w 474"/>
                  <a:gd name="T7" fmla="*/ 390 h 474"/>
                  <a:gd name="T8" fmla="*/ 84 w 474"/>
                  <a:gd name="T9" fmla="*/ 390 h 474"/>
                </a:gdLst>
                <a:ahLst/>
                <a:cxnLst>
                  <a:cxn ang="0">
                    <a:pos x="T0" y="T1"/>
                  </a:cxn>
                  <a:cxn ang="0">
                    <a:pos x="T2" y="T3"/>
                  </a:cxn>
                  <a:cxn ang="0">
                    <a:pos x="T4" y="T5"/>
                  </a:cxn>
                  <a:cxn ang="0">
                    <a:pos x="T6" y="T7"/>
                  </a:cxn>
                  <a:cxn ang="0">
                    <a:pos x="T8" y="T9"/>
                  </a:cxn>
                </a:cxnLst>
                <a:rect l="0" t="0" r="r" b="b"/>
                <a:pathLst>
                  <a:path w="474" h="474">
                    <a:moveTo>
                      <a:pt x="84" y="390"/>
                    </a:moveTo>
                    <a:cubicBezTo>
                      <a:pt x="0" y="306"/>
                      <a:pt x="0" y="169"/>
                      <a:pt x="84" y="84"/>
                    </a:cubicBezTo>
                    <a:cubicBezTo>
                      <a:pt x="169" y="0"/>
                      <a:pt x="306" y="0"/>
                      <a:pt x="390" y="84"/>
                    </a:cubicBezTo>
                    <a:cubicBezTo>
                      <a:pt x="474" y="169"/>
                      <a:pt x="474" y="306"/>
                      <a:pt x="390" y="390"/>
                    </a:cubicBezTo>
                    <a:cubicBezTo>
                      <a:pt x="306" y="474"/>
                      <a:pt x="169" y="474"/>
                      <a:pt x="84" y="390"/>
                    </a:cubicBezTo>
                    <a:close/>
                  </a:path>
                </a:pathLst>
              </a:custGeom>
              <a:solidFill>
                <a:schemeClr val="accent5"/>
              </a:solidFill>
              <a:ln w="58738" cap="flat">
                <a:solidFill>
                  <a:schemeClr val="accent5">
                    <a:lumMod val="20000"/>
                    <a:lumOff val="80000"/>
                  </a:schemeClr>
                </a:solidFill>
                <a:prstDash val="solid"/>
                <a:miter lim="800000"/>
              </a:ln>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sp>
            <p:nvSpPr>
              <p:cNvPr id="307" name="任意多边形: 形状 209"/>
              <p:cNvSpPr/>
              <p:nvPr/>
            </p:nvSpPr>
            <p:spPr bwMode="auto">
              <a:xfrm>
                <a:off x="11177" y="6337"/>
                <a:ext cx="637" cy="5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3052" h="558878">
                    <a:moveTo>
                      <a:pt x="174649" y="543212"/>
                    </a:moveTo>
                    <a:lnTo>
                      <a:pt x="278182" y="543212"/>
                    </a:lnTo>
                    <a:lnTo>
                      <a:pt x="278182" y="549259"/>
                    </a:lnTo>
                    <a:lnTo>
                      <a:pt x="324868" y="549259"/>
                    </a:lnTo>
                    <a:lnTo>
                      <a:pt x="324868" y="543212"/>
                    </a:lnTo>
                    <a:lnTo>
                      <a:pt x="428402" y="543212"/>
                    </a:lnTo>
                    <a:cubicBezTo>
                      <a:pt x="428402" y="551732"/>
                      <a:pt x="423184" y="558878"/>
                      <a:pt x="417143" y="558878"/>
                    </a:cubicBezTo>
                    <a:lnTo>
                      <a:pt x="185908" y="558878"/>
                    </a:lnTo>
                    <a:cubicBezTo>
                      <a:pt x="179867" y="558878"/>
                      <a:pt x="174649" y="551732"/>
                      <a:pt x="174649" y="543212"/>
                    </a:cubicBezTo>
                    <a:close/>
                    <a:moveTo>
                      <a:pt x="210913" y="403140"/>
                    </a:moveTo>
                    <a:lnTo>
                      <a:pt x="392413" y="403140"/>
                    </a:lnTo>
                    <a:cubicBezTo>
                      <a:pt x="400651" y="403140"/>
                      <a:pt x="407515" y="409993"/>
                      <a:pt x="407515" y="418492"/>
                    </a:cubicBezTo>
                    <a:lnTo>
                      <a:pt x="407515" y="523485"/>
                    </a:lnTo>
                    <a:cubicBezTo>
                      <a:pt x="407515" y="531984"/>
                      <a:pt x="400651" y="538837"/>
                      <a:pt x="392413" y="538837"/>
                    </a:cubicBezTo>
                    <a:lnTo>
                      <a:pt x="210913" y="538837"/>
                    </a:lnTo>
                    <a:cubicBezTo>
                      <a:pt x="202401" y="538837"/>
                      <a:pt x="195537" y="531984"/>
                      <a:pt x="195537" y="523485"/>
                    </a:cubicBezTo>
                    <a:lnTo>
                      <a:pt x="195537" y="418492"/>
                    </a:lnTo>
                    <a:cubicBezTo>
                      <a:pt x="195537" y="409993"/>
                      <a:pt x="202401" y="403140"/>
                      <a:pt x="210913" y="403140"/>
                    </a:cubicBezTo>
                    <a:close/>
                    <a:moveTo>
                      <a:pt x="505311" y="368845"/>
                    </a:moveTo>
                    <a:lnTo>
                      <a:pt x="517668" y="368845"/>
                    </a:lnTo>
                    <a:cubicBezTo>
                      <a:pt x="497897" y="416277"/>
                      <a:pt x="463024" y="455484"/>
                      <a:pt x="419088" y="481256"/>
                    </a:cubicBezTo>
                    <a:lnTo>
                      <a:pt x="419088" y="467822"/>
                    </a:lnTo>
                    <a:cubicBezTo>
                      <a:pt x="456983" y="444243"/>
                      <a:pt x="487188" y="409971"/>
                      <a:pt x="505311" y="368845"/>
                    </a:cubicBezTo>
                    <a:close/>
                    <a:moveTo>
                      <a:pt x="85384" y="368845"/>
                    </a:moveTo>
                    <a:lnTo>
                      <a:pt x="97741" y="368845"/>
                    </a:lnTo>
                    <a:cubicBezTo>
                      <a:pt x="115864" y="409971"/>
                      <a:pt x="146344" y="444243"/>
                      <a:pt x="183964" y="467822"/>
                    </a:cubicBezTo>
                    <a:lnTo>
                      <a:pt x="183964" y="481256"/>
                    </a:lnTo>
                    <a:cubicBezTo>
                      <a:pt x="140028" y="455484"/>
                      <a:pt x="105155" y="416277"/>
                      <a:pt x="85384" y="368845"/>
                    </a:cubicBezTo>
                    <a:close/>
                    <a:moveTo>
                      <a:pt x="349581" y="341678"/>
                    </a:moveTo>
                    <a:lnTo>
                      <a:pt x="452837" y="341678"/>
                    </a:lnTo>
                    <a:lnTo>
                      <a:pt x="452837" y="347725"/>
                    </a:lnTo>
                    <a:lnTo>
                      <a:pt x="499796" y="347725"/>
                    </a:lnTo>
                    <a:lnTo>
                      <a:pt x="499796" y="341678"/>
                    </a:lnTo>
                    <a:lnTo>
                      <a:pt x="603052" y="341678"/>
                    </a:lnTo>
                    <a:cubicBezTo>
                      <a:pt x="603052" y="350473"/>
                      <a:pt x="598109" y="357344"/>
                      <a:pt x="591793" y="357344"/>
                    </a:cubicBezTo>
                    <a:lnTo>
                      <a:pt x="360841" y="357344"/>
                    </a:lnTo>
                    <a:cubicBezTo>
                      <a:pt x="354524" y="357344"/>
                      <a:pt x="349581" y="350473"/>
                      <a:pt x="349581" y="341678"/>
                    </a:cubicBezTo>
                    <a:close/>
                    <a:moveTo>
                      <a:pt x="0" y="341678"/>
                    </a:moveTo>
                    <a:lnTo>
                      <a:pt x="103256" y="341678"/>
                    </a:lnTo>
                    <a:lnTo>
                      <a:pt x="103256" y="347725"/>
                    </a:lnTo>
                    <a:lnTo>
                      <a:pt x="150215" y="347725"/>
                    </a:lnTo>
                    <a:lnTo>
                      <a:pt x="150215" y="341678"/>
                    </a:lnTo>
                    <a:lnTo>
                      <a:pt x="253471" y="341678"/>
                    </a:lnTo>
                    <a:cubicBezTo>
                      <a:pt x="253471" y="350473"/>
                      <a:pt x="248528" y="357344"/>
                      <a:pt x="242486" y="357344"/>
                    </a:cubicBezTo>
                    <a:lnTo>
                      <a:pt x="11259" y="357344"/>
                    </a:lnTo>
                    <a:cubicBezTo>
                      <a:pt x="4943" y="357344"/>
                      <a:pt x="0" y="350473"/>
                      <a:pt x="0" y="341678"/>
                    </a:cubicBezTo>
                    <a:close/>
                    <a:moveTo>
                      <a:pt x="385564" y="201535"/>
                    </a:moveTo>
                    <a:lnTo>
                      <a:pt x="567070" y="201535"/>
                    </a:lnTo>
                    <a:cubicBezTo>
                      <a:pt x="575582" y="201535"/>
                      <a:pt x="582447" y="208392"/>
                      <a:pt x="582447" y="216896"/>
                    </a:cubicBezTo>
                    <a:lnTo>
                      <a:pt x="582447" y="322224"/>
                    </a:lnTo>
                    <a:cubicBezTo>
                      <a:pt x="582447" y="330453"/>
                      <a:pt x="575582" y="337585"/>
                      <a:pt x="567070" y="337585"/>
                    </a:cubicBezTo>
                    <a:lnTo>
                      <a:pt x="385564" y="337585"/>
                    </a:lnTo>
                    <a:cubicBezTo>
                      <a:pt x="377051" y="337585"/>
                      <a:pt x="370186" y="330453"/>
                      <a:pt x="370186" y="322224"/>
                    </a:cubicBezTo>
                    <a:lnTo>
                      <a:pt x="370186" y="216896"/>
                    </a:lnTo>
                    <a:cubicBezTo>
                      <a:pt x="370186" y="208392"/>
                      <a:pt x="377051" y="201535"/>
                      <a:pt x="385564" y="201535"/>
                    </a:cubicBezTo>
                    <a:close/>
                    <a:moveTo>
                      <a:pt x="35982" y="201535"/>
                    </a:moveTo>
                    <a:lnTo>
                      <a:pt x="217489" y="201535"/>
                    </a:lnTo>
                    <a:cubicBezTo>
                      <a:pt x="226001" y="201535"/>
                      <a:pt x="232866" y="208392"/>
                      <a:pt x="232866" y="216896"/>
                    </a:cubicBezTo>
                    <a:lnTo>
                      <a:pt x="232866" y="322224"/>
                    </a:lnTo>
                    <a:cubicBezTo>
                      <a:pt x="232866" y="330453"/>
                      <a:pt x="226001" y="337585"/>
                      <a:pt x="217489" y="337585"/>
                    </a:cubicBezTo>
                    <a:lnTo>
                      <a:pt x="35982" y="337585"/>
                    </a:lnTo>
                    <a:cubicBezTo>
                      <a:pt x="27470" y="337585"/>
                      <a:pt x="20605" y="330453"/>
                      <a:pt x="20605" y="322224"/>
                    </a:cubicBezTo>
                    <a:lnTo>
                      <a:pt x="20605" y="216896"/>
                    </a:lnTo>
                    <a:cubicBezTo>
                      <a:pt x="20605" y="208392"/>
                      <a:pt x="27470" y="201535"/>
                      <a:pt x="35982" y="201535"/>
                    </a:cubicBezTo>
                    <a:close/>
                    <a:moveTo>
                      <a:pt x="174649" y="140143"/>
                    </a:moveTo>
                    <a:lnTo>
                      <a:pt x="278182" y="140143"/>
                    </a:lnTo>
                    <a:lnTo>
                      <a:pt x="278182" y="146439"/>
                    </a:lnTo>
                    <a:lnTo>
                      <a:pt x="324868" y="146439"/>
                    </a:lnTo>
                    <a:lnTo>
                      <a:pt x="324868" y="140143"/>
                    </a:lnTo>
                    <a:lnTo>
                      <a:pt x="428402" y="140143"/>
                    </a:lnTo>
                    <a:cubicBezTo>
                      <a:pt x="428402" y="148903"/>
                      <a:pt x="423184" y="156020"/>
                      <a:pt x="417143" y="156020"/>
                    </a:cubicBezTo>
                    <a:lnTo>
                      <a:pt x="185908" y="156020"/>
                    </a:lnTo>
                    <a:cubicBezTo>
                      <a:pt x="179867" y="156020"/>
                      <a:pt x="174649" y="148903"/>
                      <a:pt x="174649" y="140143"/>
                    </a:cubicBezTo>
                    <a:close/>
                    <a:moveTo>
                      <a:pt x="419088" y="77622"/>
                    </a:moveTo>
                    <a:cubicBezTo>
                      <a:pt x="463024" y="103394"/>
                      <a:pt x="497897" y="142875"/>
                      <a:pt x="517668" y="190033"/>
                    </a:cubicBezTo>
                    <a:lnTo>
                      <a:pt x="505311" y="190033"/>
                    </a:lnTo>
                    <a:cubicBezTo>
                      <a:pt x="487188" y="149181"/>
                      <a:pt x="456983" y="114635"/>
                      <a:pt x="419088" y="91056"/>
                    </a:cubicBezTo>
                    <a:close/>
                    <a:moveTo>
                      <a:pt x="184034" y="77622"/>
                    </a:moveTo>
                    <a:lnTo>
                      <a:pt x="184034" y="91056"/>
                    </a:lnTo>
                    <a:cubicBezTo>
                      <a:pt x="146387" y="114635"/>
                      <a:pt x="115886" y="149181"/>
                      <a:pt x="97749" y="190033"/>
                    </a:cubicBezTo>
                    <a:lnTo>
                      <a:pt x="85384" y="190033"/>
                    </a:lnTo>
                    <a:cubicBezTo>
                      <a:pt x="105169" y="142875"/>
                      <a:pt x="140067" y="103394"/>
                      <a:pt x="184034" y="77622"/>
                    </a:cubicBezTo>
                    <a:close/>
                    <a:moveTo>
                      <a:pt x="210913" y="0"/>
                    </a:moveTo>
                    <a:lnTo>
                      <a:pt x="392413" y="0"/>
                    </a:lnTo>
                    <a:cubicBezTo>
                      <a:pt x="400651" y="0"/>
                      <a:pt x="407515" y="6854"/>
                      <a:pt x="407515" y="15353"/>
                    </a:cubicBezTo>
                    <a:lnTo>
                      <a:pt x="407515" y="120627"/>
                    </a:lnTo>
                    <a:cubicBezTo>
                      <a:pt x="407515" y="129126"/>
                      <a:pt x="400651" y="135980"/>
                      <a:pt x="392413" y="135980"/>
                    </a:cubicBezTo>
                    <a:lnTo>
                      <a:pt x="210913" y="135980"/>
                    </a:lnTo>
                    <a:cubicBezTo>
                      <a:pt x="202401" y="135980"/>
                      <a:pt x="195537" y="129126"/>
                      <a:pt x="195537" y="120627"/>
                    </a:cubicBezTo>
                    <a:lnTo>
                      <a:pt x="195537" y="15353"/>
                    </a:lnTo>
                    <a:cubicBezTo>
                      <a:pt x="195537" y="6854"/>
                      <a:pt x="202401" y="0"/>
                      <a:pt x="210913" y="0"/>
                    </a:cubicBezTo>
                    <a:close/>
                  </a:path>
                </a:pathLst>
              </a:custGeom>
              <a:solidFill>
                <a:schemeClr val="bg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grpSp>
      </p:grpSp>
    </p:spTree>
    <p:extLst>
      <p:ext uri="{BB962C8B-B14F-4D97-AF65-F5344CB8AC3E}">
        <p14:creationId xmlns:p14="http://schemas.microsoft.com/office/powerpoint/2010/main" val="217690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amond(ou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292"/>
                                        </p:tgtEl>
                                        <p:attrNameLst>
                                          <p:attrName>style.visibility</p:attrName>
                                        </p:attrNameLst>
                                      </p:cBhvr>
                                      <p:to>
                                        <p:strVal val="visible"/>
                                      </p:to>
                                    </p:set>
                                    <p:anim calcmode="lin" valueType="num">
                                      <p:cBhvr additive="base">
                                        <p:cTn id="12" dur="500" fill="hold"/>
                                        <p:tgtEl>
                                          <p:spTgt spid="292"/>
                                        </p:tgtEl>
                                        <p:attrNameLst>
                                          <p:attrName>ppt_x</p:attrName>
                                        </p:attrNameLst>
                                      </p:cBhvr>
                                      <p:tavLst>
                                        <p:tav tm="0">
                                          <p:val>
                                            <p:strVal val="0-#ppt_w/2"/>
                                          </p:val>
                                        </p:tav>
                                        <p:tav tm="100000">
                                          <p:val>
                                            <p:strVal val="#ppt_x"/>
                                          </p:val>
                                        </p:tav>
                                      </p:tavLst>
                                    </p:anim>
                                    <p:anim calcmode="lin" valueType="num">
                                      <p:cBhvr additive="base">
                                        <p:cTn id="13" dur="500" fill="hold"/>
                                        <p:tgtEl>
                                          <p:spTgt spid="292"/>
                                        </p:tgtEl>
                                        <p:attrNameLst>
                                          <p:attrName>ppt_y</p:attrName>
                                        </p:attrNameLst>
                                      </p:cBhvr>
                                      <p:tavLst>
                                        <p:tav tm="0">
                                          <p:val>
                                            <p:strVal val="1+#ppt_h/2"/>
                                          </p:val>
                                        </p:tav>
                                        <p:tav tm="100000">
                                          <p:val>
                                            <p:strVal val="#ppt_y"/>
                                          </p:val>
                                        </p:tav>
                                      </p:tavLst>
                                    </p:anim>
                                  </p:childTnLst>
                                </p:cTn>
                              </p:par>
                              <p:par>
                                <p:cTn id="14" presetID="2" presetClass="entr" presetSubtype="12" fill="hold" grpId="0" nodeType="withEffect">
                                  <p:stCondLst>
                                    <p:cond delay="0"/>
                                  </p:stCondLst>
                                  <p:childTnLst>
                                    <p:set>
                                      <p:cBhvr>
                                        <p:cTn id="15" dur="1" fill="hold">
                                          <p:stCondLst>
                                            <p:cond delay="0"/>
                                          </p:stCondLst>
                                        </p:cTn>
                                        <p:tgtEl>
                                          <p:spTgt spid="290"/>
                                        </p:tgtEl>
                                        <p:attrNameLst>
                                          <p:attrName>style.visibility</p:attrName>
                                        </p:attrNameLst>
                                      </p:cBhvr>
                                      <p:to>
                                        <p:strVal val="visible"/>
                                      </p:to>
                                    </p:set>
                                    <p:anim calcmode="lin" valueType="num">
                                      <p:cBhvr additive="base">
                                        <p:cTn id="16" dur="500" fill="hold"/>
                                        <p:tgtEl>
                                          <p:spTgt spid="290"/>
                                        </p:tgtEl>
                                        <p:attrNameLst>
                                          <p:attrName>ppt_x</p:attrName>
                                        </p:attrNameLst>
                                      </p:cBhvr>
                                      <p:tavLst>
                                        <p:tav tm="0">
                                          <p:val>
                                            <p:strVal val="0-#ppt_w/2"/>
                                          </p:val>
                                        </p:tav>
                                        <p:tav tm="100000">
                                          <p:val>
                                            <p:strVal val="#ppt_x"/>
                                          </p:val>
                                        </p:tav>
                                      </p:tavLst>
                                    </p:anim>
                                    <p:anim calcmode="lin" valueType="num">
                                      <p:cBhvr additive="base">
                                        <p:cTn id="17"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grpId="0" nodeType="clickEffect">
                                  <p:stCondLst>
                                    <p:cond delay="0"/>
                                  </p:stCondLst>
                                  <p:childTnLst>
                                    <p:set>
                                      <p:cBhvr>
                                        <p:cTn id="21" dur="1" fill="hold">
                                          <p:stCondLst>
                                            <p:cond delay="0"/>
                                          </p:stCondLst>
                                        </p:cTn>
                                        <p:tgtEl>
                                          <p:spTgt spid="286"/>
                                        </p:tgtEl>
                                        <p:attrNameLst>
                                          <p:attrName>style.visibility</p:attrName>
                                        </p:attrNameLst>
                                      </p:cBhvr>
                                      <p:to>
                                        <p:strVal val="visible"/>
                                      </p:to>
                                    </p:set>
                                    <p:anim calcmode="lin" valueType="num">
                                      <p:cBhvr additive="base">
                                        <p:cTn id="22" dur="500" fill="hold"/>
                                        <p:tgtEl>
                                          <p:spTgt spid="286"/>
                                        </p:tgtEl>
                                        <p:attrNameLst>
                                          <p:attrName>ppt_x</p:attrName>
                                        </p:attrNameLst>
                                      </p:cBhvr>
                                      <p:tavLst>
                                        <p:tav tm="0">
                                          <p:val>
                                            <p:strVal val="0-#ppt_w/2"/>
                                          </p:val>
                                        </p:tav>
                                        <p:tav tm="100000">
                                          <p:val>
                                            <p:strVal val="#ppt_x"/>
                                          </p:val>
                                        </p:tav>
                                      </p:tavLst>
                                    </p:anim>
                                    <p:anim calcmode="lin" valueType="num">
                                      <p:cBhvr additive="base">
                                        <p:cTn id="23" dur="500" fill="hold"/>
                                        <p:tgtEl>
                                          <p:spTgt spid="286"/>
                                        </p:tgtEl>
                                        <p:attrNameLst>
                                          <p:attrName>ppt_y</p:attrName>
                                        </p:attrNameLst>
                                      </p:cBhvr>
                                      <p:tavLst>
                                        <p:tav tm="0">
                                          <p:val>
                                            <p:strVal val="0-#ppt_h/2"/>
                                          </p:val>
                                        </p:tav>
                                        <p:tav tm="100000">
                                          <p:val>
                                            <p:strVal val="#ppt_y"/>
                                          </p:val>
                                        </p:tav>
                                      </p:tavLst>
                                    </p:anim>
                                  </p:childTnLst>
                                </p:cTn>
                              </p:par>
                              <p:par>
                                <p:cTn id="24" presetID="2" presetClass="entr" presetSubtype="9" fill="hold" nodeType="withEffect">
                                  <p:stCondLst>
                                    <p:cond delay="0"/>
                                  </p:stCondLst>
                                  <p:childTnLst>
                                    <p:set>
                                      <p:cBhvr>
                                        <p:cTn id="25" dur="1" fill="hold">
                                          <p:stCondLst>
                                            <p:cond delay="0"/>
                                          </p:stCondLst>
                                        </p:cTn>
                                        <p:tgtEl>
                                          <p:spTgt spid="293"/>
                                        </p:tgtEl>
                                        <p:attrNameLst>
                                          <p:attrName>style.visibility</p:attrName>
                                        </p:attrNameLst>
                                      </p:cBhvr>
                                      <p:to>
                                        <p:strVal val="visible"/>
                                      </p:to>
                                    </p:set>
                                    <p:anim calcmode="lin" valueType="num">
                                      <p:cBhvr additive="base">
                                        <p:cTn id="26" dur="500" fill="hold"/>
                                        <p:tgtEl>
                                          <p:spTgt spid="293"/>
                                        </p:tgtEl>
                                        <p:attrNameLst>
                                          <p:attrName>ppt_x</p:attrName>
                                        </p:attrNameLst>
                                      </p:cBhvr>
                                      <p:tavLst>
                                        <p:tav tm="0">
                                          <p:val>
                                            <p:strVal val="0-#ppt_w/2"/>
                                          </p:val>
                                        </p:tav>
                                        <p:tav tm="100000">
                                          <p:val>
                                            <p:strVal val="#ppt_x"/>
                                          </p:val>
                                        </p:tav>
                                      </p:tavLst>
                                    </p:anim>
                                    <p:anim calcmode="lin" valueType="num">
                                      <p:cBhvr additive="base">
                                        <p:cTn id="27" dur="500" fill="hold"/>
                                        <p:tgtEl>
                                          <p:spTgt spid="293"/>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3" fill="hold" grpId="0" nodeType="clickEffect">
                                  <p:stCondLst>
                                    <p:cond delay="0"/>
                                  </p:stCondLst>
                                  <p:childTnLst>
                                    <p:set>
                                      <p:cBhvr>
                                        <p:cTn id="31" dur="1" fill="hold">
                                          <p:stCondLst>
                                            <p:cond delay="0"/>
                                          </p:stCondLst>
                                        </p:cTn>
                                        <p:tgtEl>
                                          <p:spTgt spid="280"/>
                                        </p:tgtEl>
                                        <p:attrNameLst>
                                          <p:attrName>style.visibility</p:attrName>
                                        </p:attrNameLst>
                                      </p:cBhvr>
                                      <p:to>
                                        <p:strVal val="visible"/>
                                      </p:to>
                                    </p:set>
                                    <p:anim calcmode="lin" valueType="num">
                                      <p:cBhvr additive="base">
                                        <p:cTn id="32" dur="500" fill="hold"/>
                                        <p:tgtEl>
                                          <p:spTgt spid="280"/>
                                        </p:tgtEl>
                                        <p:attrNameLst>
                                          <p:attrName>ppt_x</p:attrName>
                                        </p:attrNameLst>
                                      </p:cBhvr>
                                      <p:tavLst>
                                        <p:tav tm="0">
                                          <p:val>
                                            <p:strVal val="1+#ppt_w/2"/>
                                          </p:val>
                                        </p:tav>
                                        <p:tav tm="100000">
                                          <p:val>
                                            <p:strVal val="#ppt_x"/>
                                          </p:val>
                                        </p:tav>
                                      </p:tavLst>
                                    </p:anim>
                                    <p:anim calcmode="lin" valueType="num">
                                      <p:cBhvr additive="base">
                                        <p:cTn id="33" dur="500" fill="hold"/>
                                        <p:tgtEl>
                                          <p:spTgt spid="280"/>
                                        </p:tgtEl>
                                        <p:attrNameLst>
                                          <p:attrName>ppt_y</p:attrName>
                                        </p:attrNameLst>
                                      </p:cBhvr>
                                      <p:tavLst>
                                        <p:tav tm="0">
                                          <p:val>
                                            <p:strVal val="0-#ppt_h/2"/>
                                          </p:val>
                                        </p:tav>
                                        <p:tav tm="100000">
                                          <p:val>
                                            <p:strVal val="#ppt_y"/>
                                          </p:val>
                                        </p:tav>
                                      </p:tavLst>
                                    </p:anim>
                                  </p:childTnLst>
                                </p:cTn>
                              </p:par>
                              <p:par>
                                <p:cTn id="34" presetID="2" presetClass="entr" presetSubtype="3" fill="hold" nodeType="withEffect">
                                  <p:stCondLst>
                                    <p:cond delay="0"/>
                                  </p:stCondLst>
                                  <p:childTnLst>
                                    <p:set>
                                      <p:cBhvr>
                                        <p:cTn id="35" dur="1" fill="hold">
                                          <p:stCondLst>
                                            <p:cond delay="0"/>
                                          </p:stCondLst>
                                        </p:cTn>
                                        <p:tgtEl>
                                          <p:spTgt spid="296"/>
                                        </p:tgtEl>
                                        <p:attrNameLst>
                                          <p:attrName>style.visibility</p:attrName>
                                        </p:attrNameLst>
                                      </p:cBhvr>
                                      <p:to>
                                        <p:strVal val="visible"/>
                                      </p:to>
                                    </p:set>
                                    <p:anim calcmode="lin" valueType="num">
                                      <p:cBhvr additive="base">
                                        <p:cTn id="36" dur="500" fill="hold"/>
                                        <p:tgtEl>
                                          <p:spTgt spid="296"/>
                                        </p:tgtEl>
                                        <p:attrNameLst>
                                          <p:attrName>ppt_x</p:attrName>
                                        </p:attrNameLst>
                                      </p:cBhvr>
                                      <p:tavLst>
                                        <p:tav tm="0">
                                          <p:val>
                                            <p:strVal val="1+#ppt_w/2"/>
                                          </p:val>
                                        </p:tav>
                                        <p:tav tm="100000">
                                          <p:val>
                                            <p:strVal val="#ppt_x"/>
                                          </p:val>
                                        </p:tav>
                                      </p:tavLst>
                                    </p:anim>
                                    <p:anim calcmode="lin" valueType="num">
                                      <p:cBhvr additive="base">
                                        <p:cTn id="37" dur="500" fill="hold"/>
                                        <p:tgtEl>
                                          <p:spTgt spid="296"/>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6" fill="hold" grpId="0" nodeType="clickEffect">
                                  <p:stCondLst>
                                    <p:cond delay="0"/>
                                  </p:stCondLst>
                                  <p:childTnLst>
                                    <p:set>
                                      <p:cBhvr>
                                        <p:cTn id="41" dur="1" fill="hold">
                                          <p:stCondLst>
                                            <p:cond delay="0"/>
                                          </p:stCondLst>
                                        </p:cTn>
                                        <p:tgtEl>
                                          <p:spTgt spid="284"/>
                                        </p:tgtEl>
                                        <p:attrNameLst>
                                          <p:attrName>style.visibility</p:attrName>
                                        </p:attrNameLst>
                                      </p:cBhvr>
                                      <p:to>
                                        <p:strVal val="visible"/>
                                      </p:to>
                                    </p:set>
                                    <p:anim calcmode="lin" valueType="num">
                                      <p:cBhvr additive="base">
                                        <p:cTn id="42" dur="500" fill="hold"/>
                                        <p:tgtEl>
                                          <p:spTgt spid="284"/>
                                        </p:tgtEl>
                                        <p:attrNameLst>
                                          <p:attrName>ppt_x</p:attrName>
                                        </p:attrNameLst>
                                      </p:cBhvr>
                                      <p:tavLst>
                                        <p:tav tm="0">
                                          <p:val>
                                            <p:strVal val="1+#ppt_w/2"/>
                                          </p:val>
                                        </p:tav>
                                        <p:tav tm="100000">
                                          <p:val>
                                            <p:strVal val="#ppt_x"/>
                                          </p:val>
                                        </p:tav>
                                      </p:tavLst>
                                    </p:anim>
                                    <p:anim calcmode="lin" valueType="num">
                                      <p:cBhvr additive="base">
                                        <p:cTn id="43" dur="500" fill="hold"/>
                                        <p:tgtEl>
                                          <p:spTgt spid="284"/>
                                        </p:tgtEl>
                                        <p:attrNameLst>
                                          <p:attrName>ppt_y</p:attrName>
                                        </p:attrNameLst>
                                      </p:cBhvr>
                                      <p:tavLst>
                                        <p:tav tm="0">
                                          <p:val>
                                            <p:strVal val="1+#ppt_h/2"/>
                                          </p:val>
                                        </p:tav>
                                        <p:tav tm="100000">
                                          <p:val>
                                            <p:strVal val="#ppt_y"/>
                                          </p:val>
                                        </p:tav>
                                      </p:tavLst>
                                    </p:anim>
                                  </p:childTnLst>
                                </p:cTn>
                              </p:par>
                              <p:par>
                                <p:cTn id="44" presetID="2" presetClass="entr" presetSubtype="6" fill="hold" nodeType="withEffect">
                                  <p:stCondLst>
                                    <p:cond delay="0"/>
                                  </p:stCondLst>
                                  <p:childTnLst>
                                    <p:set>
                                      <p:cBhvr>
                                        <p:cTn id="45" dur="1" fill="hold">
                                          <p:stCondLst>
                                            <p:cond delay="0"/>
                                          </p:stCondLst>
                                        </p:cTn>
                                        <p:tgtEl>
                                          <p:spTgt spid="295"/>
                                        </p:tgtEl>
                                        <p:attrNameLst>
                                          <p:attrName>style.visibility</p:attrName>
                                        </p:attrNameLst>
                                      </p:cBhvr>
                                      <p:to>
                                        <p:strVal val="visible"/>
                                      </p:to>
                                    </p:set>
                                    <p:anim calcmode="lin" valueType="num">
                                      <p:cBhvr additive="base">
                                        <p:cTn id="46" dur="500" fill="hold"/>
                                        <p:tgtEl>
                                          <p:spTgt spid="295"/>
                                        </p:tgtEl>
                                        <p:attrNameLst>
                                          <p:attrName>ppt_x</p:attrName>
                                        </p:attrNameLst>
                                      </p:cBhvr>
                                      <p:tavLst>
                                        <p:tav tm="0">
                                          <p:val>
                                            <p:strVal val="1+#ppt_w/2"/>
                                          </p:val>
                                        </p:tav>
                                        <p:tav tm="100000">
                                          <p:val>
                                            <p:strVal val="#ppt_x"/>
                                          </p:val>
                                        </p:tav>
                                      </p:tavLst>
                                    </p:anim>
                                    <p:anim calcmode="lin" valueType="num">
                                      <p:cBhvr additive="base">
                                        <p:cTn id="47" dur="500" fill="hold"/>
                                        <p:tgtEl>
                                          <p:spTgt spid="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P spid="284" grpId="0"/>
      <p:bldP spid="286" grpId="0"/>
      <p:bldP spid="29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smtClean="0">
                <a:latin typeface="+mn-lt"/>
                <a:ea typeface="+mn-ea"/>
                <a:cs typeface="+mn-ea"/>
                <a:sym typeface="+mn-lt"/>
              </a:rPr>
              <a:t>八、敏捷</a:t>
            </a:r>
            <a:r>
              <a:rPr lang="zh-CN" altLang="en-US" sz="3600" dirty="0">
                <a:latin typeface="+mn-lt"/>
                <a:ea typeface="+mn-ea"/>
                <a:cs typeface="+mn-ea"/>
                <a:sym typeface="+mn-lt"/>
              </a:rPr>
              <a:t>开发过程</a:t>
            </a: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6" name="文本占位符 5"/>
          <p:cNvSpPr>
            <a:spLocks noGrp="1"/>
          </p:cNvSpPr>
          <p:nvPr>
            <p:ph type="body" sz="half" idx="2"/>
          </p:nvPr>
        </p:nvSpPr>
        <p:spPr/>
        <p:txBody>
          <a:bodyPr>
            <a:normAutofit/>
          </a:bodyPr>
          <a:lstStyle/>
          <a:p>
            <a:pPr marL="342900" indent="-342900">
              <a:buClrTx/>
              <a:buFont typeface="Wingdings" panose="05000000000000000000" pitchFamily="2" charset="2"/>
              <a:buChar char="l"/>
            </a:pPr>
            <a:endParaRPr lang="en-US" altLang="zh-CN" sz="2400" dirty="0">
              <a:cs typeface="+mn-ea"/>
              <a:sym typeface="+mn-lt"/>
            </a:endParaRPr>
          </a:p>
          <a:p>
            <a:pPr>
              <a:buClrTx/>
              <a:buFont typeface="Wingdings" panose="05000000000000000000" pitchFamily="2" charset="2"/>
            </a:pPr>
            <a:endParaRPr lang="zh-CN" altLang="en-US" sz="4400" dirty="0"/>
          </a:p>
        </p:txBody>
      </p:sp>
    </p:spTree>
    <p:extLst>
      <p:ext uri="{BB962C8B-B14F-4D97-AF65-F5344CB8AC3E}">
        <p14:creationId xmlns:p14="http://schemas.microsoft.com/office/powerpoint/2010/main" val="188010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敏捷软件开发</a:t>
            </a:r>
          </a:p>
        </p:txBody>
      </p:sp>
      <p:sp>
        <p:nvSpPr>
          <p:cNvPr id="4" name="内容占位符 2"/>
          <p:cNvSpPr>
            <a:spLocks noGrp="1"/>
          </p:cNvSpPr>
          <p:nvPr/>
        </p:nvSpPr>
        <p:spPr>
          <a:xfrm>
            <a:off x="829945" y="1407160"/>
            <a:ext cx="8020685" cy="4485640"/>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10000"/>
              </a:lnSpc>
              <a:spcBef>
                <a:spcPts val="1200"/>
              </a:spcBef>
            </a:pPr>
            <a:r>
              <a:rPr lang="en-US" altLang="zh-CN" sz="2000" dirty="0">
                <a:latin typeface="+mn-ea"/>
                <a:cs typeface="+mn-ea"/>
              </a:rPr>
              <a:t>Agile software development</a:t>
            </a:r>
          </a:p>
          <a:p>
            <a:pPr>
              <a:lnSpc>
                <a:spcPct val="130000"/>
              </a:lnSpc>
              <a:spcBef>
                <a:spcPts val="1200"/>
              </a:spcBef>
            </a:pPr>
            <a:r>
              <a:rPr lang="en-US" altLang="zh-CN" sz="2000" dirty="0">
                <a:latin typeface="+mn-ea"/>
                <a:cs typeface="+mn-ea"/>
              </a:rPr>
              <a:t>2001</a:t>
            </a:r>
            <a:r>
              <a:rPr lang="zh-CN" altLang="en-US" sz="2000" dirty="0">
                <a:latin typeface="+mn-ea"/>
                <a:cs typeface="+mn-ea"/>
              </a:rPr>
              <a:t>年</a:t>
            </a:r>
            <a:r>
              <a:rPr lang="en-US" altLang="zh-CN" sz="2000" dirty="0">
                <a:latin typeface="+mn-ea"/>
                <a:cs typeface="+mn-ea"/>
              </a:rPr>
              <a:t>2</a:t>
            </a:r>
            <a:r>
              <a:rPr lang="zh-CN" altLang="en-US" sz="2000" dirty="0">
                <a:latin typeface="+mn-ea"/>
                <a:cs typeface="+mn-ea"/>
              </a:rPr>
              <a:t>月，</a:t>
            </a:r>
            <a:r>
              <a:rPr lang="en-US" altLang="zh-CN" sz="2000" dirty="0">
                <a:latin typeface="+mn-ea"/>
                <a:cs typeface="+mn-ea"/>
              </a:rPr>
              <a:t>17</a:t>
            </a:r>
            <a:r>
              <a:rPr lang="zh-CN" altLang="en-US" sz="2000" dirty="0">
                <a:latin typeface="+mn-ea"/>
                <a:cs typeface="+mn-ea"/>
              </a:rPr>
              <a:t>位编程大师发表</a:t>
            </a:r>
            <a:r>
              <a:rPr lang="zh-CN" altLang="en-US" sz="2000" dirty="0">
                <a:solidFill>
                  <a:srgbClr val="FF3300"/>
                </a:solidFill>
                <a:latin typeface="+mn-ea"/>
                <a:cs typeface="+mn-ea"/>
              </a:rPr>
              <a:t>敏捷软件开发宣言</a:t>
            </a:r>
          </a:p>
          <a:p>
            <a:pPr>
              <a:lnSpc>
                <a:spcPct val="110000"/>
              </a:lnSpc>
              <a:spcBef>
                <a:spcPts val="1200"/>
              </a:spcBef>
            </a:pPr>
            <a:endParaRPr lang="zh-CN" altLang="en-US" sz="2000" dirty="0">
              <a:solidFill>
                <a:srgbClr val="FF3300"/>
              </a:solidFill>
              <a:latin typeface="+mn-ea"/>
              <a:cs typeface="+mn-ea"/>
            </a:endParaRPr>
          </a:p>
          <a:p>
            <a:pPr>
              <a:lnSpc>
                <a:spcPct val="110000"/>
              </a:lnSpc>
              <a:spcBef>
                <a:spcPts val="1200"/>
              </a:spcBef>
            </a:pPr>
            <a:endParaRPr lang="zh-CN" altLang="en-US" sz="2000" dirty="0">
              <a:solidFill>
                <a:srgbClr val="FF3300"/>
              </a:solidFill>
              <a:latin typeface="+mn-ea"/>
              <a:cs typeface="+mn-ea"/>
            </a:endParaRPr>
          </a:p>
          <a:p>
            <a:pPr>
              <a:lnSpc>
                <a:spcPct val="110000"/>
              </a:lnSpc>
              <a:spcBef>
                <a:spcPts val="1200"/>
              </a:spcBef>
            </a:pPr>
            <a:endParaRPr lang="zh-CN" altLang="en-US" sz="2000" dirty="0">
              <a:solidFill>
                <a:srgbClr val="FF3300"/>
              </a:solidFill>
              <a:latin typeface="+mn-ea"/>
              <a:cs typeface="+mn-ea"/>
            </a:endParaRPr>
          </a:p>
          <a:p>
            <a:pPr>
              <a:lnSpc>
                <a:spcPct val="110000"/>
              </a:lnSpc>
              <a:spcBef>
                <a:spcPts val="1200"/>
              </a:spcBef>
            </a:pPr>
            <a:endParaRPr lang="zh-CN" altLang="en-US" sz="2000" dirty="0">
              <a:solidFill>
                <a:srgbClr val="FF3300"/>
              </a:solidFill>
              <a:latin typeface="+mn-ea"/>
              <a:cs typeface="+mn-ea"/>
            </a:endParaRPr>
          </a:p>
          <a:p>
            <a:pPr>
              <a:lnSpc>
                <a:spcPct val="110000"/>
              </a:lnSpc>
              <a:spcBef>
                <a:spcPts val="1200"/>
              </a:spcBef>
            </a:pPr>
            <a:endParaRPr lang="zh-CN" altLang="en-US" sz="2000" dirty="0">
              <a:solidFill>
                <a:srgbClr val="FF3300"/>
              </a:solidFill>
              <a:latin typeface="+mn-ea"/>
              <a:cs typeface="+mn-ea"/>
            </a:endParaRPr>
          </a:p>
          <a:p>
            <a:pPr>
              <a:lnSpc>
                <a:spcPct val="100000"/>
              </a:lnSpc>
              <a:spcBef>
                <a:spcPts val="1200"/>
              </a:spcBef>
            </a:pPr>
            <a:r>
              <a:rPr lang="zh-CN" altLang="en-US" sz="2000" dirty="0">
                <a:latin typeface="+mn-ea"/>
                <a:cs typeface="+mn-ea"/>
              </a:rPr>
              <a:t>虽然右边的项有价值，但我们更重视左边的项</a:t>
            </a:r>
            <a:endParaRPr lang="en-US" altLang="zh-CN" sz="2000" dirty="0">
              <a:latin typeface="+mn-ea"/>
              <a:cs typeface="+mn-ea"/>
            </a:endParaRPr>
          </a:p>
          <a:p>
            <a:pPr>
              <a:lnSpc>
                <a:spcPct val="140000"/>
              </a:lnSpc>
            </a:pPr>
            <a:r>
              <a:rPr lang="zh-CN" altLang="en-US" sz="2000" dirty="0">
                <a:latin typeface="+mn-ea"/>
                <a:cs typeface="+mn-ea"/>
                <a:sym typeface="+mn-ea"/>
              </a:rPr>
              <a:t>高效工作、快速响应变化</a:t>
            </a:r>
            <a:endParaRPr lang="zh-CN" altLang="en-US" sz="2000" dirty="0">
              <a:latin typeface="+mn-ea"/>
              <a:cs typeface="+mn-ea"/>
            </a:endParaRPr>
          </a:p>
        </p:txBody>
      </p:sp>
      <p:sp>
        <p:nvSpPr>
          <p:cNvPr id="3" name="TextBox 189"/>
          <p:cNvSpPr txBox="1"/>
          <p:nvPr/>
        </p:nvSpPr>
        <p:spPr>
          <a:xfrm>
            <a:off x="779145" y="3354070"/>
            <a:ext cx="1783715" cy="1125855"/>
          </a:xfrm>
          <a:prstGeom prst="rect">
            <a:avLst/>
          </a:prstGeom>
          <a:noFill/>
        </p:spPr>
        <p:txBody>
          <a:bodyPr wrap="square" lIns="0" tIns="0" rIns="0" bIns="0" anchor="t">
            <a:normAutofit/>
          </a:bodyPr>
          <a:lstStyle/>
          <a:p>
            <a:pPr lvl="0" indent="0" eaLnBrk="1" hangingPunct="1">
              <a:lnSpc>
                <a:spcPct val="120000"/>
              </a:lnSpc>
              <a:buFont typeface="Arial" panose="020B0604020202020204" pitchFamily="34" charset="0"/>
              <a:buNone/>
            </a:pPr>
            <a:r>
              <a:rPr lang="zh-CN" altLang="en-US" sz="2000" dirty="0">
                <a:latin typeface="宋体" panose="02010600030101010101" pitchFamily="2" charset="-122"/>
                <a:sym typeface="+mn-ea"/>
              </a:rPr>
              <a:t>个体和交互胜过过程和工具</a:t>
            </a:r>
            <a:endParaRPr lang="zh-CN" altLang="en-US" sz="2000">
              <a:sym typeface="+mn-ea"/>
            </a:endParaRPr>
          </a:p>
        </p:txBody>
      </p:sp>
      <p:sp>
        <p:nvSpPr>
          <p:cNvPr id="5" name="TextBox 191"/>
          <p:cNvSpPr txBox="1"/>
          <p:nvPr/>
        </p:nvSpPr>
        <p:spPr>
          <a:xfrm>
            <a:off x="3320415" y="3331845"/>
            <a:ext cx="2413635" cy="1148080"/>
          </a:xfrm>
          <a:prstGeom prst="rect">
            <a:avLst/>
          </a:prstGeom>
          <a:noFill/>
        </p:spPr>
        <p:txBody>
          <a:bodyPr wrap="square" lIns="0" tIns="0" rIns="0" bIns="0" anchor="t">
            <a:noAutofit/>
          </a:bodyPr>
          <a:lstStyle/>
          <a:p>
            <a:pPr indent="0" algn="l">
              <a:lnSpc>
                <a:spcPct val="120000"/>
              </a:lnSpc>
              <a:buFont typeface="Arial" panose="020B0604020202020204" pitchFamily="34" charset="0"/>
              <a:buNone/>
            </a:pPr>
            <a:r>
              <a:rPr lang="zh-CN" altLang="en-US" sz="2000" dirty="0">
                <a:latin typeface="宋体" panose="02010600030101010101" pitchFamily="2" charset="-122"/>
                <a:sym typeface="+mn-ea"/>
              </a:rPr>
              <a:t>可以工作的软件胜过面面俱到的文档</a:t>
            </a:r>
            <a:endParaRPr lang="zh-CN" altLang="en-US" sz="2000">
              <a:sym typeface="+mn-ea"/>
            </a:endParaRPr>
          </a:p>
        </p:txBody>
      </p:sp>
      <p:sp>
        <p:nvSpPr>
          <p:cNvPr id="6" name="TextBox 194"/>
          <p:cNvSpPr txBox="1"/>
          <p:nvPr/>
        </p:nvSpPr>
        <p:spPr>
          <a:xfrm>
            <a:off x="6437630" y="3331845"/>
            <a:ext cx="2439670" cy="960120"/>
          </a:xfrm>
          <a:prstGeom prst="rect">
            <a:avLst/>
          </a:prstGeom>
          <a:noFill/>
        </p:spPr>
        <p:txBody>
          <a:bodyPr wrap="square" lIns="0" tIns="0" rIns="0" bIns="0" anchor="t">
            <a:noAutofit/>
          </a:bodyPr>
          <a:lstStyle/>
          <a:p>
            <a:pPr lvl="0" indent="0" eaLnBrk="1" hangingPunct="1">
              <a:lnSpc>
                <a:spcPct val="120000"/>
              </a:lnSpc>
              <a:buFont typeface="Arial" panose="020B0604020202020204" pitchFamily="34" charset="0"/>
              <a:buNone/>
            </a:pPr>
            <a:r>
              <a:rPr lang="zh-CN" altLang="en-US" sz="2000" dirty="0">
                <a:latin typeface="宋体" panose="02010600030101010101" pitchFamily="2" charset="-122"/>
                <a:sym typeface="+mn-ea"/>
              </a:rPr>
              <a:t>客户合作胜过合同谈判</a:t>
            </a:r>
            <a:endParaRPr lang="zh-CN" altLang="en-US" sz="2000">
              <a:sym typeface="+mn-ea"/>
            </a:endParaRPr>
          </a:p>
        </p:txBody>
      </p:sp>
      <p:sp>
        <p:nvSpPr>
          <p:cNvPr id="7" name="TextBox 1"/>
          <p:cNvSpPr txBox="1"/>
          <p:nvPr/>
        </p:nvSpPr>
        <p:spPr>
          <a:xfrm>
            <a:off x="3312160" y="2611120"/>
            <a:ext cx="2387600" cy="615315"/>
          </a:xfrm>
          <a:prstGeom prst="rect">
            <a:avLst/>
          </a:prstGeom>
          <a:noFill/>
        </p:spPr>
        <p:txBody>
          <a:bodyPr wrap="none" lIns="0" tIns="0" rIns="0" bIns="0" anchor="ctr" anchorCtr="0">
            <a:normAutofit/>
          </a:bodyPr>
          <a:lstStyle/>
          <a:p>
            <a:pPr algn="l"/>
            <a:r>
              <a:rPr lang="en-US" altLang="zh-CN" sz="2800" b="1">
                <a:solidFill>
                  <a:schemeClr val="bg1">
                    <a:lumMod val="50000"/>
                  </a:schemeClr>
                </a:solidFill>
                <a:latin typeface="Impact" panose="020B0806030902050204" pitchFamily="34" charset="0"/>
              </a:rPr>
              <a:t>02. </a:t>
            </a:r>
            <a:r>
              <a:rPr lang="zh-CN" altLang="en-US" sz="2800" b="1">
                <a:solidFill>
                  <a:schemeClr val="bg1">
                    <a:lumMod val="50000"/>
                  </a:schemeClr>
                </a:solidFill>
                <a:latin typeface="Impact" panose="020B0806030902050204" pitchFamily="34" charset="0"/>
              </a:rPr>
              <a:t>可工作软件</a:t>
            </a:r>
            <a:endParaRPr lang="zh-CN" altLang="en-US" sz="2800" b="1">
              <a:solidFill>
                <a:schemeClr val="bg1">
                  <a:lumMod val="50000"/>
                </a:schemeClr>
              </a:solidFill>
              <a:latin typeface="Impact" panose="020B0806030902050204" pitchFamily="34" charset="0"/>
              <a:sym typeface="+mn-ea"/>
            </a:endParaRPr>
          </a:p>
        </p:txBody>
      </p:sp>
      <p:sp>
        <p:nvSpPr>
          <p:cNvPr id="8" name="TextBox 97"/>
          <p:cNvSpPr txBox="1"/>
          <p:nvPr/>
        </p:nvSpPr>
        <p:spPr>
          <a:xfrm>
            <a:off x="727710" y="2611120"/>
            <a:ext cx="2050415" cy="615315"/>
          </a:xfrm>
          <a:prstGeom prst="rect">
            <a:avLst/>
          </a:prstGeom>
          <a:noFill/>
        </p:spPr>
        <p:txBody>
          <a:bodyPr wrap="none" lIns="0" tIns="0" rIns="0" bIns="0" anchor="ctr" anchorCtr="0">
            <a:normAutofit/>
          </a:bodyPr>
          <a:lstStyle/>
          <a:p>
            <a:pPr algn="l"/>
            <a:r>
              <a:rPr lang="en-US" altLang="zh-CN" sz="2800" b="1">
                <a:solidFill>
                  <a:schemeClr val="accent1">
                    <a:lumMod val="100000"/>
                  </a:schemeClr>
                </a:solidFill>
                <a:latin typeface="Impact" panose="020B0806030902050204" pitchFamily="34" charset="0"/>
              </a:rPr>
              <a:t>01. </a:t>
            </a:r>
            <a:r>
              <a:rPr lang="zh-CN" altLang="en-US" sz="2800" b="1">
                <a:solidFill>
                  <a:schemeClr val="accent1">
                    <a:lumMod val="100000"/>
                  </a:schemeClr>
                </a:solidFill>
                <a:latin typeface="Impact" panose="020B0806030902050204" pitchFamily="34" charset="0"/>
              </a:rPr>
              <a:t>个体交互</a:t>
            </a:r>
            <a:endParaRPr lang="en-US" altLang="zh-CN" sz="2800" b="1">
              <a:solidFill>
                <a:schemeClr val="accent1">
                  <a:lumMod val="100000"/>
                </a:schemeClr>
              </a:solidFill>
              <a:latin typeface="Impact" panose="020B0806030902050204" pitchFamily="34" charset="0"/>
            </a:endParaRPr>
          </a:p>
        </p:txBody>
      </p:sp>
      <p:sp>
        <p:nvSpPr>
          <p:cNvPr id="9" name="TextBox 98"/>
          <p:cNvSpPr txBox="1"/>
          <p:nvPr/>
        </p:nvSpPr>
        <p:spPr>
          <a:xfrm>
            <a:off x="6438265" y="2611120"/>
            <a:ext cx="2296795" cy="615315"/>
          </a:xfrm>
          <a:prstGeom prst="rect">
            <a:avLst/>
          </a:prstGeom>
          <a:noFill/>
        </p:spPr>
        <p:txBody>
          <a:bodyPr wrap="none" lIns="0" tIns="0" rIns="0" bIns="0" anchor="ctr" anchorCtr="0">
            <a:normAutofit/>
          </a:bodyPr>
          <a:lstStyle/>
          <a:p>
            <a:pPr algn="l"/>
            <a:r>
              <a:rPr lang="en-US" altLang="zh-CN" sz="2800" b="1">
                <a:solidFill>
                  <a:schemeClr val="accent3">
                    <a:lumMod val="100000"/>
                  </a:schemeClr>
                </a:solidFill>
                <a:latin typeface="Impact" panose="020B0806030902050204" pitchFamily="34" charset="0"/>
              </a:rPr>
              <a:t>03. </a:t>
            </a:r>
            <a:r>
              <a:rPr lang="zh-CN" altLang="en-US" sz="2800" b="1">
                <a:solidFill>
                  <a:schemeClr val="accent3">
                    <a:lumMod val="100000"/>
                  </a:schemeClr>
                </a:solidFill>
                <a:latin typeface="Impact" panose="020B0806030902050204" pitchFamily="34" charset="0"/>
              </a:rPr>
              <a:t>客户合作</a:t>
            </a:r>
            <a:endParaRPr lang="zh-CN" altLang="en-US" sz="2800" b="1">
              <a:solidFill>
                <a:schemeClr val="accent3">
                  <a:lumMod val="100000"/>
                </a:schemeClr>
              </a:solidFill>
              <a:latin typeface="Impact" panose="020B0806030902050204" pitchFamily="34" charset="0"/>
              <a:sym typeface="+mn-ea"/>
            </a:endParaRPr>
          </a:p>
        </p:txBody>
      </p:sp>
      <p:cxnSp>
        <p:nvCxnSpPr>
          <p:cNvPr id="15" name="Straight Connector 4"/>
          <p:cNvCxnSpPr/>
          <p:nvPr/>
        </p:nvCxnSpPr>
        <p:spPr>
          <a:xfrm flipV="1">
            <a:off x="622300" y="3228340"/>
            <a:ext cx="10942955" cy="88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8"/>
          <p:cNvSpPr txBox="1"/>
          <p:nvPr/>
        </p:nvSpPr>
        <p:spPr>
          <a:xfrm>
            <a:off x="9238615" y="2621915"/>
            <a:ext cx="2298065" cy="615315"/>
          </a:xfrm>
          <a:prstGeom prst="rect">
            <a:avLst/>
          </a:prstGeom>
          <a:noFill/>
        </p:spPr>
        <p:txBody>
          <a:bodyPr wrap="none" lIns="0" tIns="0" rIns="0" bIns="0" anchor="ctr" anchorCtr="0">
            <a:normAutofit/>
          </a:bodyPr>
          <a:lstStyle/>
          <a:p>
            <a:pPr algn="l"/>
            <a:r>
              <a:rPr lang="en-US" altLang="zh-CN" sz="2800" b="1">
                <a:solidFill>
                  <a:schemeClr val="accent4"/>
                </a:solidFill>
                <a:latin typeface="Impact" panose="020B0806030902050204" pitchFamily="34" charset="0"/>
              </a:rPr>
              <a:t>04. </a:t>
            </a:r>
            <a:r>
              <a:rPr lang="zh-CN" altLang="en-US" sz="2800" b="1">
                <a:solidFill>
                  <a:schemeClr val="accent4"/>
                </a:solidFill>
                <a:latin typeface="Impact" panose="020B0806030902050204" pitchFamily="34" charset="0"/>
              </a:rPr>
              <a:t>响应变化</a:t>
            </a:r>
            <a:endParaRPr lang="zh-CN" altLang="en-US" sz="2800" b="1">
              <a:solidFill>
                <a:schemeClr val="accent4"/>
              </a:solidFill>
              <a:latin typeface="Impact" panose="020B0806030902050204" pitchFamily="34" charset="0"/>
              <a:sym typeface="+mn-ea"/>
            </a:endParaRPr>
          </a:p>
        </p:txBody>
      </p:sp>
      <p:sp>
        <p:nvSpPr>
          <p:cNvPr id="11" name="TextBox 194"/>
          <p:cNvSpPr txBox="1"/>
          <p:nvPr/>
        </p:nvSpPr>
        <p:spPr>
          <a:xfrm>
            <a:off x="9239250" y="3331845"/>
            <a:ext cx="2152650" cy="1147445"/>
          </a:xfrm>
          <a:prstGeom prst="rect">
            <a:avLst/>
          </a:prstGeom>
          <a:noFill/>
        </p:spPr>
        <p:txBody>
          <a:bodyPr wrap="square" lIns="0" tIns="0" rIns="0" bIns="0" anchor="t">
            <a:noAutofit/>
          </a:bodyPr>
          <a:lstStyle/>
          <a:p>
            <a:pPr lvl="0" indent="0" eaLnBrk="1" hangingPunct="1">
              <a:lnSpc>
                <a:spcPct val="120000"/>
              </a:lnSpc>
              <a:buFont typeface="Arial" panose="020B0604020202020204" pitchFamily="34" charset="0"/>
              <a:buNone/>
            </a:pPr>
            <a:r>
              <a:rPr lang="zh-CN" altLang="en-US" sz="2000" dirty="0">
                <a:latin typeface="宋体" panose="02010600030101010101" pitchFamily="2" charset="-122"/>
                <a:sym typeface="+mn-ea"/>
              </a:rPr>
              <a:t>响应变化胜过遵循计划</a:t>
            </a:r>
            <a:endParaRPr lang="zh-CN" altLang="en-US" sz="2000"/>
          </a:p>
          <a:p>
            <a:pPr marL="457200" indent="-457200" eaLnBrk="1" hangingPunct="1"/>
            <a:endParaRPr lang="zh-CN" altLang="en-US" sz="2000">
              <a:sym typeface="+mn-ea"/>
            </a:endParaRPr>
          </a:p>
        </p:txBody>
      </p:sp>
      <p:pic>
        <p:nvPicPr>
          <p:cNvPr id="12" name="图片 11"/>
          <p:cNvPicPr>
            <a:picLocks noChangeAspect="1"/>
          </p:cNvPicPr>
          <p:nvPr/>
        </p:nvPicPr>
        <p:blipFill>
          <a:blip r:embed="rId3"/>
          <a:stretch>
            <a:fillRect/>
          </a:stretch>
        </p:blipFill>
        <p:spPr>
          <a:xfrm>
            <a:off x="10025380" y="597535"/>
            <a:ext cx="1511300" cy="994410"/>
          </a:xfrm>
          <a:prstGeom prst="rect">
            <a:avLst/>
          </a:prstGeom>
        </p:spPr>
      </p:pic>
    </p:spTree>
    <p:extLst>
      <p:ext uri="{BB962C8B-B14F-4D97-AF65-F5344CB8AC3E}">
        <p14:creationId xmlns:p14="http://schemas.microsoft.com/office/powerpoint/2010/main" val="272928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1+#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 calcmode="lin" valueType="num">
                                      <p:cBhvr additive="base">
                                        <p:cTn id="5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8" end="8"/>
                                            </p:txEl>
                                          </p:spTgt>
                                        </p:tgtEl>
                                        <p:attrNameLst>
                                          <p:attrName>ppt_y</p:attrName>
                                        </p:attrNameLst>
                                      </p:cBhvr>
                                      <p:tavLst>
                                        <p:tav tm="0">
                                          <p:val>
                                            <p:strVal val="1+#ppt_h/2"/>
                                          </p:val>
                                        </p:tav>
                                        <p:tav tm="100000">
                                          <p:val>
                                            <p:strVal val="#ppt_y"/>
                                          </p:val>
                                        </p:tav>
                                      </p:tavLst>
                                    </p:anim>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敏捷开发方法</a:t>
            </a:r>
          </a:p>
        </p:txBody>
      </p:sp>
      <p:sp>
        <p:nvSpPr>
          <p:cNvPr id="91138" name="内容占位符 2"/>
          <p:cNvSpPr>
            <a:spLocks noGrp="1"/>
          </p:cNvSpPr>
          <p:nvPr/>
        </p:nvSpPr>
        <p:spPr>
          <a:xfrm>
            <a:off x="1409700" y="1090295"/>
            <a:ext cx="8332470" cy="493712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10000"/>
              </a:lnSpc>
            </a:pPr>
            <a:r>
              <a:rPr lang="zh-CN" altLang="en-US" sz="2400" dirty="0">
                <a:latin typeface="+mn-ea"/>
                <a:cs typeface="+mn-ea"/>
              </a:rPr>
              <a:t>极限编程：</a:t>
            </a:r>
            <a:r>
              <a:rPr lang="en-US" altLang="zh-CN" sz="2400" dirty="0">
                <a:latin typeface="+mn-ea"/>
                <a:cs typeface="+mn-ea"/>
              </a:rPr>
              <a:t>eXtreme Programming/XP</a:t>
            </a:r>
          </a:p>
          <a:p>
            <a:pPr>
              <a:lnSpc>
                <a:spcPct val="110000"/>
              </a:lnSpc>
            </a:pPr>
            <a:r>
              <a:rPr lang="zh-CN" altLang="en-US" sz="2400" dirty="0">
                <a:latin typeface="+mn-ea"/>
                <a:cs typeface="+mn-ea"/>
              </a:rPr>
              <a:t>自适应软件开发</a:t>
            </a:r>
            <a:endParaRPr lang="en-US" altLang="zh-CN" sz="2400" dirty="0">
              <a:latin typeface="+mn-ea"/>
              <a:cs typeface="+mn-ea"/>
            </a:endParaRPr>
          </a:p>
          <a:p>
            <a:pPr marL="457200" lvl="1" indent="0">
              <a:lnSpc>
                <a:spcPct val="110000"/>
              </a:lnSpc>
              <a:buNone/>
            </a:pPr>
            <a:r>
              <a:rPr lang="en-US" altLang="zh-CN" sz="2400" dirty="0">
                <a:latin typeface="+mn-ea"/>
                <a:cs typeface="+mn-ea"/>
              </a:rPr>
              <a:t>Adaptive Software Development/ASD</a:t>
            </a:r>
          </a:p>
          <a:p>
            <a:pPr>
              <a:lnSpc>
                <a:spcPct val="110000"/>
              </a:lnSpc>
            </a:pPr>
            <a:r>
              <a:rPr lang="zh-CN" altLang="en-US" sz="2400" dirty="0">
                <a:latin typeface="+mn-ea"/>
                <a:cs typeface="+mn-ea"/>
              </a:rPr>
              <a:t>并列争球法：</a:t>
            </a:r>
            <a:r>
              <a:rPr lang="en-US" altLang="zh-CN" sz="2400" dirty="0">
                <a:latin typeface="+mn-ea"/>
                <a:cs typeface="+mn-ea"/>
              </a:rPr>
              <a:t>Scrum</a:t>
            </a:r>
          </a:p>
          <a:p>
            <a:pPr>
              <a:lnSpc>
                <a:spcPct val="110000"/>
              </a:lnSpc>
            </a:pPr>
            <a:r>
              <a:rPr lang="zh-CN" altLang="en-US" sz="2400" dirty="0">
                <a:latin typeface="+mn-ea"/>
                <a:cs typeface="+mn-ea"/>
              </a:rPr>
              <a:t>动态系统开发方法</a:t>
            </a:r>
            <a:endParaRPr lang="en-US" altLang="zh-CN" sz="2400" dirty="0">
              <a:latin typeface="+mn-ea"/>
              <a:cs typeface="+mn-ea"/>
            </a:endParaRPr>
          </a:p>
          <a:p>
            <a:pPr marL="457200" lvl="1" indent="0">
              <a:lnSpc>
                <a:spcPct val="110000"/>
              </a:lnSpc>
              <a:buNone/>
            </a:pPr>
            <a:r>
              <a:rPr lang="en-US" altLang="zh-CN" sz="2400" dirty="0">
                <a:latin typeface="+mn-ea"/>
                <a:cs typeface="+mn-ea"/>
              </a:rPr>
              <a:t>Dynamic System Development Method/DSDM</a:t>
            </a:r>
          </a:p>
          <a:p>
            <a:pPr>
              <a:lnSpc>
                <a:spcPct val="110000"/>
              </a:lnSpc>
            </a:pPr>
            <a:r>
              <a:rPr lang="zh-CN" altLang="en-US" sz="2400" dirty="0">
                <a:latin typeface="+mn-ea"/>
                <a:cs typeface="+mn-ea"/>
              </a:rPr>
              <a:t>水晶法：</a:t>
            </a:r>
            <a:r>
              <a:rPr lang="en-US" altLang="zh-CN" sz="2400" dirty="0">
                <a:latin typeface="+mn-ea"/>
                <a:cs typeface="+mn-ea"/>
              </a:rPr>
              <a:t>Crystal</a:t>
            </a:r>
          </a:p>
          <a:p>
            <a:pPr>
              <a:lnSpc>
                <a:spcPct val="110000"/>
              </a:lnSpc>
            </a:pPr>
            <a:r>
              <a:rPr lang="zh-CN" altLang="en-US" sz="2400" dirty="0">
                <a:latin typeface="+mn-ea"/>
                <a:cs typeface="+mn-ea"/>
              </a:rPr>
              <a:t>特征驱动开发：</a:t>
            </a:r>
            <a:r>
              <a:rPr lang="en-US" altLang="zh-CN" sz="2400" dirty="0">
                <a:latin typeface="+mn-ea"/>
                <a:cs typeface="+mn-ea"/>
              </a:rPr>
              <a:t>Feature-Driven Development/FDD</a:t>
            </a:r>
          </a:p>
          <a:p>
            <a:pPr>
              <a:lnSpc>
                <a:spcPct val="110000"/>
              </a:lnSpc>
            </a:pPr>
            <a:r>
              <a:rPr lang="zh-CN" altLang="en-US" sz="2400" dirty="0">
                <a:latin typeface="+mn-ea"/>
                <a:cs typeface="+mn-ea"/>
              </a:rPr>
              <a:t>精益软件开发：</a:t>
            </a:r>
            <a:r>
              <a:rPr lang="en-US" altLang="zh-CN" sz="2400" dirty="0">
                <a:latin typeface="+mn-ea"/>
                <a:cs typeface="+mn-ea"/>
              </a:rPr>
              <a:t>Lean Software Development/LSD</a:t>
            </a:r>
          </a:p>
          <a:p>
            <a:pPr>
              <a:lnSpc>
                <a:spcPct val="110000"/>
              </a:lnSpc>
            </a:pPr>
            <a:r>
              <a:rPr lang="en-US" altLang="zh-CN" sz="2400" dirty="0">
                <a:latin typeface="+mn-ea"/>
                <a:cs typeface="+mn-ea"/>
              </a:rPr>
              <a:t>…</a:t>
            </a:r>
          </a:p>
        </p:txBody>
      </p:sp>
    </p:spTree>
    <p:extLst>
      <p:ext uri="{BB962C8B-B14F-4D97-AF65-F5344CB8AC3E}">
        <p14:creationId xmlns:p14="http://schemas.microsoft.com/office/powerpoint/2010/main" val="140534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敏捷软件开发</a:t>
            </a:r>
          </a:p>
        </p:txBody>
      </p:sp>
      <p:sp>
        <p:nvSpPr>
          <p:cNvPr id="92161" name="内容占位符 2"/>
          <p:cNvSpPr>
            <a:spLocks noGrp="1"/>
          </p:cNvSpPr>
          <p:nvPr/>
        </p:nvSpPr>
        <p:spPr>
          <a:xfrm>
            <a:off x="1062355" y="1276985"/>
            <a:ext cx="9651365" cy="598805"/>
          </a:xfrm>
          <a:prstGeom prst="rect">
            <a:avLst/>
          </a:prstGeom>
          <a:noFill/>
          <a:ln w="9525">
            <a:noFill/>
          </a:ln>
        </p:spPr>
        <p:txBody>
          <a:bodyPr wrap="square" lIns="91440" tIns="45720" rIns="91440" bIns="4572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eaLnBrk="1" hangingPunct="1">
              <a:lnSpc>
                <a:spcPct val="140000"/>
              </a:lnSpc>
            </a:pPr>
            <a:r>
              <a:rPr lang="zh-CN" altLang="en-US" sz="2400" dirty="0">
                <a:latin typeface="宋体" panose="02010600030101010101" pitchFamily="2" charset="-122"/>
              </a:rPr>
              <a:t>敏捷软件过程是</a:t>
            </a:r>
            <a:r>
              <a:rPr lang="zh-CN" altLang="en-US" sz="2400" b="1" dirty="0">
                <a:solidFill>
                  <a:srgbClr val="C00000"/>
                </a:solidFill>
                <a:latin typeface="宋体" panose="02010600030101010101" pitchFamily="2" charset="-122"/>
              </a:rPr>
              <a:t>基本原理</a:t>
            </a:r>
            <a:r>
              <a:rPr lang="zh-CN" altLang="en-US" sz="2400" dirty="0">
                <a:latin typeface="宋体" panose="02010600030101010101" pitchFamily="2" charset="-122"/>
              </a:rPr>
              <a:t>和</a:t>
            </a:r>
            <a:r>
              <a:rPr lang="zh-CN" altLang="en-US" sz="2400" b="1" dirty="0">
                <a:solidFill>
                  <a:srgbClr val="0070C0"/>
                </a:solidFill>
                <a:latin typeface="宋体" panose="02010600030101010101" pitchFamily="2" charset="-122"/>
              </a:rPr>
              <a:t>开发准则</a:t>
            </a:r>
            <a:r>
              <a:rPr lang="zh-CN" altLang="en-US" sz="2400" dirty="0">
                <a:latin typeface="宋体" panose="02010600030101010101" pitchFamily="2" charset="-122"/>
              </a:rPr>
              <a:t>的结合</a:t>
            </a:r>
          </a:p>
          <a:p>
            <a:pPr eaLnBrk="1" hangingPunct="1">
              <a:lnSpc>
                <a:spcPct val="140000"/>
              </a:lnSpc>
            </a:pPr>
            <a:endParaRPr lang="zh-CN" altLang="en-US" sz="2400" dirty="0">
              <a:latin typeface="宋体" panose="02010600030101010101" pitchFamily="2" charset="-122"/>
            </a:endParaRPr>
          </a:p>
          <a:p>
            <a:pPr lvl="1" eaLnBrk="1" hangingPunct="1">
              <a:lnSpc>
                <a:spcPct val="140000"/>
              </a:lnSpc>
            </a:pPr>
            <a:endParaRPr lang="zh-CN" altLang="en-US" sz="2000" dirty="0">
              <a:latin typeface="宋体" panose="02010600030101010101" pitchFamily="2" charset="-122"/>
            </a:endParaRPr>
          </a:p>
        </p:txBody>
      </p:sp>
      <p:sp>
        <p:nvSpPr>
          <p:cNvPr id="4" name="任意多边形 3"/>
          <p:cNvSpPr/>
          <p:nvPr/>
        </p:nvSpPr>
        <p:spPr>
          <a:xfrm>
            <a:off x="2324846" y="219603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zh-CN" altLang="en-US" sz="2800" b="1" kern="1200" dirty="0">
                <a:latin typeface="+mn-lt"/>
                <a:ea typeface="+mn-ea"/>
                <a:cs typeface="+mn-ea"/>
                <a:sym typeface="+mn-lt"/>
              </a:rPr>
              <a:t>基本原理强调</a:t>
            </a:r>
          </a:p>
        </p:txBody>
      </p:sp>
      <p:sp>
        <p:nvSpPr>
          <p:cNvPr id="5" name="任意多边形 4"/>
          <p:cNvSpPr/>
          <p:nvPr/>
        </p:nvSpPr>
        <p:spPr>
          <a:xfrm>
            <a:off x="2324735" y="2861945"/>
            <a:ext cx="3204210" cy="2946400"/>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客户满意度和较早的软件增量交付</a:t>
            </a:r>
            <a:endParaRPr lang="zh-CN" altLang="en-US" sz="2000" dirty="0">
              <a:latin typeface="宋体" panose="02010600030101010101" pitchFamily="2" charset="-122"/>
            </a:endParaRPr>
          </a:p>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小但有激情的团队</a:t>
            </a:r>
            <a:endParaRPr lang="zh-CN" altLang="en-US" sz="2000" dirty="0">
              <a:latin typeface="宋体" panose="02010600030101010101" pitchFamily="2" charset="-122"/>
            </a:endParaRPr>
          </a:p>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非正式的方法</a:t>
            </a:r>
            <a:endParaRPr lang="zh-CN" altLang="en-US" sz="2000" dirty="0">
              <a:latin typeface="宋体" panose="02010600030101010101" pitchFamily="2" charset="-122"/>
            </a:endParaRPr>
          </a:p>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最小的软件工程产品</a:t>
            </a:r>
            <a:endParaRPr lang="zh-CN" altLang="en-US" sz="2000" dirty="0">
              <a:latin typeface="宋体" panose="02010600030101010101" pitchFamily="2" charset="-122"/>
            </a:endParaRPr>
          </a:p>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简化整体开发</a:t>
            </a:r>
            <a:endParaRPr kumimoji="0" lang="zh-CN" altLang="en-US" sz="2000" kern="1200" dirty="0">
              <a:effectLst/>
              <a:latin typeface="+mn-lt"/>
              <a:ea typeface="+mn-ea"/>
              <a:cs typeface="+mn-ea"/>
              <a:sym typeface="+mn-lt"/>
            </a:endParaRPr>
          </a:p>
        </p:txBody>
      </p:sp>
      <p:sp>
        <p:nvSpPr>
          <p:cNvPr id="3" name="任意多边形 2"/>
          <p:cNvSpPr/>
          <p:nvPr/>
        </p:nvSpPr>
        <p:spPr>
          <a:xfrm>
            <a:off x="6719681" y="216047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zh-CN" altLang="en-US" sz="2800" b="1" kern="1200" dirty="0">
                <a:latin typeface="+mn-lt"/>
                <a:ea typeface="+mn-ea"/>
                <a:cs typeface="+mn-ea"/>
                <a:sym typeface="+mn-lt"/>
              </a:rPr>
              <a:t>开发准则强调</a:t>
            </a:r>
          </a:p>
        </p:txBody>
      </p:sp>
      <p:sp>
        <p:nvSpPr>
          <p:cNvPr id="6" name="任意多边形 5"/>
          <p:cNvSpPr/>
          <p:nvPr/>
        </p:nvSpPr>
        <p:spPr>
          <a:xfrm>
            <a:off x="6719570" y="2826385"/>
            <a:ext cx="3204210" cy="298386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分析和设计的交付</a:t>
            </a:r>
            <a:endParaRPr lang="zh-CN" altLang="en-US" sz="2000" dirty="0">
              <a:latin typeface="宋体" panose="02010600030101010101" pitchFamily="2" charset="-122"/>
            </a:endParaRPr>
          </a:p>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开发者和客户之间积极持续的交流</a:t>
            </a:r>
            <a:endParaRPr kumimoji="0" lang="zh-CN" altLang="en-US" sz="2000" kern="1200" dirty="0">
              <a:effectLst/>
              <a:latin typeface="+mn-lt"/>
              <a:ea typeface="+mn-ea"/>
              <a:cs typeface="+mn-ea"/>
              <a:sym typeface="+mn-lt"/>
            </a:endParaRPr>
          </a:p>
        </p:txBody>
      </p:sp>
    </p:spTree>
    <p:extLst>
      <p:ext uri="{BB962C8B-B14F-4D97-AF65-F5344CB8AC3E}">
        <p14:creationId xmlns:p14="http://schemas.microsoft.com/office/powerpoint/2010/main" val="272873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3" grpId="0" bldLvl="0" animBg="1"/>
      <p:bldP spid="6"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极限编程</a:t>
            </a:r>
          </a:p>
        </p:txBody>
      </p:sp>
      <p:sp>
        <p:nvSpPr>
          <p:cNvPr id="93186" name="内容占位符 2"/>
          <p:cNvSpPr>
            <a:spLocks noGrp="1"/>
          </p:cNvSpPr>
          <p:nvPr/>
        </p:nvSpPr>
        <p:spPr>
          <a:xfrm>
            <a:off x="1092200" y="1173798"/>
            <a:ext cx="8228013"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20000"/>
              </a:lnSpc>
            </a:pPr>
            <a:r>
              <a:rPr lang="en-US" altLang="zh-CN" sz="2400" dirty="0">
                <a:latin typeface="DejaVu Sans Mono" panose="020B0609030804020204" pitchFamily="49" charset="0"/>
              </a:rPr>
              <a:t>eXtreme Programming – XP</a:t>
            </a:r>
          </a:p>
          <a:p>
            <a:pPr>
              <a:lnSpc>
                <a:spcPct val="120000"/>
              </a:lnSpc>
            </a:pPr>
            <a:r>
              <a:rPr lang="zh-CN" altLang="en-US" sz="2400" dirty="0">
                <a:latin typeface="DejaVu Sans Mono" panose="020B0609030804020204" pitchFamily="49" charset="0"/>
              </a:rPr>
              <a:t>把好的开发实践运用到极致</a:t>
            </a:r>
            <a:endParaRPr lang="en-US" altLang="zh-CN" sz="2400" dirty="0">
              <a:latin typeface="DejaVu Sans Mono" panose="020B0609030804020204" pitchFamily="49" charset="0"/>
            </a:endParaRPr>
          </a:p>
          <a:p>
            <a:pPr lvl="1"/>
            <a:endParaRPr lang="zh-CN" altLang="en-US" sz="2400" dirty="0">
              <a:latin typeface="DejaVu Sans Mono" panose="020B0609030804020204" pitchFamily="49" charset="0"/>
            </a:endParaRPr>
          </a:p>
        </p:txBody>
      </p:sp>
      <p:grpSp>
        <p:nvGrpSpPr>
          <p:cNvPr id="3" name="组合 2"/>
          <p:cNvGrpSpPr/>
          <p:nvPr/>
        </p:nvGrpSpPr>
        <p:grpSpPr>
          <a:xfrm>
            <a:off x="2346325" y="2458720"/>
            <a:ext cx="7086600" cy="3543300"/>
            <a:chOff x="1560" y="4260"/>
            <a:chExt cx="11160" cy="5580"/>
          </a:xfrm>
          <a:solidFill>
            <a:schemeClr val="accent4">
              <a:lumMod val="20000"/>
              <a:lumOff val="80000"/>
            </a:schemeClr>
          </a:solidFill>
        </p:grpSpPr>
        <p:sp>
          <p:nvSpPr>
            <p:cNvPr id="74756" name="圆角矩形 1"/>
            <p:cNvSpPr/>
            <p:nvPr/>
          </p:nvSpPr>
          <p:spPr>
            <a:xfrm>
              <a:off x="1560" y="4260"/>
              <a:ext cx="3120" cy="150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r>
                <a:rPr lang="zh-CN" altLang="en-US" dirty="0">
                  <a:solidFill>
                    <a:schemeClr val="tx1"/>
                  </a:solidFill>
                  <a:latin typeface="Times New Roman" panose="02020603050405020304" pitchFamily="18" charset="0"/>
                </a:rPr>
                <a:t>为当前版本选择故事情节</a:t>
              </a:r>
              <a:r>
                <a:rPr lang="en-US" altLang="zh-CN" dirty="0">
                  <a:solidFill>
                    <a:schemeClr val="tx1"/>
                  </a:solidFill>
                  <a:latin typeface="Times New Roman" panose="02020603050405020304" pitchFamily="18" charset="0"/>
                </a:rPr>
                <a:t>/</a:t>
              </a:r>
              <a:r>
                <a:rPr lang="zh-CN" altLang="en-US" dirty="0">
                  <a:solidFill>
                    <a:schemeClr val="tx1"/>
                  </a:solidFill>
                  <a:latin typeface="Times New Roman" panose="02020603050405020304" pitchFamily="18" charset="0"/>
                </a:rPr>
                <a:t>需求</a:t>
              </a:r>
              <a:endParaRPr lang="en-US" altLang="zh-CN" dirty="0">
                <a:solidFill>
                  <a:schemeClr val="tx1"/>
                </a:solidFill>
                <a:latin typeface="Times New Roman" panose="02020603050405020304" pitchFamily="18" charset="0"/>
              </a:endParaRPr>
            </a:p>
            <a:p>
              <a:pPr algn="ctr" eaLnBrk="0" hangingPunct="0"/>
              <a:r>
                <a:rPr lang="zh-CN" altLang="en-US" dirty="0">
                  <a:solidFill>
                    <a:schemeClr val="tx1"/>
                  </a:solidFill>
                  <a:latin typeface="Times New Roman" panose="02020603050405020304" pitchFamily="18" charset="0"/>
                </a:rPr>
                <a:t>（</a:t>
              </a:r>
              <a:r>
                <a:rPr lang="en-US" altLang="zh-CN" dirty="0">
                  <a:solidFill>
                    <a:schemeClr val="tx1"/>
                  </a:solidFill>
                  <a:latin typeface="Times New Roman" panose="02020603050405020304" pitchFamily="18" charset="0"/>
                </a:rPr>
                <a:t>Scenario</a:t>
              </a:r>
              <a:r>
                <a:rPr lang="zh-CN" altLang="en-US" dirty="0">
                  <a:solidFill>
                    <a:schemeClr val="tx1"/>
                  </a:solidFill>
                  <a:latin typeface="Times New Roman" panose="02020603050405020304" pitchFamily="18" charset="0"/>
                </a:rPr>
                <a:t>）</a:t>
              </a:r>
              <a:endParaRPr lang="en-US" altLang="zh-CN" dirty="0">
                <a:solidFill>
                  <a:schemeClr val="tx1"/>
                </a:solidFill>
                <a:latin typeface="Times New Roman" panose="02020603050405020304" pitchFamily="18" charset="0"/>
              </a:endParaRPr>
            </a:p>
          </p:txBody>
        </p:sp>
        <p:sp>
          <p:nvSpPr>
            <p:cNvPr id="74757" name="圆角矩形 4"/>
            <p:cNvSpPr/>
            <p:nvPr/>
          </p:nvSpPr>
          <p:spPr>
            <a:xfrm>
              <a:off x="5760" y="4260"/>
              <a:ext cx="2880" cy="150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r>
                <a:rPr lang="zh-CN" altLang="en-US" dirty="0">
                  <a:solidFill>
                    <a:schemeClr val="tx1"/>
                  </a:solidFill>
                  <a:latin typeface="Times New Roman" panose="02020603050405020304" pitchFamily="18" charset="0"/>
                </a:rPr>
                <a:t>将故事情节分解成任务</a:t>
              </a:r>
            </a:p>
          </p:txBody>
        </p:sp>
        <p:sp>
          <p:nvSpPr>
            <p:cNvPr id="74758" name="圆角矩形 5"/>
            <p:cNvSpPr/>
            <p:nvPr/>
          </p:nvSpPr>
          <p:spPr>
            <a:xfrm>
              <a:off x="9840" y="4260"/>
              <a:ext cx="2880" cy="150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r>
                <a:rPr lang="zh-CN" altLang="en-US" dirty="0">
                  <a:solidFill>
                    <a:schemeClr val="tx1"/>
                  </a:solidFill>
                  <a:latin typeface="Times New Roman" panose="02020603050405020304" pitchFamily="18" charset="0"/>
                </a:rPr>
                <a:t>规划版本</a:t>
              </a:r>
            </a:p>
          </p:txBody>
        </p:sp>
        <p:sp>
          <p:nvSpPr>
            <p:cNvPr id="74759" name="圆角矩形 10"/>
            <p:cNvSpPr/>
            <p:nvPr/>
          </p:nvSpPr>
          <p:spPr>
            <a:xfrm>
              <a:off x="9840" y="6360"/>
              <a:ext cx="2880" cy="132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r>
                <a:rPr lang="zh-CN" altLang="en-US" dirty="0">
                  <a:solidFill>
                    <a:schemeClr val="tx1"/>
                  </a:solidFill>
                  <a:latin typeface="Times New Roman" panose="02020603050405020304" pitchFamily="18" charset="0"/>
                </a:rPr>
                <a:t>开发</a:t>
              </a:r>
              <a:r>
                <a:rPr lang="en-US" altLang="zh-CN" dirty="0">
                  <a:solidFill>
                    <a:schemeClr val="tx1"/>
                  </a:solidFill>
                  <a:latin typeface="Times New Roman" panose="02020603050405020304" pitchFamily="18" charset="0"/>
                </a:rPr>
                <a:t>/</a:t>
              </a:r>
              <a:r>
                <a:rPr lang="zh-CN" altLang="en-US" dirty="0">
                  <a:solidFill>
                    <a:schemeClr val="tx1"/>
                  </a:solidFill>
                  <a:latin typeface="Times New Roman" panose="02020603050405020304" pitchFamily="18" charset="0"/>
                </a:rPr>
                <a:t>集成</a:t>
              </a:r>
              <a:r>
                <a:rPr lang="en-US" altLang="zh-CN" dirty="0">
                  <a:solidFill>
                    <a:schemeClr val="tx1"/>
                  </a:solidFill>
                  <a:latin typeface="Times New Roman" panose="02020603050405020304" pitchFamily="18" charset="0"/>
                </a:rPr>
                <a:t>/</a:t>
              </a:r>
              <a:r>
                <a:rPr lang="zh-CN" altLang="en-US" dirty="0">
                  <a:solidFill>
                    <a:schemeClr val="tx1"/>
                  </a:solidFill>
                  <a:latin typeface="Times New Roman" panose="02020603050405020304" pitchFamily="18" charset="0"/>
                </a:rPr>
                <a:t>测试软件</a:t>
              </a:r>
              <a:endParaRPr lang="en-US" altLang="zh-CN" dirty="0">
                <a:solidFill>
                  <a:schemeClr val="tx1"/>
                </a:solidFill>
                <a:latin typeface="Times New Roman" panose="02020603050405020304" pitchFamily="18" charset="0"/>
              </a:endParaRPr>
            </a:p>
          </p:txBody>
        </p:sp>
        <p:sp>
          <p:nvSpPr>
            <p:cNvPr id="74760" name="圆角矩形 11"/>
            <p:cNvSpPr/>
            <p:nvPr/>
          </p:nvSpPr>
          <p:spPr>
            <a:xfrm>
              <a:off x="5760" y="6360"/>
              <a:ext cx="2880" cy="132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r>
                <a:rPr lang="zh-CN" altLang="en-US" dirty="0">
                  <a:solidFill>
                    <a:schemeClr val="tx1"/>
                  </a:solidFill>
                  <a:latin typeface="Times New Roman" panose="02020603050405020304" pitchFamily="18" charset="0"/>
                </a:rPr>
                <a:t>发布软件</a:t>
              </a:r>
            </a:p>
          </p:txBody>
        </p:sp>
        <p:sp>
          <p:nvSpPr>
            <p:cNvPr id="74761" name="圆角矩形 12"/>
            <p:cNvSpPr/>
            <p:nvPr/>
          </p:nvSpPr>
          <p:spPr>
            <a:xfrm>
              <a:off x="1560" y="6360"/>
              <a:ext cx="3120" cy="132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r>
                <a:rPr lang="zh-CN" altLang="en-US" dirty="0">
                  <a:solidFill>
                    <a:schemeClr val="tx1"/>
                  </a:solidFill>
                  <a:latin typeface="Times New Roman" panose="02020603050405020304" pitchFamily="18" charset="0"/>
                </a:rPr>
                <a:t>评估系统</a:t>
              </a:r>
            </a:p>
          </p:txBody>
        </p:sp>
        <p:cxnSp>
          <p:nvCxnSpPr>
            <p:cNvPr id="74762" name="直接箭头连接符 3"/>
            <p:cNvCxnSpPr>
              <a:stCxn id="74756" idx="3"/>
              <a:endCxn id="74757" idx="1"/>
            </p:cNvCxnSpPr>
            <p:nvPr/>
          </p:nvCxnSpPr>
          <p:spPr>
            <a:xfrm>
              <a:off x="4680" y="5010"/>
              <a:ext cx="1080" cy="0"/>
            </a:xfrm>
            <a:prstGeom prst="straightConnector1">
              <a:avLst/>
            </a:prstGeom>
            <a:grpFill/>
            <a:ln w="9525" cap="flat" cmpd="sng">
              <a:solidFill>
                <a:schemeClr val="tx1"/>
              </a:solidFill>
              <a:prstDash val="solid"/>
              <a:round/>
              <a:headEnd type="none" w="med" len="med"/>
              <a:tailEnd type="arrow" w="med" len="med"/>
            </a:ln>
          </p:spPr>
        </p:cxnSp>
        <p:cxnSp>
          <p:nvCxnSpPr>
            <p:cNvPr id="74763" name="直接箭头连接符 16"/>
            <p:cNvCxnSpPr>
              <a:stCxn id="74757" idx="3"/>
              <a:endCxn id="74758" idx="1"/>
            </p:cNvCxnSpPr>
            <p:nvPr/>
          </p:nvCxnSpPr>
          <p:spPr>
            <a:xfrm>
              <a:off x="8640" y="5010"/>
              <a:ext cx="1200" cy="0"/>
            </a:xfrm>
            <a:prstGeom prst="straightConnector1">
              <a:avLst/>
            </a:prstGeom>
            <a:grpFill/>
            <a:ln w="9525" cap="flat" cmpd="sng">
              <a:solidFill>
                <a:schemeClr val="tx1"/>
              </a:solidFill>
              <a:prstDash val="solid"/>
              <a:round/>
              <a:headEnd type="none" w="med" len="med"/>
              <a:tailEnd type="arrow" w="med" len="med"/>
            </a:ln>
          </p:spPr>
        </p:cxnSp>
        <p:cxnSp>
          <p:nvCxnSpPr>
            <p:cNvPr id="74764" name="直接箭头连接符 20"/>
            <p:cNvCxnSpPr>
              <a:stCxn id="74758" idx="2"/>
              <a:endCxn id="74759" idx="0"/>
            </p:cNvCxnSpPr>
            <p:nvPr/>
          </p:nvCxnSpPr>
          <p:spPr>
            <a:xfrm>
              <a:off x="11280" y="5760"/>
              <a:ext cx="0" cy="600"/>
            </a:xfrm>
            <a:prstGeom prst="straightConnector1">
              <a:avLst/>
            </a:prstGeom>
            <a:grpFill/>
            <a:ln w="9525" cap="flat" cmpd="sng">
              <a:solidFill>
                <a:schemeClr val="tx1"/>
              </a:solidFill>
              <a:prstDash val="solid"/>
              <a:round/>
              <a:headEnd type="none" w="med" len="med"/>
              <a:tailEnd type="arrow" w="med" len="med"/>
            </a:ln>
          </p:spPr>
        </p:cxnSp>
        <p:cxnSp>
          <p:nvCxnSpPr>
            <p:cNvPr id="74765" name="直接箭头连接符 23"/>
            <p:cNvCxnSpPr>
              <a:stCxn id="74759" idx="1"/>
              <a:endCxn id="74760" idx="3"/>
            </p:cNvCxnSpPr>
            <p:nvPr/>
          </p:nvCxnSpPr>
          <p:spPr>
            <a:xfrm flipH="1">
              <a:off x="8640" y="7020"/>
              <a:ext cx="1200" cy="0"/>
            </a:xfrm>
            <a:prstGeom prst="straightConnector1">
              <a:avLst/>
            </a:prstGeom>
            <a:grpFill/>
            <a:ln w="9525" cap="flat" cmpd="sng">
              <a:solidFill>
                <a:schemeClr val="tx1"/>
              </a:solidFill>
              <a:prstDash val="solid"/>
              <a:round/>
              <a:headEnd type="none" w="med" len="med"/>
              <a:tailEnd type="arrow" w="med" len="med"/>
            </a:ln>
          </p:spPr>
        </p:cxnSp>
        <p:cxnSp>
          <p:nvCxnSpPr>
            <p:cNvPr id="74766" name="直接箭头连接符 25"/>
            <p:cNvCxnSpPr>
              <a:stCxn id="74760" idx="1"/>
              <a:endCxn id="74761" idx="3"/>
            </p:cNvCxnSpPr>
            <p:nvPr/>
          </p:nvCxnSpPr>
          <p:spPr>
            <a:xfrm flipH="1">
              <a:off x="4680" y="7020"/>
              <a:ext cx="1080" cy="0"/>
            </a:xfrm>
            <a:prstGeom prst="straightConnector1">
              <a:avLst/>
            </a:prstGeom>
            <a:grpFill/>
            <a:ln w="9525" cap="flat" cmpd="sng">
              <a:solidFill>
                <a:schemeClr val="tx1"/>
              </a:solidFill>
              <a:prstDash val="solid"/>
              <a:round/>
              <a:headEnd type="none" w="med" len="med"/>
              <a:tailEnd type="arrow" w="med" len="med"/>
            </a:ln>
          </p:spPr>
        </p:cxnSp>
        <p:cxnSp>
          <p:nvCxnSpPr>
            <p:cNvPr id="74767" name="直接箭头连接符 27"/>
            <p:cNvCxnSpPr>
              <a:stCxn id="74761" idx="0"/>
              <a:endCxn id="74756" idx="2"/>
            </p:cNvCxnSpPr>
            <p:nvPr/>
          </p:nvCxnSpPr>
          <p:spPr>
            <a:xfrm flipV="1">
              <a:off x="3120" y="5760"/>
              <a:ext cx="0" cy="600"/>
            </a:xfrm>
            <a:prstGeom prst="straightConnector1">
              <a:avLst/>
            </a:prstGeom>
            <a:grpFill/>
            <a:ln w="9525" cap="flat" cmpd="sng">
              <a:solidFill>
                <a:schemeClr val="tx1"/>
              </a:solidFill>
              <a:prstDash val="solid"/>
              <a:round/>
              <a:headEnd type="none" w="med" len="med"/>
              <a:tailEnd type="arrow" w="med" len="med"/>
            </a:ln>
          </p:spPr>
        </p:cxnSp>
        <p:sp>
          <p:nvSpPr>
            <p:cNvPr id="74768" name="圆角矩形标注 61479"/>
            <p:cNvSpPr/>
            <p:nvPr/>
          </p:nvSpPr>
          <p:spPr>
            <a:xfrm>
              <a:off x="9120" y="8280"/>
              <a:ext cx="3600" cy="1560"/>
            </a:xfrm>
            <a:prstGeom prst="wedgeRoundRectCallout">
              <a:avLst>
                <a:gd name="adj1" fmla="val 23477"/>
                <a:gd name="adj2" fmla="val -89940"/>
                <a:gd name="adj3" fmla="val 16667"/>
              </a:avLst>
            </a:prstGeom>
            <a:solidFill>
              <a:schemeClr val="accent3">
                <a:lumMod val="20000"/>
                <a:lumOff val="80000"/>
              </a:schemeClr>
            </a:solidFill>
            <a:ln w="9525" cap="flat" cmpd="sng">
              <a:solidFill>
                <a:schemeClr val="tx1"/>
              </a:solidFill>
              <a:prstDash val="dash"/>
              <a:miter/>
              <a:headEnd type="none" w="med" len="med"/>
              <a:tailEnd type="none" w="med" len="med"/>
            </a:ln>
          </p:spPr>
          <p:txBody>
            <a:bodyPr anchor="t"/>
            <a:lstStyle/>
            <a:p>
              <a:pPr marL="285750" indent="-285750" eaLnBrk="0" hangingPunct="0">
                <a:buChar char="•"/>
              </a:pPr>
              <a:r>
                <a:rPr lang="zh-CN" altLang="en-US" dirty="0">
                  <a:solidFill>
                    <a:schemeClr val="tx1"/>
                  </a:solidFill>
                  <a:latin typeface="Times New Roman" panose="02020603050405020304" pitchFamily="18" charset="0"/>
                </a:rPr>
                <a:t>结对编程</a:t>
              </a:r>
              <a:endParaRPr lang="en-US" altLang="zh-CN" dirty="0">
                <a:solidFill>
                  <a:schemeClr val="tx1"/>
                </a:solidFill>
                <a:latin typeface="Times New Roman" panose="02020603050405020304" pitchFamily="18" charset="0"/>
              </a:endParaRPr>
            </a:p>
            <a:p>
              <a:pPr marL="285750" indent="-285750" eaLnBrk="0" hangingPunct="0">
                <a:buChar char="•"/>
              </a:pPr>
              <a:r>
                <a:rPr lang="zh-CN" altLang="en-US" dirty="0">
                  <a:solidFill>
                    <a:schemeClr val="tx1"/>
                  </a:solidFill>
                  <a:latin typeface="Times New Roman" panose="02020603050405020304" pitchFamily="18" charset="0"/>
                </a:rPr>
                <a:t>先写测试用例再编程</a:t>
              </a:r>
            </a:p>
          </p:txBody>
        </p:sp>
      </p:grpSp>
    </p:spTree>
    <p:extLst>
      <p:ext uri="{BB962C8B-B14F-4D97-AF65-F5344CB8AC3E}">
        <p14:creationId xmlns:p14="http://schemas.microsoft.com/office/powerpoint/2010/main" val="224634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ou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极限编程的有效实践</a:t>
            </a:r>
          </a:p>
        </p:txBody>
      </p:sp>
      <p:sp>
        <p:nvSpPr>
          <p:cNvPr id="94210" name="内容占位符 2"/>
          <p:cNvSpPr>
            <a:spLocks noGrp="1"/>
          </p:cNvSpPr>
          <p:nvPr/>
        </p:nvSpPr>
        <p:spPr>
          <a:xfrm>
            <a:off x="1665605" y="1289685"/>
            <a:ext cx="4038600"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30000"/>
              </a:lnSpc>
            </a:pPr>
            <a:r>
              <a:rPr lang="zh-CN" altLang="en-US" sz="2400" dirty="0">
                <a:latin typeface="宋体" panose="02010600030101010101" pitchFamily="2" charset="-122"/>
              </a:rPr>
              <a:t>增量式开发</a:t>
            </a:r>
            <a:endParaRPr lang="en-US" altLang="zh-CN" sz="2400" dirty="0">
              <a:latin typeface="宋体" panose="02010600030101010101" pitchFamily="2" charset="-122"/>
            </a:endParaRPr>
          </a:p>
          <a:p>
            <a:pPr>
              <a:lnSpc>
                <a:spcPct val="130000"/>
              </a:lnSpc>
            </a:pPr>
            <a:r>
              <a:rPr lang="zh-CN" altLang="en-US" sz="2400" dirty="0">
                <a:latin typeface="宋体" panose="02010600030101010101" pitchFamily="2" charset="-122"/>
              </a:rPr>
              <a:t>小版本短周期交付</a:t>
            </a:r>
            <a:endParaRPr lang="en-US" altLang="zh-CN" sz="2400" dirty="0">
              <a:latin typeface="宋体" panose="02010600030101010101" pitchFamily="2" charset="-122"/>
            </a:endParaRPr>
          </a:p>
          <a:p>
            <a:pPr>
              <a:lnSpc>
                <a:spcPct val="130000"/>
              </a:lnSpc>
            </a:pPr>
            <a:r>
              <a:rPr lang="zh-CN" altLang="en-US" sz="2400" dirty="0">
                <a:latin typeface="宋体" panose="02010600030101010101" pitchFamily="2" charset="-122"/>
              </a:rPr>
              <a:t>结对编程</a:t>
            </a:r>
            <a:endParaRPr lang="en-US" altLang="zh-CN" sz="2400" dirty="0">
              <a:latin typeface="宋体" panose="02010600030101010101" pitchFamily="2" charset="-122"/>
            </a:endParaRPr>
          </a:p>
          <a:p>
            <a:pPr>
              <a:lnSpc>
                <a:spcPct val="130000"/>
              </a:lnSpc>
            </a:pPr>
            <a:r>
              <a:rPr lang="zh-CN" altLang="en-US" sz="2400" dirty="0">
                <a:latin typeface="宋体" panose="02010600030101010101" pitchFamily="2" charset="-122"/>
              </a:rPr>
              <a:t>代码集体所有</a:t>
            </a:r>
            <a:endParaRPr lang="en-US" altLang="zh-CN" sz="2400" dirty="0">
              <a:latin typeface="宋体" panose="02010600030101010101" pitchFamily="2" charset="-122"/>
            </a:endParaRPr>
          </a:p>
          <a:p>
            <a:pPr>
              <a:lnSpc>
                <a:spcPct val="130000"/>
              </a:lnSpc>
            </a:pPr>
            <a:r>
              <a:rPr lang="zh-CN" altLang="en-US" sz="2400" dirty="0">
                <a:latin typeface="宋体" panose="02010600030101010101" pitchFamily="2" charset="-122"/>
              </a:rPr>
              <a:t>开放的工作空间</a:t>
            </a:r>
            <a:endParaRPr lang="en-US" altLang="zh-CN" sz="2400" dirty="0">
              <a:latin typeface="宋体" panose="02010600030101010101" pitchFamily="2" charset="-122"/>
            </a:endParaRPr>
          </a:p>
          <a:p>
            <a:pPr>
              <a:lnSpc>
                <a:spcPct val="130000"/>
              </a:lnSpc>
            </a:pPr>
            <a:r>
              <a:rPr lang="zh-CN" altLang="en-US" sz="2400" dirty="0">
                <a:latin typeface="宋体" panose="02010600030101010101" pitchFamily="2" charset="-122"/>
              </a:rPr>
              <a:t>可持续的开发速度：</a:t>
            </a:r>
            <a:r>
              <a:rPr lang="en-US" altLang="zh-CN" sz="2400" dirty="0">
                <a:latin typeface="宋体" panose="02010600030101010101" pitchFamily="2" charset="-122"/>
              </a:rPr>
              <a:t>&lt;40</a:t>
            </a:r>
            <a:r>
              <a:rPr lang="zh-CN" altLang="en-US" sz="2400" dirty="0">
                <a:latin typeface="宋体" panose="02010600030101010101" pitchFamily="2" charset="-122"/>
              </a:rPr>
              <a:t>小时</a:t>
            </a:r>
            <a:r>
              <a:rPr lang="en-US" altLang="zh-CN" sz="2400" dirty="0">
                <a:latin typeface="宋体" panose="02010600030101010101" pitchFamily="2" charset="-122"/>
              </a:rPr>
              <a:t>/</a:t>
            </a:r>
            <a:r>
              <a:rPr lang="zh-CN" altLang="en-US" sz="2400" dirty="0">
                <a:latin typeface="宋体" panose="02010600030101010101" pitchFamily="2" charset="-122"/>
              </a:rPr>
              <a:t>周，连续加班不超过两周</a:t>
            </a:r>
            <a:endParaRPr lang="en-US" altLang="zh-CN" sz="2400" dirty="0">
              <a:latin typeface="宋体" panose="02010600030101010101" pitchFamily="2" charset="-122"/>
            </a:endParaRPr>
          </a:p>
        </p:txBody>
      </p:sp>
      <p:sp>
        <p:nvSpPr>
          <p:cNvPr id="94211" name="内容占位符 2"/>
          <p:cNvSpPr txBox="1"/>
          <p:nvPr/>
        </p:nvSpPr>
        <p:spPr>
          <a:xfrm>
            <a:off x="6609715" y="1289685"/>
            <a:ext cx="3962400" cy="4676775"/>
          </a:xfrm>
          <a:prstGeom prst="rect">
            <a:avLst/>
          </a:prstGeom>
          <a:noFill/>
          <a:ln w="9525">
            <a:noFill/>
          </a:ln>
        </p:spPr>
        <p:txBody>
          <a:bodyPr lIns="0" tIns="0" rIns="0" bIns="0" anchor="t"/>
          <a:lstStyle/>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简单的设计</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测试驱动开发</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持续集成</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重构</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及时调整计划</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客户作为开发团队成员</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None/>
            </a:pPr>
            <a:endParaRPr lang="en-US" altLang="zh-CN" sz="2400" dirty="0">
              <a:solidFill>
                <a:schemeClr val="tx1"/>
              </a:solidFill>
              <a:latin typeface="宋体" panose="02010600030101010101" pitchFamily="2" charset="-122"/>
            </a:endParaRPr>
          </a:p>
          <a:p>
            <a:pPr marL="341630" indent="-341630" defTabSz="457200" eaLnBrk="0" hangingPunct="0">
              <a:spcBef>
                <a:spcPts val="700"/>
              </a:spcBef>
              <a:buClr>
                <a:srgbClr val="003399"/>
              </a:buClr>
              <a:buFont typeface="Lucida Sans Unicode" panose="020B0602030504020204" pitchFamily="2" charset="0"/>
              <a:buChar char="•"/>
            </a:pPr>
            <a:endParaRPr lang="zh-CN" altLang="en-US" sz="2400" dirty="0">
              <a:solidFill>
                <a:schemeClr val="tx1"/>
              </a:solidFill>
              <a:latin typeface="宋体" panose="02010600030101010101" pitchFamily="2" charset="-122"/>
            </a:endParaRPr>
          </a:p>
        </p:txBody>
      </p:sp>
      <p:pic>
        <p:nvPicPr>
          <p:cNvPr id="3" name="图片 2"/>
          <p:cNvPicPr>
            <a:picLocks noChangeAspect="1"/>
          </p:cNvPicPr>
          <p:nvPr/>
        </p:nvPicPr>
        <p:blipFill>
          <a:blip r:embed="rId3"/>
          <a:stretch>
            <a:fillRect/>
          </a:stretch>
        </p:blipFill>
        <p:spPr>
          <a:xfrm>
            <a:off x="9540240" y="4832350"/>
            <a:ext cx="1927225" cy="1134110"/>
          </a:xfrm>
          <a:prstGeom prst="rect">
            <a:avLst/>
          </a:prstGeom>
        </p:spPr>
      </p:pic>
    </p:spTree>
    <p:extLst>
      <p:ext uri="{BB962C8B-B14F-4D97-AF65-F5344CB8AC3E}">
        <p14:creationId xmlns:p14="http://schemas.microsoft.com/office/powerpoint/2010/main" val="1142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210">
                                            <p:txEl>
                                              <p:pRg st="0" end="0"/>
                                            </p:txEl>
                                          </p:spTgt>
                                        </p:tgtEl>
                                        <p:attrNameLst>
                                          <p:attrName>style.visibility</p:attrName>
                                        </p:attrNameLst>
                                      </p:cBhvr>
                                      <p:to>
                                        <p:strVal val="visible"/>
                                      </p:to>
                                    </p:set>
                                    <p:animEffect transition="in" filter="wipe(left)">
                                      <p:cBhvr>
                                        <p:cTn id="7" dur="500"/>
                                        <p:tgtEl>
                                          <p:spTgt spid="94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4210">
                                            <p:txEl>
                                              <p:pRg st="1" end="1"/>
                                            </p:txEl>
                                          </p:spTgt>
                                        </p:tgtEl>
                                        <p:attrNameLst>
                                          <p:attrName>style.visibility</p:attrName>
                                        </p:attrNameLst>
                                      </p:cBhvr>
                                      <p:to>
                                        <p:strVal val="visible"/>
                                      </p:to>
                                    </p:set>
                                    <p:animEffect transition="in" filter="wipe(left)">
                                      <p:cBhvr>
                                        <p:cTn id="12" dur="500"/>
                                        <p:tgtEl>
                                          <p:spTgt spid="942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4210">
                                            <p:txEl>
                                              <p:pRg st="2" end="2"/>
                                            </p:txEl>
                                          </p:spTgt>
                                        </p:tgtEl>
                                        <p:attrNameLst>
                                          <p:attrName>style.visibility</p:attrName>
                                        </p:attrNameLst>
                                      </p:cBhvr>
                                      <p:to>
                                        <p:strVal val="visible"/>
                                      </p:to>
                                    </p:set>
                                    <p:animEffect transition="in" filter="wipe(left)">
                                      <p:cBhvr>
                                        <p:cTn id="17" dur="500"/>
                                        <p:tgtEl>
                                          <p:spTgt spid="942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4210">
                                            <p:txEl>
                                              <p:pRg st="3" end="3"/>
                                            </p:txEl>
                                          </p:spTgt>
                                        </p:tgtEl>
                                        <p:attrNameLst>
                                          <p:attrName>style.visibility</p:attrName>
                                        </p:attrNameLst>
                                      </p:cBhvr>
                                      <p:to>
                                        <p:strVal val="visible"/>
                                      </p:to>
                                    </p:set>
                                    <p:animEffect transition="in" filter="wipe(left)">
                                      <p:cBhvr>
                                        <p:cTn id="22" dur="500"/>
                                        <p:tgtEl>
                                          <p:spTgt spid="942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4210">
                                            <p:txEl>
                                              <p:pRg st="4" end="4"/>
                                            </p:txEl>
                                          </p:spTgt>
                                        </p:tgtEl>
                                        <p:attrNameLst>
                                          <p:attrName>style.visibility</p:attrName>
                                        </p:attrNameLst>
                                      </p:cBhvr>
                                      <p:to>
                                        <p:strVal val="visible"/>
                                      </p:to>
                                    </p:set>
                                    <p:animEffect transition="in" filter="wipe(left)">
                                      <p:cBhvr>
                                        <p:cTn id="27" dur="500"/>
                                        <p:tgtEl>
                                          <p:spTgt spid="942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4210">
                                            <p:txEl>
                                              <p:pRg st="5" end="5"/>
                                            </p:txEl>
                                          </p:spTgt>
                                        </p:tgtEl>
                                        <p:attrNameLst>
                                          <p:attrName>style.visibility</p:attrName>
                                        </p:attrNameLst>
                                      </p:cBhvr>
                                      <p:to>
                                        <p:strVal val="visible"/>
                                      </p:to>
                                    </p:set>
                                    <p:animEffect transition="in" filter="wipe(left)">
                                      <p:cBhvr>
                                        <p:cTn id="32" dur="500"/>
                                        <p:tgtEl>
                                          <p:spTgt spid="942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4211">
                                            <p:txEl>
                                              <p:pRg st="0" end="0"/>
                                            </p:txEl>
                                          </p:spTgt>
                                        </p:tgtEl>
                                        <p:attrNameLst>
                                          <p:attrName>style.visibility</p:attrName>
                                        </p:attrNameLst>
                                      </p:cBhvr>
                                      <p:to>
                                        <p:strVal val="visible"/>
                                      </p:to>
                                    </p:set>
                                    <p:animEffect transition="in" filter="wipe(left)">
                                      <p:cBhvr>
                                        <p:cTn id="37" dur="500"/>
                                        <p:tgtEl>
                                          <p:spTgt spid="942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4211">
                                            <p:txEl>
                                              <p:pRg st="1" end="1"/>
                                            </p:txEl>
                                          </p:spTgt>
                                        </p:tgtEl>
                                        <p:attrNameLst>
                                          <p:attrName>style.visibility</p:attrName>
                                        </p:attrNameLst>
                                      </p:cBhvr>
                                      <p:to>
                                        <p:strVal val="visible"/>
                                      </p:to>
                                    </p:set>
                                    <p:animEffect transition="in" filter="wipe(left)">
                                      <p:cBhvr>
                                        <p:cTn id="42" dur="500"/>
                                        <p:tgtEl>
                                          <p:spTgt spid="94211">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4211">
                                            <p:txEl>
                                              <p:pRg st="2" end="2"/>
                                            </p:txEl>
                                          </p:spTgt>
                                        </p:tgtEl>
                                        <p:attrNameLst>
                                          <p:attrName>style.visibility</p:attrName>
                                        </p:attrNameLst>
                                      </p:cBhvr>
                                      <p:to>
                                        <p:strVal val="visible"/>
                                      </p:to>
                                    </p:set>
                                    <p:animEffect transition="in" filter="wipe(left)">
                                      <p:cBhvr>
                                        <p:cTn id="47" dur="500"/>
                                        <p:tgtEl>
                                          <p:spTgt spid="9421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4211">
                                            <p:txEl>
                                              <p:pRg st="3" end="3"/>
                                            </p:txEl>
                                          </p:spTgt>
                                        </p:tgtEl>
                                        <p:attrNameLst>
                                          <p:attrName>style.visibility</p:attrName>
                                        </p:attrNameLst>
                                      </p:cBhvr>
                                      <p:to>
                                        <p:strVal val="visible"/>
                                      </p:to>
                                    </p:set>
                                    <p:animEffect transition="in" filter="wipe(left)">
                                      <p:cBhvr>
                                        <p:cTn id="52" dur="500"/>
                                        <p:tgtEl>
                                          <p:spTgt spid="94211">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4211">
                                            <p:txEl>
                                              <p:pRg st="4" end="4"/>
                                            </p:txEl>
                                          </p:spTgt>
                                        </p:tgtEl>
                                        <p:attrNameLst>
                                          <p:attrName>style.visibility</p:attrName>
                                        </p:attrNameLst>
                                      </p:cBhvr>
                                      <p:to>
                                        <p:strVal val="visible"/>
                                      </p:to>
                                    </p:set>
                                    <p:animEffect transition="in" filter="wipe(left)">
                                      <p:cBhvr>
                                        <p:cTn id="57" dur="500"/>
                                        <p:tgtEl>
                                          <p:spTgt spid="94211">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4211">
                                            <p:txEl>
                                              <p:pRg st="5" end="5"/>
                                            </p:txEl>
                                          </p:spTgt>
                                        </p:tgtEl>
                                        <p:attrNameLst>
                                          <p:attrName>style.visibility</p:attrName>
                                        </p:attrNameLst>
                                      </p:cBhvr>
                                      <p:to>
                                        <p:strVal val="visible"/>
                                      </p:to>
                                    </p:set>
                                    <p:animEffect transition="in" filter="wipe(left)">
                                      <p:cBhvr>
                                        <p:cTn id="62" dur="500"/>
                                        <p:tgtEl>
                                          <p:spTgt spid="942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软件过程模型</a:t>
            </a:r>
          </a:p>
        </p:txBody>
      </p:sp>
      <p:sp>
        <p:nvSpPr>
          <p:cNvPr id="15" name="TextBox 10"/>
          <p:cNvSpPr txBox="1"/>
          <p:nvPr/>
        </p:nvSpPr>
        <p:spPr>
          <a:xfrm>
            <a:off x="613410" y="2849880"/>
            <a:ext cx="3700780" cy="1673860"/>
          </a:xfrm>
          <a:prstGeom prst="rect">
            <a:avLst/>
          </a:prstGeom>
          <a:noFill/>
        </p:spPr>
        <p:txBody>
          <a:bodyPr wrap="square" lIns="72000" tIns="0" rIns="72000" bIns="0" anchor="ctr" anchorCtr="0">
            <a:noAutofit/>
          </a:bodyPr>
          <a:lstStyle/>
          <a:p>
            <a:pPr algn="r" defTabSz="913765">
              <a:lnSpc>
                <a:spcPct val="120000"/>
              </a:lnSpc>
              <a:defRPr/>
            </a:pPr>
            <a:r>
              <a:rPr lang="zh-CN" altLang="en-US" sz="2000" dirty="0"/>
              <a:t>是软件开发全部过程、活动和任务的结构框架。它能直观表达软件开发全过程，明确规定要完成的主要活动、任务和开发策略。</a:t>
            </a:r>
          </a:p>
        </p:txBody>
      </p:sp>
      <p:sp>
        <p:nvSpPr>
          <p:cNvPr id="17" name="Rectangle 11"/>
          <p:cNvSpPr/>
          <p:nvPr/>
        </p:nvSpPr>
        <p:spPr>
          <a:xfrm>
            <a:off x="1068705" y="2485390"/>
            <a:ext cx="3245485" cy="479425"/>
          </a:xfrm>
          <a:prstGeom prst="rect">
            <a:avLst/>
          </a:prstGeom>
        </p:spPr>
        <p:txBody>
          <a:bodyPr wrap="none" lIns="72000" tIns="0" rIns="72000" bIns="0">
            <a:noAutofit/>
          </a:bodyPr>
          <a:lstStyle/>
          <a:p>
            <a:pPr lvl="0" algn="r" defTabSz="913765">
              <a:defRPr/>
            </a:pPr>
            <a:r>
              <a:rPr lang="zh-CN" altLang="en-US" sz="2400" b="1" dirty="0">
                <a:solidFill>
                  <a:schemeClr val="accent1"/>
                </a:solidFill>
              </a:rPr>
              <a:t>软件过程模型</a:t>
            </a:r>
          </a:p>
        </p:txBody>
      </p:sp>
      <p:grpSp>
        <p:nvGrpSpPr>
          <p:cNvPr id="38" name="组合 37"/>
          <p:cNvGrpSpPr/>
          <p:nvPr/>
        </p:nvGrpSpPr>
        <p:grpSpPr>
          <a:xfrm>
            <a:off x="5774055" y="1583055"/>
            <a:ext cx="5481320" cy="3734435"/>
            <a:chOff x="4350067" y="1304925"/>
            <a:chExt cx="3598630" cy="2533650"/>
          </a:xfrm>
        </p:grpSpPr>
        <p:sp>
          <p:nvSpPr>
            <p:cNvPr id="39" name="Freeform: Shape 12"/>
            <p:cNvSpPr/>
            <p:nvPr/>
          </p:nvSpPr>
          <p:spPr>
            <a:xfrm>
              <a:off x="4350067" y="1304925"/>
              <a:ext cx="2339642" cy="2533650"/>
            </a:xfrm>
            <a:custGeom>
              <a:avLst/>
              <a:gdLst>
                <a:gd name="connsiteX0" fmla="*/ 1689100 w 3119522"/>
                <a:gd name="connsiteY0" fmla="*/ 0 h 3378200"/>
                <a:gd name="connsiteX1" fmla="*/ 3089728 w 3119522"/>
                <a:gd name="connsiteY1" fmla="*/ 744708 h 3378200"/>
                <a:gd name="connsiteX2" fmla="*/ 3119522 w 3119522"/>
                <a:gd name="connsiteY2" fmla="*/ 793750 h 3378200"/>
                <a:gd name="connsiteX3" fmla="*/ 2303088 w 3119522"/>
                <a:gd name="connsiteY3" fmla="*/ 793750 h 3378200"/>
                <a:gd name="connsiteX4" fmla="*/ 2296249 w 3119522"/>
                <a:gd name="connsiteY4" fmla="*/ 788636 h 3378200"/>
                <a:gd name="connsiteX5" fmla="*/ 1689100 w 3119522"/>
                <a:gd name="connsiteY5" fmla="*/ 603178 h 3378200"/>
                <a:gd name="connsiteX6" fmla="*/ 603178 w 3119522"/>
                <a:gd name="connsiteY6" fmla="*/ 1689100 h 3378200"/>
                <a:gd name="connsiteX7" fmla="*/ 1689100 w 3119522"/>
                <a:gd name="connsiteY7" fmla="*/ 2775022 h 3378200"/>
                <a:gd name="connsiteX8" fmla="*/ 2296249 w 3119522"/>
                <a:gd name="connsiteY8" fmla="*/ 2589564 h 3378200"/>
                <a:gd name="connsiteX9" fmla="*/ 2303088 w 3119522"/>
                <a:gd name="connsiteY9" fmla="*/ 2584450 h 3378200"/>
                <a:gd name="connsiteX10" fmla="*/ 3119522 w 3119522"/>
                <a:gd name="connsiteY10" fmla="*/ 2584450 h 3378200"/>
                <a:gd name="connsiteX11" fmla="*/ 3089728 w 3119522"/>
                <a:gd name="connsiteY11" fmla="*/ 2633492 h 3378200"/>
                <a:gd name="connsiteX12" fmla="*/ 1689100 w 3119522"/>
                <a:gd name="connsiteY12" fmla="*/ 3378200 h 3378200"/>
                <a:gd name="connsiteX13" fmla="*/ 0 w 3119522"/>
                <a:gd name="connsiteY13" fmla="*/ 1689100 h 3378200"/>
                <a:gd name="connsiteX14" fmla="*/ 1689100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689100" y="0"/>
                  </a:moveTo>
                  <a:cubicBezTo>
                    <a:pt x="2272140" y="0"/>
                    <a:pt x="2786185" y="295405"/>
                    <a:pt x="3089728" y="744708"/>
                  </a:cubicBezTo>
                  <a:lnTo>
                    <a:pt x="3119522" y="793750"/>
                  </a:lnTo>
                  <a:lnTo>
                    <a:pt x="2303088" y="793750"/>
                  </a:lnTo>
                  <a:lnTo>
                    <a:pt x="2296249" y="788636"/>
                  </a:lnTo>
                  <a:cubicBezTo>
                    <a:pt x="2122935" y="671548"/>
                    <a:pt x="1914002" y="603178"/>
                    <a:pt x="1689100" y="603178"/>
                  </a:cubicBezTo>
                  <a:cubicBezTo>
                    <a:pt x="1089362" y="603178"/>
                    <a:pt x="603178" y="1089362"/>
                    <a:pt x="603178" y="1689100"/>
                  </a:cubicBezTo>
                  <a:cubicBezTo>
                    <a:pt x="603178" y="2288838"/>
                    <a:pt x="1089362" y="2775022"/>
                    <a:pt x="1689100" y="2775022"/>
                  </a:cubicBezTo>
                  <a:cubicBezTo>
                    <a:pt x="1914002" y="2775022"/>
                    <a:pt x="2122935" y="2706653"/>
                    <a:pt x="2296249" y="2589564"/>
                  </a:cubicBezTo>
                  <a:lnTo>
                    <a:pt x="2303088" y="2584450"/>
                  </a:lnTo>
                  <a:lnTo>
                    <a:pt x="3119522" y="2584450"/>
                  </a:lnTo>
                  <a:lnTo>
                    <a:pt x="3089728" y="2633492"/>
                  </a:lnTo>
                  <a:cubicBezTo>
                    <a:pt x="2786185" y="3082796"/>
                    <a:pt x="2272140" y="3378200"/>
                    <a:pt x="1689100" y="3378200"/>
                  </a:cubicBezTo>
                  <a:cubicBezTo>
                    <a:pt x="756236" y="3378200"/>
                    <a:pt x="0" y="2621964"/>
                    <a:pt x="0" y="1689100"/>
                  </a:cubicBezTo>
                  <a:cubicBezTo>
                    <a:pt x="0" y="756236"/>
                    <a:pt x="756236" y="0"/>
                    <a:pt x="1689100"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40" name="Freeform: Shape 13"/>
            <p:cNvSpPr/>
            <p:nvPr/>
          </p:nvSpPr>
          <p:spPr bwMode="auto">
            <a:xfrm>
              <a:off x="5194136" y="2115257"/>
              <a:ext cx="916268" cy="872904"/>
            </a:xfrm>
            <a:custGeom>
              <a:avLst/>
              <a:gdLst>
                <a:gd name="connsiteX0" fmla="*/ 474392 w 604567"/>
                <a:gd name="connsiteY0" fmla="*/ 431437 h 575955"/>
                <a:gd name="connsiteX1" fmla="*/ 505564 w 604567"/>
                <a:gd name="connsiteY1" fmla="*/ 462558 h 575955"/>
                <a:gd name="connsiteX2" fmla="*/ 494189 w 604567"/>
                <a:gd name="connsiteY2" fmla="*/ 505144 h 575955"/>
                <a:gd name="connsiteX3" fmla="*/ 451532 w 604567"/>
                <a:gd name="connsiteY3" fmla="*/ 516609 h 575955"/>
                <a:gd name="connsiteX4" fmla="*/ 420250 w 604567"/>
                <a:gd name="connsiteY4" fmla="*/ 485379 h 575955"/>
                <a:gd name="connsiteX5" fmla="*/ 431735 w 604567"/>
                <a:gd name="connsiteY5" fmla="*/ 442793 h 575955"/>
                <a:gd name="connsiteX6" fmla="*/ 474716 w 604567"/>
                <a:gd name="connsiteY6" fmla="*/ 415167 h 575955"/>
                <a:gd name="connsiteX7" fmla="*/ 423315 w 604567"/>
                <a:gd name="connsiteY7" fmla="*/ 428930 h 575955"/>
                <a:gd name="connsiteX8" fmla="*/ 417737 w 604567"/>
                <a:gd name="connsiteY8" fmla="*/ 434392 h 575955"/>
                <a:gd name="connsiteX9" fmla="*/ 403958 w 604567"/>
                <a:gd name="connsiteY9" fmla="*/ 485730 h 575955"/>
                <a:gd name="connsiteX10" fmla="*/ 406036 w 604567"/>
                <a:gd name="connsiteY10" fmla="*/ 493267 h 575955"/>
                <a:gd name="connsiteX11" fmla="*/ 443657 w 604567"/>
                <a:gd name="connsiteY11" fmla="*/ 530843 h 575955"/>
                <a:gd name="connsiteX12" fmla="*/ 449125 w 604567"/>
                <a:gd name="connsiteY12" fmla="*/ 533136 h 575955"/>
                <a:gd name="connsiteX13" fmla="*/ 451203 w 604567"/>
                <a:gd name="connsiteY13" fmla="*/ 532918 h 575955"/>
                <a:gd name="connsiteX14" fmla="*/ 502603 w 604567"/>
                <a:gd name="connsiteY14" fmla="*/ 519155 h 575955"/>
                <a:gd name="connsiteX15" fmla="*/ 508072 w 604567"/>
                <a:gd name="connsiteY15" fmla="*/ 513584 h 575955"/>
                <a:gd name="connsiteX16" fmla="*/ 521851 w 604567"/>
                <a:gd name="connsiteY16" fmla="*/ 462246 h 575955"/>
                <a:gd name="connsiteX17" fmla="*/ 519883 w 604567"/>
                <a:gd name="connsiteY17" fmla="*/ 454709 h 575955"/>
                <a:gd name="connsiteX18" fmla="*/ 482262 w 604567"/>
                <a:gd name="connsiteY18" fmla="*/ 417133 h 575955"/>
                <a:gd name="connsiteX19" fmla="*/ 474716 w 604567"/>
                <a:gd name="connsiteY19" fmla="*/ 415167 h 575955"/>
                <a:gd name="connsiteX20" fmla="*/ 462905 w 604567"/>
                <a:gd name="connsiteY20" fmla="*/ 372021 h 575955"/>
                <a:gd name="connsiteX21" fmla="*/ 535084 w 604567"/>
                <a:gd name="connsiteY21" fmla="*/ 401950 h 575955"/>
                <a:gd name="connsiteX22" fmla="*/ 565050 w 604567"/>
                <a:gd name="connsiteY22" fmla="*/ 474043 h 575955"/>
                <a:gd name="connsiteX23" fmla="*/ 535084 w 604567"/>
                <a:gd name="connsiteY23" fmla="*/ 546135 h 575955"/>
                <a:gd name="connsiteX24" fmla="*/ 462905 w 604567"/>
                <a:gd name="connsiteY24" fmla="*/ 575955 h 575955"/>
                <a:gd name="connsiteX25" fmla="*/ 390725 w 604567"/>
                <a:gd name="connsiteY25" fmla="*/ 546135 h 575955"/>
                <a:gd name="connsiteX26" fmla="*/ 367540 w 604567"/>
                <a:gd name="connsiteY26" fmla="*/ 437778 h 575955"/>
                <a:gd name="connsiteX27" fmla="*/ 368196 w 604567"/>
                <a:gd name="connsiteY27" fmla="*/ 436358 h 575955"/>
                <a:gd name="connsiteX28" fmla="*/ 369180 w 604567"/>
                <a:gd name="connsiteY28" fmla="*/ 434064 h 575955"/>
                <a:gd name="connsiteX29" fmla="*/ 369836 w 604567"/>
                <a:gd name="connsiteY29" fmla="*/ 432535 h 575955"/>
                <a:gd name="connsiteX30" fmla="*/ 390725 w 604567"/>
                <a:gd name="connsiteY30" fmla="*/ 401950 h 575955"/>
                <a:gd name="connsiteX31" fmla="*/ 462905 w 604567"/>
                <a:gd name="connsiteY31" fmla="*/ 372021 h 575955"/>
                <a:gd name="connsiteX32" fmla="*/ 351799 w 604567"/>
                <a:gd name="connsiteY32" fmla="*/ 312323 h 575955"/>
                <a:gd name="connsiteX33" fmla="*/ 407125 w 604567"/>
                <a:gd name="connsiteY33" fmla="*/ 367564 h 575955"/>
                <a:gd name="connsiteX34" fmla="*/ 381102 w 604567"/>
                <a:gd name="connsiteY34" fmla="*/ 387215 h 575955"/>
                <a:gd name="connsiteX35" fmla="*/ 358141 w 604567"/>
                <a:gd name="connsiteY35" fmla="*/ 420076 h 575955"/>
                <a:gd name="connsiteX36" fmla="*/ 301065 w 604567"/>
                <a:gd name="connsiteY36" fmla="*/ 363088 h 575955"/>
                <a:gd name="connsiteX37" fmla="*/ 206657 w 604567"/>
                <a:gd name="connsiteY37" fmla="*/ 167381 h 575955"/>
                <a:gd name="connsiteX38" fmla="*/ 289774 w 604567"/>
                <a:gd name="connsiteY38" fmla="*/ 250367 h 575955"/>
                <a:gd name="connsiteX39" fmla="*/ 239029 w 604567"/>
                <a:gd name="connsiteY39" fmla="*/ 301032 h 575955"/>
                <a:gd name="connsiteX40" fmla="*/ 155912 w 604567"/>
                <a:gd name="connsiteY40" fmla="*/ 218155 h 575955"/>
                <a:gd name="connsiteX41" fmla="*/ 157771 w 604567"/>
                <a:gd name="connsiteY41" fmla="*/ 217173 h 575955"/>
                <a:gd name="connsiteX42" fmla="*/ 160943 w 604567"/>
                <a:gd name="connsiteY42" fmla="*/ 215425 h 575955"/>
                <a:gd name="connsiteX43" fmla="*/ 166630 w 604567"/>
                <a:gd name="connsiteY43" fmla="*/ 211931 h 575955"/>
                <a:gd name="connsiteX44" fmla="*/ 169801 w 604567"/>
                <a:gd name="connsiteY44" fmla="*/ 209857 h 575955"/>
                <a:gd name="connsiteX45" fmla="*/ 175379 w 604567"/>
                <a:gd name="connsiteY45" fmla="*/ 205707 h 575955"/>
                <a:gd name="connsiteX46" fmla="*/ 177894 w 604567"/>
                <a:gd name="connsiteY46" fmla="*/ 203633 h 575955"/>
                <a:gd name="connsiteX47" fmla="*/ 185331 w 604567"/>
                <a:gd name="connsiteY47" fmla="*/ 196863 h 575955"/>
                <a:gd name="connsiteX48" fmla="*/ 192549 w 604567"/>
                <a:gd name="connsiteY48" fmla="*/ 188892 h 575955"/>
                <a:gd name="connsiteX49" fmla="*/ 194518 w 604567"/>
                <a:gd name="connsiteY49" fmla="*/ 186380 h 575955"/>
                <a:gd name="connsiteX50" fmla="*/ 199220 w 604567"/>
                <a:gd name="connsiteY50" fmla="*/ 179938 h 575955"/>
                <a:gd name="connsiteX51" fmla="*/ 201079 w 604567"/>
                <a:gd name="connsiteY51" fmla="*/ 177208 h 575955"/>
                <a:gd name="connsiteX52" fmla="*/ 206001 w 604567"/>
                <a:gd name="connsiteY52" fmla="*/ 168691 h 575955"/>
                <a:gd name="connsiteX53" fmla="*/ 206548 w 604567"/>
                <a:gd name="connsiteY53" fmla="*/ 167709 h 575955"/>
                <a:gd name="connsiteX54" fmla="*/ 206657 w 604567"/>
                <a:gd name="connsiteY54" fmla="*/ 167381 h 575955"/>
                <a:gd name="connsiteX55" fmla="*/ 431761 w 604567"/>
                <a:gd name="connsiteY55" fmla="*/ 130828 h 575955"/>
                <a:gd name="connsiteX56" fmla="*/ 451448 w 604567"/>
                <a:gd name="connsiteY56" fmla="*/ 150485 h 575955"/>
                <a:gd name="connsiteX57" fmla="*/ 470916 w 604567"/>
                <a:gd name="connsiteY57" fmla="*/ 169924 h 575955"/>
                <a:gd name="connsiteX58" fmla="*/ 147175 w 604567"/>
                <a:gd name="connsiteY58" fmla="*/ 494045 h 575955"/>
                <a:gd name="connsiteX59" fmla="*/ 146847 w 604567"/>
                <a:gd name="connsiteY59" fmla="*/ 494373 h 575955"/>
                <a:gd name="connsiteX60" fmla="*/ 144222 w 604567"/>
                <a:gd name="connsiteY60" fmla="*/ 496994 h 575955"/>
                <a:gd name="connsiteX61" fmla="*/ 142581 w 604567"/>
                <a:gd name="connsiteY61" fmla="*/ 497868 h 575955"/>
                <a:gd name="connsiteX62" fmla="*/ 107363 w 604567"/>
                <a:gd name="connsiteY62" fmla="*/ 494264 h 575955"/>
                <a:gd name="connsiteX63" fmla="*/ 103645 w 604567"/>
                <a:gd name="connsiteY63" fmla="*/ 459209 h 575955"/>
                <a:gd name="connsiteX64" fmla="*/ 104520 w 604567"/>
                <a:gd name="connsiteY64" fmla="*/ 457571 h 575955"/>
                <a:gd name="connsiteX65" fmla="*/ 242219 w 604567"/>
                <a:gd name="connsiteY65" fmla="*/ 319972 h 575955"/>
                <a:gd name="connsiteX66" fmla="*/ 245063 w 604567"/>
                <a:gd name="connsiteY66" fmla="*/ 318225 h 575955"/>
                <a:gd name="connsiteX67" fmla="*/ 306858 w 604567"/>
                <a:gd name="connsiteY67" fmla="*/ 256414 h 575955"/>
                <a:gd name="connsiteX68" fmla="*/ 308608 w 604567"/>
                <a:gd name="connsiteY68" fmla="*/ 253684 h 575955"/>
                <a:gd name="connsiteX69" fmla="*/ 102108 w 604567"/>
                <a:gd name="connsiteY69" fmla="*/ 11784 h 575955"/>
                <a:gd name="connsiteX70" fmla="*/ 174277 w 604567"/>
                <a:gd name="connsiteY70" fmla="*/ 41599 h 575955"/>
                <a:gd name="connsiteX71" fmla="*/ 198224 w 604567"/>
                <a:gd name="connsiteY71" fmla="*/ 147646 h 575955"/>
                <a:gd name="connsiteX72" fmla="*/ 197568 w 604567"/>
                <a:gd name="connsiteY72" fmla="*/ 149175 h 575955"/>
                <a:gd name="connsiteX73" fmla="*/ 196802 w 604567"/>
                <a:gd name="connsiteY73" fmla="*/ 151032 h 575955"/>
                <a:gd name="connsiteX74" fmla="*/ 174277 w 604567"/>
                <a:gd name="connsiteY74" fmla="*/ 185871 h 575955"/>
                <a:gd name="connsiteX75" fmla="*/ 142785 w 604567"/>
                <a:gd name="connsiteY75" fmla="*/ 207168 h 575955"/>
                <a:gd name="connsiteX76" fmla="*/ 140926 w 604567"/>
                <a:gd name="connsiteY76" fmla="*/ 207932 h 575955"/>
                <a:gd name="connsiteX77" fmla="*/ 139505 w 604567"/>
                <a:gd name="connsiteY77" fmla="*/ 208478 h 575955"/>
                <a:gd name="connsiteX78" fmla="*/ 101890 w 604567"/>
                <a:gd name="connsiteY78" fmla="*/ 215577 h 575955"/>
                <a:gd name="connsiteX79" fmla="*/ 29940 w 604567"/>
                <a:gd name="connsiteY79" fmla="*/ 185762 h 575955"/>
                <a:gd name="connsiteX80" fmla="*/ 3697 w 604567"/>
                <a:gd name="connsiteY80" fmla="*/ 86595 h 575955"/>
                <a:gd name="connsiteX81" fmla="*/ 52903 w 604567"/>
                <a:gd name="connsiteY81" fmla="*/ 135851 h 575955"/>
                <a:gd name="connsiteX82" fmla="*/ 58917 w 604567"/>
                <a:gd name="connsiteY82" fmla="*/ 138035 h 575955"/>
                <a:gd name="connsiteX83" fmla="*/ 115995 w 604567"/>
                <a:gd name="connsiteY83" fmla="*/ 135086 h 575955"/>
                <a:gd name="connsiteX84" fmla="*/ 123431 w 604567"/>
                <a:gd name="connsiteY84" fmla="*/ 127660 h 575955"/>
                <a:gd name="connsiteX85" fmla="*/ 126493 w 604567"/>
                <a:gd name="connsiteY85" fmla="*/ 70650 h 575955"/>
                <a:gd name="connsiteX86" fmla="*/ 124196 w 604567"/>
                <a:gd name="connsiteY86" fmla="*/ 64643 h 575955"/>
                <a:gd name="connsiteX87" fmla="*/ 74881 w 604567"/>
                <a:gd name="connsiteY87" fmla="*/ 15388 h 575955"/>
                <a:gd name="connsiteX88" fmla="*/ 102108 w 604567"/>
                <a:gd name="connsiteY88" fmla="*/ 11784 h 575955"/>
                <a:gd name="connsiteX89" fmla="*/ 362839 w 604567"/>
                <a:gd name="connsiteY89" fmla="*/ 0 h 575955"/>
                <a:gd name="connsiteX90" fmla="*/ 381652 w 604567"/>
                <a:gd name="connsiteY90" fmla="*/ 3822 h 575955"/>
                <a:gd name="connsiteX91" fmla="*/ 525595 w 604567"/>
                <a:gd name="connsiteY91" fmla="*/ 125584 h 575955"/>
                <a:gd name="connsiteX92" fmla="*/ 604567 w 604567"/>
                <a:gd name="connsiteY92" fmla="*/ 321058 h 575955"/>
                <a:gd name="connsiteX93" fmla="*/ 600739 w 604567"/>
                <a:gd name="connsiteY93" fmla="*/ 322696 h 575955"/>
                <a:gd name="connsiteX94" fmla="*/ 488406 w 604567"/>
                <a:gd name="connsiteY94" fmla="*/ 165334 h 575955"/>
                <a:gd name="connsiteX95" fmla="*/ 487531 w 604567"/>
                <a:gd name="connsiteY95" fmla="*/ 164351 h 575955"/>
                <a:gd name="connsiteX96" fmla="*/ 437217 w 604567"/>
                <a:gd name="connsiteY96" fmla="*/ 114227 h 575955"/>
                <a:gd name="connsiteX97" fmla="*/ 435357 w 604567"/>
                <a:gd name="connsiteY97" fmla="*/ 112807 h 575955"/>
                <a:gd name="connsiteX98" fmla="*/ 361855 w 604567"/>
                <a:gd name="connsiteY98" fmla="*/ 74149 h 575955"/>
                <a:gd name="connsiteX99" fmla="*/ 346651 w 604567"/>
                <a:gd name="connsiteY99" fmla="*/ 52199 h 57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4567" h="575955">
                  <a:moveTo>
                    <a:pt x="474392" y="431437"/>
                  </a:moveTo>
                  <a:lnTo>
                    <a:pt x="505564" y="462558"/>
                  </a:lnTo>
                  <a:lnTo>
                    <a:pt x="494189" y="505144"/>
                  </a:lnTo>
                  <a:lnTo>
                    <a:pt x="451532" y="516609"/>
                  </a:lnTo>
                  <a:lnTo>
                    <a:pt x="420250" y="485379"/>
                  </a:lnTo>
                  <a:lnTo>
                    <a:pt x="431735" y="442793"/>
                  </a:lnTo>
                  <a:close/>
                  <a:moveTo>
                    <a:pt x="474716" y="415167"/>
                  </a:moveTo>
                  <a:lnTo>
                    <a:pt x="423315" y="428930"/>
                  </a:lnTo>
                  <a:cubicBezTo>
                    <a:pt x="420581" y="429586"/>
                    <a:pt x="418503" y="431770"/>
                    <a:pt x="417737" y="434392"/>
                  </a:cubicBezTo>
                  <a:lnTo>
                    <a:pt x="403958" y="485730"/>
                  </a:lnTo>
                  <a:cubicBezTo>
                    <a:pt x="403301" y="488461"/>
                    <a:pt x="404067" y="491301"/>
                    <a:pt x="406036" y="493267"/>
                  </a:cubicBezTo>
                  <a:lnTo>
                    <a:pt x="443657" y="530843"/>
                  </a:lnTo>
                  <a:cubicBezTo>
                    <a:pt x="445078" y="532372"/>
                    <a:pt x="447156" y="533136"/>
                    <a:pt x="449125" y="533136"/>
                  </a:cubicBezTo>
                  <a:cubicBezTo>
                    <a:pt x="449890" y="533136"/>
                    <a:pt x="450546" y="533136"/>
                    <a:pt x="451203" y="532918"/>
                  </a:cubicBezTo>
                  <a:lnTo>
                    <a:pt x="502603" y="519155"/>
                  </a:lnTo>
                  <a:cubicBezTo>
                    <a:pt x="505338" y="518390"/>
                    <a:pt x="507415" y="516315"/>
                    <a:pt x="508072" y="513584"/>
                  </a:cubicBezTo>
                  <a:lnTo>
                    <a:pt x="521851" y="462246"/>
                  </a:lnTo>
                  <a:cubicBezTo>
                    <a:pt x="522617" y="459624"/>
                    <a:pt x="521851" y="456675"/>
                    <a:pt x="519883" y="454709"/>
                  </a:cubicBezTo>
                  <a:lnTo>
                    <a:pt x="482262" y="417133"/>
                  </a:lnTo>
                  <a:cubicBezTo>
                    <a:pt x="480293" y="415167"/>
                    <a:pt x="477341" y="414403"/>
                    <a:pt x="474716" y="415167"/>
                  </a:cubicBezTo>
                  <a:close/>
                  <a:moveTo>
                    <a:pt x="462905" y="372021"/>
                  </a:moveTo>
                  <a:cubicBezTo>
                    <a:pt x="490245" y="372021"/>
                    <a:pt x="515836" y="382616"/>
                    <a:pt x="535084" y="401950"/>
                  </a:cubicBezTo>
                  <a:cubicBezTo>
                    <a:pt x="554442" y="421175"/>
                    <a:pt x="565050" y="446844"/>
                    <a:pt x="565050" y="474043"/>
                  </a:cubicBezTo>
                  <a:cubicBezTo>
                    <a:pt x="565050" y="501241"/>
                    <a:pt x="554442" y="526910"/>
                    <a:pt x="535084" y="546135"/>
                  </a:cubicBezTo>
                  <a:cubicBezTo>
                    <a:pt x="515836" y="565360"/>
                    <a:pt x="490245" y="575955"/>
                    <a:pt x="462905" y="575955"/>
                  </a:cubicBezTo>
                  <a:cubicBezTo>
                    <a:pt x="435673" y="575955"/>
                    <a:pt x="410082" y="565360"/>
                    <a:pt x="390725" y="546135"/>
                  </a:cubicBezTo>
                  <a:cubicBezTo>
                    <a:pt x="362290" y="517735"/>
                    <a:pt x="353213" y="475353"/>
                    <a:pt x="367540" y="437778"/>
                  </a:cubicBezTo>
                  <a:cubicBezTo>
                    <a:pt x="367758" y="437341"/>
                    <a:pt x="367977" y="436904"/>
                    <a:pt x="368196" y="436358"/>
                  </a:cubicBezTo>
                  <a:cubicBezTo>
                    <a:pt x="368415" y="435593"/>
                    <a:pt x="368852" y="434829"/>
                    <a:pt x="369180" y="434064"/>
                  </a:cubicBezTo>
                  <a:lnTo>
                    <a:pt x="369836" y="432535"/>
                  </a:lnTo>
                  <a:cubicBezTo>
                    <a:pt x="374976" y="420956"/>
                    <a:pt x="381976" y="410689"/>
                    <a:pt x="390725" y="401950"/>
                  </a:cubicBezTo>
                  <a:cubicBezTo>
                    <a:pt x="410082" y="382616"/>
                    <a:pt x="435673" y="372021"/>
                    <a:pt x="462905" y="372021"/>
                  </a:cubicBezTo>
                  <a:close/>
                  <a:moveTo>
                    <a:pt x="351799" y="312323"/>
                  </a:moveTo>
                  <a:lnTo>
                    <a:pt x="407125" y="367564"/>
                  </a:lnTo>
                  <a:cubicBezTo>
                    <a:pt x="397503" y="372914"/>
                    <a:pt x="388756" y="379464"/>
                    <a:pt x="381102" y="387215"/>
                  </a:cubicBezTo>
                  <a:cubicBezTo>
                    <a:pt x="371589" y="396604"/>
                    <a:pt x="363826" y="407740"/>
                    <a:pt x="358141" y="420076"/>
                  </a:cubicBezTo>
                  <a:lnTo>
                    <a:pt x="301065" y="363088"/>
                  </a:lnTo>
                  <a:close/>
                  <a:moveTo>
                    <a:pt x="206657" y="167381"/>
                  </a:moveTo>
                  <a:lnTo>
                    <a:pt x="289774" y="250367"/>
                  </a:lnTo>
                  <a:lnTo>
                    <a:pt x="239029" y="301032"/>
                  </a:lnTo>
                  <a:lnTo>
                    <a:pt x="155912" y="218155"/>
                  </a:lnTo>
                  <a:cubicBezTo>
                    <a:pt x="156568" y="217828"/>
                    <a:pt x="157115" y="217500"/>
                    <a:pt x="157771" y="217173"/>
                  </a:cubicBezTo>
                  <a:cubicBezTo>
                    <a:pt x="158865" y="216627"/>
                    <a:pt x="159958" y="215971"/>
                    <a:pt x="160943" y="215425"/>
                  </a:cubicBezTo>
                  <a:cubicBezTo>
                    <a:pt x="162911" y="214224"/>
                    <a:pt x="164771" y="213132"/>
                    <a:pt x="166630" y="211931"/>
                  </a:cubicBezTo>
                  <a:cubicBezTo>
                    <a:pt x="167723" y="211276"/>
                    <a:pt x="168708" y="210512"/>
                    <a:pt x="169801" y="209857"/>
                  </a:cubicBezTo>
                  <a:cubicBezTo>
                    <a:pt x="171660" y="208546"/>
                    <a:pt x="173520" y="207127"/>
                    <a:pt x="175379" y="205707"/>
                  </a:cubicBezTo>
                  <a:cubicBezTo>
                    <a:pt x="176144" y="204943"/>
                    <a:pt x="177019" y="204397"/>
                    <a:pt x="177894" y="203633"/>
                  </a:cubicBezTo>
                  <a:cubicBezTo>
                    <a:pt x="180410" y="201449"/>
                    <a:pt x="182925" y="199265"/>
                    <a:pt x="185331" y="196863"/>
                  </a:cubicBezTo>
                  <a:cubicBezTo>
                    <a:pt x="187956" y="194351"/>
                    <a:pt x="190252" y="191622"/>
                    <a:pt x="192549" y="188892"/>
                  </a:cubicBezTo>
                  <a:cubicBezTo>
                    <a:pt x="193315" y="188018"/>
                    <a:pt x="193861" y="187145"/>
                    <a:pt x="194518" y="186380"/>
                  </a:cubicBezTo>
                  <a:cubicBezTo>
                    <a:pt x="196158" y="184306"/>
                    <a:pt x="197689" y="182122"/>
                    <a:pt x="199220" y="179938"/>
                  </a:cubicBezTo>
                  <a:cubicBezTo>
                    <a:pt x="199876" y="178955"/>
                    <a:pt x="200423" y="178082"/>
                    <a:pt x="201079" y="177208"/>
                  </a:cubicBezTo>
                  <a:cubicBezTo>
                    <a:pt x="202829" y="174478"/>
                    <a:pt x="204470" y="171639"/>
                    <a:pt x="206001" y="168691"/>
                  </a:cubicBezTo>
                  <a:cubicBezTo>
                    <a:pt x="206110" y="168364"/>
                    <a:pt x="206329" y="168036"/>
                    <a:pt x="206548" y="167709"/>
                  </a:cubicBezTo>
                  <a:cubicBezTo>
                    <a:pt x="206548" y="167599"/>
                    <a:pt x="206657" y="167490"/>
                    <a:pt x="206657" y="167381"/>
                  </a:cubicBezTo>
                  <a:close/>
                  <a:moveTo>
                    <a:pt x="431761" y="130828"/>
                  </a:moveTo>
                  <a:lnTo>
                    <a:pt x="451448" y="150485"/>
                  </a:lnTo>
                  <a:lnTo>
                    <a:pt x="470916" y="169924"/>
                  </a:lnTo>
                  <a:cubicBezTo>
                    <a:pt x="335185" y="305884"/>
                    <a:pt x="151003" y="490332"/>
                    <a:pt x="147175" y="494045"/>
                  </a:cubicBezTo>
                  <a:cubicBezTo>
                    <a:pt x="147065" y="494155"/>
                    <a:pt x="146956" y="494264"/>
                    <a:pt x="146847" y="494373"/>
                  </a:cubicBezTo>
                  <a:lnTo>
                    <a:pt x="144222" y="496994"/>
                  </a:lnTo>
                  <a:cubicBezTo>
                    <a:pt x="143675" y="497212"/>
                    <a:pt x="143128" y="497540"/>
                    <a:pt x="142581" y="497868"/>
                  </a:cubicBezTo>
                  <a:cubicBezTo>
                    <a:pt x="131753" y="504966"/>
                    <a:pt x="116550" y="503437"/>
                    <a:pt x="107363" y="494264"/>
                  </a:cubicBezTo>
                  <a:cubicBezTo>
                    <a:pt x="97957" y="484872"/>
                    <a:pt x="96426" y="470129"/>
                    <a:pt x="103645" y="459209"/>
                  </a:cubicBezTo>
                  <a:cubicBezTo>
                    <a:pt x="103973" y="458663"/>
                    <a:pt x="104301" y="458117"/>
                    <a:pt x="104520" y="457571"/>
                  </a:cubicBezTo>
                  <a:lnTo>
                    <a:pt x="242219" y="319972"/>
                  </a:lnTo>
                  <a:cubicBezTo>
                    <a:pt x="243313" y="319535"/>
                    <a:pt x="244188" y="318989"/>
                    <a:pt x="245063" y="318225"/>
                  </a:cubicBezTo>
                  <a:lnTo>
                    <a:pt x="306858" y="256414"/>
                  </a:lnTo>
                  <a:cubicBezTo>
                    <a:pt x="307733" y="255650"/>
                    <a:pt x="308280" y="254667"/>
                    <a:pt x="308608" y="253684"/>
                  </a:cubicBezTo>
                  <a:close/>
                  <a:moveTo>
                    <a:pt x="102108" y="11784"/>
                  </a:moveTo>
                  <a:cubicBezTo>
                    <a:pt x="129336" y="11784"/>
                    <a:pt x="155032" y="22378"/>
                    <a:pt x="174277" y="41599"/>
                  </a:cubicBezTo>
                  <a:cubicBezTo>
                    <a:pt x="201832" y="69121"/>
                    <a:pt x="211236" y="110841"/>
                    <a:pt x="198224" y="147646"/>
                  </a:cubicBezTo>
                  <a:cubicBezTo>
                    <a:pt x="198114" y="148192"/>
                    <a:pt x="197786" y="148629"/>
                    <a:pt x="197568" y="149175"/>
                  </a:cubicBezTo>
                  <a:cubicBezTo>
                    <a:pt x="197349" y="149830"/>
                    <a:pt x="197130" y="150376"/>
                    <a:pt x="196802" y="151032"/>
                  </a:cubicBezTo>
                  <a:cubicBezTo>
                    <a:pt x="191663" y="164356"/>
                    <a:pt x="184009" y="176151"/>
                    <a:pt x="174277" y="185871"/>
                  </a:cubicBezTo>
                  <a:cubicBezTo>
                    <a:pt x="165311" y="194826"/>
                    <a:pt x="154704" y="201925"/>
                    <a:pt x="142785" y="207168"/>
                  </a:cubicBezTo>
                  <a:cubicBezTo>
                    <a:pt x="142129" y="207386"/>
                    <a:pt x="141473" y="207714"/>
                    <a:pt x="140926" y="207932"/>
                  </a:cubicBezTo>
                  <a:lnTo>
                    <a:pt x="139505" y="208478"/>
                  </a:lnTo>
                  <a:cubicBezTo>
                    <a:pt x="127477" y="213174"/>
                    <a:pt x="114793" y="215577"/>
                    <a:pt x="101890" y="215577"/>
                  </a:cubicBezTo>
                  <a:cubicBezTo>
                    <a:pt x="74663" y="215577"/>
                    <a:pt x="49076" y="204983"/>
                    <a:pt x="29940" y="185762"/>
                  </a:cubicBezTo>
                  <a:cubicBezTo>
                    <a:pt x="3697" y="159550"/>
                    <a:pt x="-6035" y="121762"/>
                    <a:pt x="3697" y="86595"/>
                  </a:cubicBezTo>
                  <a:lnTo>
                    <a:pt x="52903" y="135851"/>
                  </a:lnTo>
                  <a:cubicBezTo>
                    <a:pt x="54543" y="137380"/>
                    <a:pt x="56620" y="138254"/>
                    <a:pt x="58917" y="138035"/>
                  </a:cubicBezTo>
                  <a:lnTo>
                    <a:pt x="115995" y="135086"/>
                  </a:lnTo>
                  <a:cubicBezTo>
                    <a:pt x="120041" y="134868"/>
                    <a:pt x="123212" y="131592"/>
                    <a:pt x="123431" y="127660"/>
                  </a:cubicBezTo>
                  <a:lnTo>
                    <a:pt x="126493" y="70650"/>
                  </a:lnTo>
                  <a:cubicBezTo>
                    <a:pt x="126602" y="68357"/>
                    <a:pt x="125727" y="66172"/>
                    <a:pt x="124196" y="64643"/>
                  </a:cubicBezTo>
                  <a:lnTo>
                    <a:pt x="74881" y="15388"/>
                  </a:lnTo>
                  <a:cubicBezTo>
                    <a:pt x="83738" y="12985"/>
                    <a:pt x="92814" y="11784"/>
                    <a:pt x="102108" y="11784"/>
                  </a:cubicBezTo>
                  <a:close/>
                  <a:moveTo>
                    <a:pt x="362839" y="0"/>
                  </a:moveTo>
                  <a:lnTo>
                    <a:pt x="381652" y="3822"/>
                  </a:lnTo>
                  <a:lnTo>
                    <a:pt x="525595" y="125584"/>
                  </a:lnTo>
                  <a:lnTo>
                    <a:pt x="604567" y="321058"/>
                  </a:lnTo>
                  <a:lnTo>
                    <a:pt x="600739" y="322696"/>
                  </a:lnTo>
                  <a:lnTo>
                    <a:pt x="488406" y="165334"/>
                  </a:lnTo>
                  <a:cubicBezTo>
                    <a:pt x="488078" y="165006"/>
                    <a:pt x="487859" y="164679"/>
                    <a:pt x="487531" y="164351"/>
                  </a:cubicBezTo>
                  <a:lnTo>
                    <a:pt x="437217" y="114227"/>
                  </a:lnTo>
                  <a:cubicBezTo>
                    <a:pt x="436670" y="113681"/>
                    <a:pt x="436123" y="113135"/>
                    <a:pt x="435357" y="112807"/>
                  </a:cubicBezTo>
                  <a:lnTo>
                    <a:pt x="361855" y="74149"/>
                  </a:lnTo>
                  <a:lnTo>
                    <a:pt x="346651" y="52199"/>
                  </a:lnTo>
                  <a:close/>
                </a:path>
              </a:pathLst>
            </a:custGeom>
            <a:solidFill>
              <a:schemeClr val="accent2"/>
            </a:solidFill>
            <a:ln>
              <a:noFill/>
            </a:ln>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1" name="TextBox 6"/>
            <p:cNvSpPr txBox="1"/>
            <p:nvPr/>
          </p:nvSpPr>
          <p:spPr>
            <a:xfrm>
              <a:off x="5877347" y="2508544"/>
              <a:ext cx="1963778" cy="776860"/>
            </a:xfrm>
            <a:prstGeom prst="rect">
              <a:avLst/>
            </a:prstGeom>
            <a:noFill/>
          </p:spPr>
          <p:txBody>
            <a:bodyPr wrap="square" lIns="72000" tIns="0" rIns="72000" bIns="0" anchor="ctr" anchorCtr="0">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00100" lvl="1" indent="-342900" algn="l" fontAlgn="base">
                <a:lnSpc>
                  <a:spcPct val="10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软件开发模型</a:t>
              </a:r>
              <a:endParaRPr lang="zh-CN" altLang="en-US" sz="2000" strike="noStrike" noProof="1">
                <a:solidFill>
                  <a:schemeClr val="tx1"/>
                </a:solidFill>
                <a:latin typeface="宋体" panose="02010600030101010101" pitchFamily="2" charset="-122"/>
              </a:endParaRPr>
            </a:p>
            <a:p>
              <a:pPr marL="800100" lvl="1" indent="-342900" algn="l" fontAlgn="base">
                <a:lnSpc>
                  <a:spcPct val="10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软件生存周期模型</a:t>
              </a:r>
              <a:endParaRPr lang="zh-CN" altLang="en-US" sz="2000" strike="noStrike" noProof="1">
                <a:solidFill>
                  <a:schemeClr val="tx1"/>
                </a:solidFill>
                <a:latin typeface="宋体" panose="02010600030101010101" pitchFamily="2" charset="-122"/>
              </a:endParaRPr>
            </a:p>
            <a:p>
              <a:pPr marL="800100" lvl="1" indent="-342900" algn="l" fontAlgn="base">
                <a:lnSpc>
                  <a:spcPct val="10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软件工程范型</a:t>
              </a:r>
            </a:p>
          </p:txBody>
        </p:sp>
        <p:sp>
          <p:nvSpPr>
            <p:cNvPr id="42" name="Rectangle 8"/>
            <p:cNvSpPr/>
            <p:nvPr/>
          </p:nvSpPr>
          <p:spPr>
            <a:xfrm>
              <a:off x="6206278" y="1977804"/>
              <a:ext cx="1742419" cy="519999"/>
            </a:xfrm>
            <a:prstGeom prst="rect">
              <a:avLst/>
            </a:prstGeom>
          </p:spPr>
          <p:txBody>
            <a:bodyPr wrap="none" lIns="72000" tIns="0" rIns="72000" bIns="0">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defTabSz="913765">
                <a:defRPr/>
              </a:pPr>
              <a:r>
                <a:rPr lang="zh-CN" altLang="en-US" sz="2400" b="1" dirty="0">
                  <a:solidFill>
                    <a:schemeClr val="bg1">
                      <a:lumMod val="50000"/>
                    </a:schemeClr>
                  </a:solidFill>
                </a:rPr>
                <a:t>软件过程模型</a:t>
              </a:r>
            </a:p>
            <a:p>
              <a:pPr lvl="0" algn="l" defTabSz="913765">
                <a:defRPr/>
              </a:pPr>
              <a:r>
                <a:rPr lang="zh-CN" altLang="en-US" sz="2400" b="1" dirty="0">
                  <a:solidFill>
                    <a:schemeClr val="bg1">
                      <a:lumMod val="50000"/>
                    </a:schemeClr>
                  </a:solidFill>
                </a:rPr>
                <a:t>也常称为</a:t>
              </a:r>
            </a:p>
          </p:txBody>
        </p:sp>
      </p:grpSp>
      <p:grpSp>
        <p:nvGrpSpPr>
          <p:cNvPr id="18" name="组合 17"/>
          <p:cNvGrpSpPr/>
          <p:nvPr/>
        </p:nvGrpSpPr>
        <p:grpSpPr>
          <a:xfrm>
            <a:off x="3412058" y="1581785"/>
            <a:ext cx="3520872" cy="3736340"/>
            <a:chOff x="2463815" y="1304925"/>
            <a:chExt cx="2339642" cy="2533650"/>
          </a:xfrm>
        </p:grpSpPr>
        <p:sp>
          <p:nvSpPr>
            <p:cNvPr id="19" name="Freeform: Shape 7"/>
            <p:cNvSpPr/>
            <p:nvPr/>
          </p:nvSpPr>
          <p:spPr>
            <a:xfrm>
              <a:off x="2463815" y="1304925"/>
              <a:ext cx="2339642" cy="2533650"/>
            </a:xfrm>
            <a:custGeom>
              <a:avLst/>
              <a:gdLst>
                <a:gd name="connsiteX0" fmla="*/ 1430422 w 3119522"/>
                <a:gd name="connsiteY0" fmla="*/ 0 h 3378200"/>
                <a:gd name="connsiteX1" fmla="*/ 3119522 w 3119522"/>
                <a:gd name="connsiteY1" fmla="*/ 1689100 h 3378200"/>
                <a:gd name="connsiteX2" fmla="*/ 1430422 w 3119522"/>
                <a:gd name="connsiteY2" fmla="*/ 3378200 h 3378200"/>
                <a:gd name="connsiteX3" fmla="*/ 29794 w 3119522"/>
                <a:gd name="connsiteY3" fmla="*/ 2633492 h 3378200"/>
                <a:gd name="connsiteX4" fmla="*/ 0 w 3119522"/>
                <a:gd name="connsiteY4" fmla="*/ 2584450 h 3378200"/>
                <a:gd name="connsiteX5" fmla="*/ 816434 w 3119522"/>
                <a:gd name="connsiteY5" fmla="*/ 2584450 h 3378200"/>
                <a:gd name="connsiteX6" fmla="*/ 823273 w 3119522"/>
                <a:gd name="connsiteY6" fmla="*/ 2589564 h 3378200"/>
                <a:gd name="connsiteX7" fmla="*/ 1430422 w 3119522"/>
                <a:gd name="connsiteY7" fmla="*/ 2775022 h 3378200"/>
                <a:gd name="connsiteX8" fmla="*/ 2516344 w 3119522"/>
                <a:gd name="connsiteY8" fmla="*/ 1689100 h 3378200"/>
                <a:gd name="connsiteX9" fmla="*/ 1430422 w 3119522"/>
                <a:gd name="connsiteY9" fmla="*/ 603178 h 3378200"/>
                <a:gd name="connsiteX10" fmla="*/ 823273 w 3119522"/>
                <a:gd name="connsiteY10" fmla="*/ 788636 h 3378200"/>
                <a:gd name="connsiteX11" fmla="*/ 816434 w 3119522"/>
                <a:gd name="connsiteY11" fmla="*/ 793750 h 3378200"/>
                <a:gd name="connsiteX12" fmla="*/ 0 w 3119522"/>
                <a:gd name="connsiteY12" fmla="*/ 793750 h 3378200"/>
                <a:gd name="connsiteX13" fmla="*/ 29794 w 3119522"/>
                <a:gd name="connsiteY13" fmla="*/ 744708 h 3378200"/>
                <a:gd name="connsiteX14" fmla="*/ 1430422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430422" y="0"/>
                  </a:moveTo>
                  <a:cubicBezTo>
                    <a:pt x="2363286" y="0"/>
                    <a:pt x="3119522" y="756236"/>
                    <a:pt x="3119522" y="1689100"/>
                  </a:cubicBezTo>
                  <a:cubicBezTo>
                    <a:pt x="3119522" y="2621964"/>
                    <a:pt x="2363286" y="3378200"/>
                    <a:pt x="1430422" y="3378200"/>
                  </a:cubicBezTo>
                  <a:cubicBezTo>
                    <a:pt x="847382" y="3378200"/>
                    <a:pt x="333337" y="3082796"/>
                    <a:pt x="29794" y="2633492"/>
                  </a:cubicBezTo>
                  <a:lnTo>
                    <a:pt x="0" y="2584450"/>
                  </a:lnTo>
                  <a:lnTo>
                    <a:pt x="816434" y="2584450"/>
                  </a:lnTo>
                  <a:lnTo>
                    <a:pt x="823273" y="2589564"/>
                  </a:lnTo>
                  <a:cubicBezTo>
                    <a:pt x="996587" y="2706653"/>
                    <a:pt x="1205520" y="2775022"/>
                    <a:pt x="1430422" y="2775022"/>
                  </a:cubicBezTo>
                  <a:cubicBezTo>
                    <a:pt x="2030160" y="2775022"/>
                    <a:pt x="2516344" y="2288838"/>
                    <a:pt x="2516344" y="1689100"/>
                  </a:cubicBezTo>
                  <a:cubicBezTo>
                    <a:pt x="2516344" y="1089362"/>
                    <a:pt x="2030160" y="603178"/>
                    <a:pt x="1430422" y="603178"/>
                  </a:cubicBezTo>
                  <a:cubicBezTo>
                    <a:pt x="1205520" y="603178"/>
                    <a:pt x="996587" y="671547"/>
                    <a:pt x="823273" y="788636"/>
                  </a:cubicBezTo>
                  <a:lnTo>
                    <a:pt x="816434" y="793750"/>
                  </a:lnTo>
                  <a:lnTo>
                    <a:pt x="0" y="793750"/>
                  </a:lnTo>
                  <a:lnTo>
                    <a:pt x="29794" y="744708"/>
                  </a:lnTo>
                  <a:cubicBezTo>
                    <a:pt x="333337" y="295405"/>
                    <a:pt x="847382" y="0"/>
                    <a:pt x="143042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0" name="Freeform: Shape 9"/>
            <p:cNvSpPr/>
            <p:nvPr/>
          </p:nvSpPr>
          <p:spPr bwMode="auto">
            <a:xfrm>
              <a:off x="3135456" y="2142091"/>
              <a:ext cx="804353" cy="789248"/>
            </a:xfrm>
            <a:custGeom>
              <a:avLst/>
              <a:gdLst>
                <a:gd name="connsiteX0" fmla="*/ 44450 w 338138"/>
                <a:gd name="connsiteY0" fmla="*/ 285750 h 331788"/>
                <a:gd name="connsiteX1" fmla="*/ 293688 w 338138"/>
                <a:gd name="connsiteY1" fmla="*/ 285750 h 331788"/>
                <a:gd name="connsiteX2" fmla="*/ 246464 w 338138"/>
                <a:gd name="connsiteY2" fmla="*/ 331788 h 331788"/>
                <a:gd name="connsiteX3" fmla="*/ 91674 w 338138"/>
                <a:gd name="connsiteY3" fmla="*/ 331788 h 331788"/>
                <a:gd name="connsiteX4" fmla="*/ 44450 w 338138"/>
                <a:gd name="connsiteY4" fmla="*/ 285750 h 331788"/>
                <a:gd name="connsiteX5" fmla="*/ 27738 w 338138"/>
                <a:gd name="connsiteY5" fmla="*/ 139700 h 331788"/>
                <a:gd name="connsiteX6" fmla="*/ 79251 w 338138"/>
                <a:gd name="connsiteY6" fmla="*/ 169963 h 331788"/>
                <a:gd name="connsiteX7" fmla="*/ 87176 w 338138"/>
                <a:gd name="connsiteY7" fmla="*/ 169963 h 331788"/>
                <a:gd name="connsiteX8" fmla="*/ 87176 w 338138"/>
                <a:gd name="connsiteY8" fmla="*/ 204173 h 331788"/>
                <a:gd name="connsiteX9" fmla="*/ 99064 w 338138"/>
                <a:gd name="connsiteY9" fmla="*/ 216014 h 331788"/>
                <a:gd name="connsiteX10" fmla="*/ 110951 w 338138"/>
                <a:gd name="connsiteY10" fmla="*/ 204173 h 331788"/>
                <a:gd name="connsiteX11" fmla="*/ 110951 w 338138"/>
                <a:gd name="connsiteY11" fmla="*/ 169963 h 331788"/>
                <a:gd name="connsiteX12" fmla="*/ 227187 w 338138"/>
                <a:gd name="connsiteY12" fmla="*/ 169963 h 331788"/>
                <a:gd name="connsiteX13" fmla="*/ 227187 w 338138"/>
                <a:gd name="connsiteY13" fmla="*/ 204173 h 331788"/>
                <a:gd name="connsiteX14" fmla="*/ 239074 w 338138"/>
                <a:gd name="connsiteY14" fmla="*/ 216014 h 331788"/>
                <a:gd name="connsiteX15" fmla="*/ 250962 w 338138"/>
                <a:gd name="connsiteY15" fmla="*/ 204173 h 331788"/>
                <a:gd name="connsiteX16" fmla="*/ 250962 w 338138"/>
                <a:gd name="connsiteY16" fmla="*/ 169963 h 331788"/>
                <a:gd name="connsiteX17" fmla="*/ 258887 w 338138"/>
                <a:gd name="connsiteY17" fmla="*/ 169963 h 331788"/>
                <a:gd name="connsiteX18" fmla="*/ 310400 w 338138"/>
                <a:gd name="connsiteY18" fmla="*/ 139700 h 331788"/>
                <a:gd name="connsiteX19" fmla="*/ 338138 w 338138"/>
                <a:gd name="connsiteY19" fmla="*/ 183120 h 331788"/>
                <a:gd name="connsiteX20" fmla="*/ 338138 w 338138"/>
                <a:gd name="connsiteY20" fmla="*/ 239698 h 331788"/>
                <a:gd name="connsiteX21" fmla="*/ 294550 w 338138"/>
                <a:gd name="connsiteY21" fmla="*/ 285750 h 331788"/>
                <a:gd name="connsiteX22" fmla="*/ 294550 w 338138"/>
                <a:gd name="connsiteY22" fmla="*/ 263382 h 331788"/>
                <a:gd name="connsiteX23" fmla="*/ 43588 w 338138"/>
                <a:gd name="connsiteY23" fmla="*/ 263382 h 331788"/>
                <a:gd name="connsiteX24" fmla="*/ 43588 w 338138"/>
                <a:gd name="connsiteY24" fmla="*/ 285750 h 331788"/>
                <a:gd name="connsiteX25" fmla="*/ 0 w 338138"/>
                <a:gd name="connsiteY25" fmla="*/ 239698 h 331788"/>
                <a:gd name="connsiteX26" fmla="*/ 0 w 338138"/>
                <a:gd name="connsiteY26" fmla="*/ 183120 h 331788"/>
                <a:gd name="connsiteX27" fmla="*/ 27738 w 338138"/>
                <a:gd name="connsiteY27" fmla="*/ 139700 h 331788"/>
                <a:gd name="connsiteX28" fmla="*/ 169070 w 338138"/>
                <a:gd name="connsiteY28" fmla="*/ 22225 h 331788"/>
                <a:gd name="connsiteX29" fmla="*/ 153988 w 338138"/>
                <a:gd name="connsiteY29" fmla="*/ 38100 h 331788"/>
                <a:gd name="connsiteX30" fmla="*/ 184151 w 338138"/>
                <a:gd name="connsiteY30" fmla="*/ 38100 h 331788"/>
                <a:gd name="connsiteX31" fmla="*/ 169070 w 338138"/>
                <a:gd name="connsiteY31" fmla="*/ 22225 h 331788"/>
                <a:gd name="connsiteX32" fmla="*/ 169069 w 338138"/>
                <a:gd name="connsiteY32" fmla="*/ 0 h 331788"/>
                <a:gd name="connsiteX33" fmla="*/ 200552 w 338138"/>
                <a:gd name="connsiteY33" fmla="*/ 15818 h 331788"/>
                <a:gd name="connsiteX34" fmla="*/ 208422 w 338138"/>
                <a:gd name="connsiteY34" fmla="*/ 38228 h 331788"/>
                <a:gd name="connsiteX35" fmla="*/ 258270 w 338138"/>
                <a:gd name="connsiteY35" fmla="*/ 38228 h 331788"/>
                <a:gd name="connsiteX36" fmla="*/ 293688 w 338138"/>
                <a:gd name="connsiteY36" fmla="*/ 73819 h 331788"/>
                <a:gd name="connsiteX37" fmla="*/ 293688 w 338138"/>
                <a:gd name="connsiteY37" fmla="*/ 112047 h 331788"/>
                <a:gd name="connsiteX38" fmla="*/ 258270 w 338138"/>
                <a:gd name="connsiteY38" fmla="*/ 147638 h 331788"/>
                <a:gd name="connsiteX39" fmla="*/ 250399 w 338138"/>
                <a:gd name="connsiteY39" fmla="*/ 147638 h 331788"/>
                <a:gd name="connsiteX40" fmla="*/ 250399 w 338138"/>
                <a:gd name="connsiteY40" fmla="*/ 102819 h 331788"/>
                <a:gd name="connsiteX41" fmla="*/ 238593 w 338138"/>
                <a:gd name="connsiteY41" fmla="*/ 90956 h 331788"/>
                <a:gd name="connsiteX42" fmla="*/ 226787 w 338138"/>
                <a:gd name="connsiteY42" fmla="*/ 102819 h 331788"/>
                <a:gd name="connsiteX43" fmla="*/ 226787 w 338138"/>
                <a:gd name="connsiteY43" fmla="*/ 147638 h 331788"/>
                <a:gd name="connsiteX44" fmla="*/ 111351 w 338138"/>
                <a:gd name="connsiteY44" fmla="*/ 147638 h 331788"/>
                <a:gd name="connsiteX45" fmla="*/ 111351 w 338138"/>
                <a:gd name="connsiteY45" fmla="*/ 102819 h 331788"/>
                <a:gd name="connsiteX46" fmla="*/ 99545 w 338138"/>
                <a:gd name="connsiteY46" fmla="*/ 90956 h 331788"/>
                <a:gd name="connsiteX47" fmla="*/ 87739 w 338138"/>
                <a:gd name="connsiteY47" fmla="*/ 102819 h 331788"/>
                <a:gd name="connsiteX48" fmla="*/ 87739 w 338138"/>
                <a:gd name="connsiteY48" fmla="*/ 147638 h 331788"/>
                <a:gd name="connsiteX49" fmla="*/ 79868 w 338138"/>
                <a:gd name="connsiteY49" fmla="*/ 147638 h 331788"/>
                <a:gd name="connsiteX50" fmla="*/ 44450 w 338138"/>
                <a:gd name="connsiteY50" fmla="*/ 112047 h 331788"/>
                <a:gd name="connsiteX51" fmla="*/ 44450 w 338138"/>
                <a:gd name="connsiteY51" fmla="*/ 73819 h 331788"/>
                <a:gd name="connsiteX52" fmla="*/ 79868 w 338138"/>
                <a:gd name="connsiteY52" fmla="*/ 38228 h 331788"/>
                <a:gd name="connsiteX53" fmla="*/ 131027 w 338138"/>
                <a:gd name="connsiteY53" fmla="*/ 38228 h 331788"/>
                <a:gd name="connsiteX54" fmla="*/ 138898 w 338138"/>
                <a:gd name="connsiteY54" fmla="*/ 15818 h 331788"/>
                <a:gd name="connsiteX55" fmla="*/ 169069 w 338138"/>
                <a:gd name="connsiteY5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331788">
                  <a:moveTo>
                    <a:pt x="44450" y="285750"/>
                  </a:moveTo>
                  <a:cubicBezTo>
                    <a:pt x="44450" y="285750"/>
                    <a:pt x="44450" y="285750"/>
                    <a:pt x="293688" y="285750"/>
                  </a:cubicBezTo>
                  <a:cubicBezTo>
                    <a:pt x="292376" y="312057"/>
                    <a:pt x="272700" y="331788"/>
                    <a:pt x="246464" y="331788"/>
                  </a:cubicBezTo>
                  <a:cubicBezTo>
                    <a:pt x="246464" y="331788"/>
                    <a:pt x="246464" y="331788"/>
                    <a:pt x="91674" y="331788"/>
                  </a:cubicBezTo>
                  <a:cubicBezTo>
                    <a:pt x="66750" y="331788"/>
                    <a:pt x="45762" y="312057"/>
                    <a:pt x="44450" y="285750"/>
                  </a:cubicBezTo>
                  <a:close/>
                  <a:moveTo>
                    <a:pt x="27738" y="139700"/>
                  </a:moveTo>
                  <a:cubicBezTo>
                    <a:pt x="38305" y="158121"/>
                    <a:pt x="58117" y="169963"/>
                    <a:pt x="79251" y="169963"/>
                  </a:cubicBezTo>
                  <a:cubicBezTo>
                    <a:pt x="79251" y="169963"/>
                    <a:pt x="79251" y="169963"/>
                    <a:pt x="87176" y="169963"/>
                  </a:cubicBezTo>
                  <a:cubicBezTo>
                    <a:pt x="87176" y="169963"/>
                    <a:pt x="87176" y="169963"/>
                    <a:pt x="87176" y="204173"/>
                  </a:cubicBezTo>
                  <a:cubicBezTo>
                    <a:pt x="87176" y="210751"/>
                    <a:pt x="92460" y="216014"/>
                    <a:pt x="99064" y="216014"/>
                  </a:cubicBezTo>
                  <a:cubicBezTo>
                    <a:pt x="105668" y="216014"/>
                    <a:pt x="110951" y="210751"/>
                    <a:pt x="110951" y="204173"/>
                  </a:cubicBezTo>
                  <a:cubicBezTo>
                    <a:pt x="110951" y="204173"/>
                    <a:pt x="110951" y="204173"/>
                    <a:pt x="110951" y="169963"/>
                  </a:cubicBezTo>
                  <a:cubicBezTo>
                    <a:pt x="110951" y="169963"/>
                    <a:pt x="110951" y="169963"/>
                    <a:pt x="227187" y="169963"/>
                  </a:cubicBezTo>
                  <a:cubicBezTo>
                    <a:pt x="227187" y="169963"/>
                    <a:pt x="227187" y="169963"/>
                    <a:pt x="227187" y="204173"/>
                  </a:cubicBezTo>
                  <a:cubicBezTo>
                    <a:pt x="227187" y="210751"/>
                    <a:pt x="232470" y="216014"/>
                    <a:pt x="239074" y="216014"/>
                  </a:cubicBezTo>
                  <a:cubicBezTo>
                    <a:pt x="245678" y="216014"/>
                    <a:pt x="250962" y="210751"/>
                    <a:pt x="250962" y="204173"/>
                  </a:cubicBezTo>
                  <a:cubicBezTo>
                    <a:pt x="250962" y="204173"/>
                    <a:pt x="250962" y="204173"/>
                    <a:pt x="250962" y="169963"/>
                  </a:cubicBezTo>
                  <a:cubicBezTo>
                    <a:pt x="250962" y="169963"/>
                    <a:pt x="250962" y="169963"/>
                    <a:pt x="258887" y="169963"/>
                  </a:cubicBezTo>
                  <a:cubicBezTo>
                    <a:pt x="281341" y="169963"/>
                    <a:pt x="299833" y="158121"/>
                    <a:pt x="310400" y="139700"/>
                  </a:cubicBezTo>
                  <a:cubicBezTo>
                    <a:pt x="326250" y="146279"/>
                    <a:pt x="338138" y="163384"/>
                    <a:pt x="338138" y="183120"/>
                  </a:cubicBezTo>
                  <a:cubicBezTo>
                    <a:pt x="338138" y="183120"/>
                    <a:pt x="338138" y="183120"/>
                    <a:pt x="338138" y="239698"/>
                  </a:cubicBezTo>
                  <a:cubicBezTo>
                    <a:pt x="338138" y="264698"/>
                    <a:pt x="319646" y="285750"/>
                    <a:pt x="294550" y="285750"/>
                  </a:cubicBezTo>
                  <a:cubicBezTo>
                    <a:pt x="294550" y="285750"/>
                    <a:pt x="294550" y="285750"/>
                    <a:pt x="294550" y="263382"/>
                  </a:cubicBezTo>
                  <a:cubicBezTo>
                    <a:pt x="294550" y="263382"/>
                    <a:pt x="294550" y="263382"/>
                    <a:pt x="43588" y="263382"/>
                  </a:cubicBezTo>
                  <a:cubicBezTo>
                    <a:pt x="43588" y="263382"/>
                    <a:pt x="43588" y="263382"/>
                    <a:pt x="43588" y="285750"/>
                  </a:cubicBezTo>
                  <a:cubicBezTo>
                    <a:pt x="19813" y="285750"/>
                    <a:pt x="0" y="264698"/>
                    <a:pt x="0" y="239698"/>
                  </a:cubicBezTo>
                  <a:cubicBezTo>
                    <a:pt x="0" y="239698"/>
                    <a:pt x="0" y="239698"/>
                    <a:pt x="0" y="183120"/>
                  </a:cubicBezTo>
                  <a:cubicBezTo>
                    <a:pt x="0" y="163384"/>
                    <a:pt x="11888" y="146279"/>
                    <a:pt x="27738" y="139700"/>
                  </a:cubicBezTo>
                  <a:close/>
                  <a:moveTo>
                    <a:pt x="169070" y="22225"/>
                  </a:moveTo>
                  <a:cubicBezTo>
                    <a:pt x="161529" y="22225"/>
                    <a:pt x="153988" y="30163"/>
                    <a:pt x="153988" y="38100"/>
                  </a:cubicBezTo>
                  <a:cubicBezTo>
                    <a:pt x="153988" y="38100"/>
                    <a:pt x="153988" y="38100"/>
                    <a:pt x="184151" y="38100"/>
                  </a:cubicBezTo>
                  <a:cubicBezTo>
                    <a:pt x="184151" y="30163"/>
                    <a:pt x="177867" y="22225"/>
                    <a:pt x="169070" y="22225"/>
                  </a:cubicBezTo>
                  <a:close/>
                  <a:moveTo>
                    <a:pt x="169069" y="0"/>
                  </a:moveTo>
                  <a:cubicBezTo>
                    <a:pt x="182187" y="0"/>
                    <a:pt x="193993" y="6591"/>
                    <a:pt x="200552" y="15818"/>
                  </a:cubicBezTo>
                  <a:cubicBezTo>
                    <a:pt x="205799" y="22409"/>
                    <a:pt x="208422" y="30319"/>
                    <a:pt x="208422" y="38228"/>
                  </a:cubicBezTo>
                  <a:cubicBezTo>
                    <a:pt x="208422" y="38228"/>
                    <a:pt x="208422" y="38228"/>
                    <a:pt x="258270" y="38228"/>
                  </a:cubicBezTo>
                  <a:cubicBezTo>
                    <a:pt x="277947" y="38228"/>
                    <a:pt x="293688" y="55364"/>
                    <a:pt x="293688" y="73819"/>
                  </a:cubicBezTo>
                  <a:cubicBezTo>
                    <a:pt x="293688" y="73819"/>
                    <a:pt x="293688" y="73819"/>
                    <a:pt x="293688" y="112047"/>
                  </a:cubicBezTo>
                  <a:cubicBezTo>
                    <a:pt x="293688" y="130501"/>
                    <a:pt x="277947" y="147638"/>
                    <a:pt x="258270" y="147638"/>
                  </a:cubicBezTo>
                  <a:cubicBezTo>
                    <a:pt x="258270" y="147638"/>
                    <a:pt x="258270" y="147638"/>
                    <a:pt x="250399" y="147638"/>
                  </a:cubicBezTo>
                  <a:cubicBezTo>
                    <a:pt x="250399" y="147638"/>
                    <a:pt x="250399" y="147638"/>
                    <a:pt x="250399" y="102819"/>
                  </a:cubicBezTo>
                  <a:cubicBezTo>
                    <a:pt x="250399" y="96228"/>
                    <a:pt x="245152" y="90956"/>
                    <a:pt x="238593" y="90956"/>
                  </a:cubicBezTo>
                  <a:cubicBezTo>
                    <a:pt x="232034" y="90956"/>
                    <a:pt x="226787" y="96228"/>
                    <a:pt x="226787" y="102819"/>
                  </a:cubicBezTo>
                  <a:cubicBezTo>
                    <a:pt x="226787" y="102819"/>
                    <a:pt x="226787" y="102819"/>
                    <a:pt x="226787" y="147638"/>
                  </a:cubicBezTo>
                  <a:cubicBezTo>
                    <a:pt x="226787" y="147638"/>
                    <a:pt x="226787" y="147638"/>
                    <a:pt x="111351" y="147638"/>
                  </a:cubicBezTo>
                  <a:cubicBezTo>
                    <a:pt x="111351" y="147638"/>
                    <a:pt x="111351" y="147638"/>
                    <a:pt x="111351" y="102819"/>
                  </a:cubicBezTo>
                  <a:cubicBezTo>
                    <a:pt x="111351" y="96228"/>
                    <a:pt x="106104" y="90956"/>
                    <a:pt x="99545" y="90956"/>
                  </a:cubicBezTo>
                  <a:cubicBezTo>
                    <a:pt x="92986" y="90956"/>
                    <a:pt x="87739" y="96228"/>
                    <a:pt x="87739" y="102819"/>
                  </a:cubicBezTo>
                  <a:cubicBezTo>
                    <a:pt x="87739" y="102819"/>
                    <a:pt x="87739" y="102819"/>
                    <a:pt x="87739" y="147638"/>
                  </a:cubicBezTo>
                  <a:cubicBezTo>
                    <a:pt x="87739" y="147638"/>
                    <a:pt x="87739" y="147638"/>
                    <a:pt x="79868" y="147638"/>
                  </a:cubicBezTo>
                  <a:cubicBezTo>
                    <a:pt x="61503" y="147638"/>
                    <a:pt x="44450" y="130501"/>
                    <a:pt x="44450" y="112047"/>
                  </a:cubicBezTo>
                  <a:cubicBezTo>
                    <a:pt x="44450" y="112047"/>
                    <a:pt x="44450" y="112047"/>
                    <a:pt x="44450" y="73819"/>
                  </a:cubicBezTo>
                  <a:cubicBezTo>
                    <a:pt x="44450" y="55364"/>
                    <a:pt x="61503" y="38228"/>
                    <a:pt x="79868" y="38228"/>
                  </a:cubicBezTo>
                  <a:cubicBezTo>
                    <a:pt x="79868" y="38228"/>
                    <a:pt x="79868" y="38228"/>
                    <a:pt x="131027" y="38228"/>
                  </a:cubicBezTo>
                  <a:cubicBezTo>
                    <a:pt x="131027" y="30319"/>
                    <a:pt x="133651" y="22409"/>
                    <a:pt x="138898" y="15818"/>
                  </a:cubicBezTo>
                  <a:cubicBezTo>
                    <a:pt x="145457" y="6591"/>
                    <a:pt x="157263" y="0"/>
                    <a:pt x="169069" y="0"/>
                  </a:cubicBezTo>
                  <a:close/>
                </a:path>
              </a:pathLst>
            </a:custGeom>
            <a:solidFill>
              <a:schemeClr val="accent1"/>
            </a:solidFill>
            <a:ln>
              <a:noFill/>
            </a:ln>
          </p:spPr>
          <p:txBody>
            <a:bodyPr anchor="ctr"/>
            <a:lstStyle/>
            <a:p>
              <a:pPr algn="ct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0-#ppt_w/2"/>
                                          </p:val>
                                        </p:tav>
                                        <p:tav tm="100000">
                                          <p:val>
                                            <p:strVal val="#ppt_x"/>
                                          </p:val>
                                        </p:tav>
                                      </p:tavLst>
                                    </p:anim>
                                    <p:anim calcmode="lin" valueType="num">
                                      <p:cBhvr additive="base">
                                        <p:cTn id="2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敏捷开发的优缺点</a:t>
            </a:r>
          </a:p>
        </p:txBody>
      </p:sp>
      <p:grpSp>
        <p:nvGrpSpPr>
          <p:cNvPr id="8" name="组合 7"/>
          <p:cNvGrpSpPr/>
          <p:nvPr/>
        </p:nvGrpSpPr>
        <p:grpSpPr>
          <a:xfrm>
            <a:off x="4786630" y="1958975"/>
            <a:ext cx="3040380" cy="2437130"/>
            <a:chOff x="3008263" y="1386612"/>
            <a:chExt cx="3127472" cy="2553290"/>
          </a:xfrm>
        </p:grpSpPr>
        <p:grpSp>
          <p:nvGrpSpPr>
            <p:cNvPr id="9" name="Group 10"/>
            <p:cNvGrpSpPr/>
            <p:nvPr/>
          </p:nvGrpSpPr>
          <p:grpSpPr>
            <a:xfrm>
              <a:off x="3077505" y="1386612"/>
              <a:ext cx="2961816" cy="2553290"/>
              <a:chOff x="3201302" y="899607"/>
              <a:chExt cx="5868190" cy="5058785"/>
            </a:xfrm>
          </p:grpSpPr>
          <p:sp>
            <p:nvSpPr>
              <p:cNvPr id="10"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2"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3"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14" name="Group 26"/>
              <p:cNvGrpSpPr/>
              <p:nvPr/>
            </p:nvGrpSpPr>
            <p:grpSpPr>
              <a:xfrm>
                <a:off x="4456573" y="1977072"/>
                <a:ext cx="3351879" cy="2889551"/>
                <a:chOff x="6542627" y="2673048"/>
                <a:chExt cx="3351879" cy="2889551"/>
              </a:xfrm>
            </p:grpSpPr>
            <p:sp>
              <p:nvSpPr>
                <p:cNvPr id="15"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6"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17"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8"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0"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1"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2"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3"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4"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5"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6"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7"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28" name="Group 11"/>
            <p:cNvGrpSpPr/>
            <p:nvPr/>
          </p:nvGrpSpPr>
          <p:grpSpPr>
            <a:xfrm rot="17930019">
              <a:off x="5370724" y="2819676"/>
              <a:ext cx="620502" cy="863827"/>
              <a:chOff x="5590218" y="4773226"/>
              <a:chExt cx="1075248" cy="1496900"/>
            </a:xfrm>
          </p:grpSpPr>
          <p:sp>
            <p:nvSpPr>
              <p:cNvPr id="29"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0"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1" name="Group 12"/>
            <p:cNvGrpSpPr/>
            <p:nvPr/>
          </p:nvGrpSpPr>
          <p:grpSpPr>
            <a:xfrm rot="14765595">
              <a:off x="5393571" y="1700213"/>
              <a:ext cx="620502" cy="863827"/>
              <a:chOff x="5590218" y="4773226"/>
              <a:chExt cx="1075248" cy="1496900"/>
            </a:xfrm>
          </p:grpSpPr>
          <p:sp>
            <p:nvSpPr>
              <p:cNvPr id="32"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3"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4" name="Group 13"/>
            <p:cNvGrpSpPr/>
            <p:nvPr/>
          </p:nvGrpSpPr>
          <p:grpSpPr>
            <a:xfrm rot="3811807">
              <a:off x="3129926" y="2825696"/>
              <a:ext cx="620502" cy="863827"/>
              <a:chOff x="5590218" y="4773226"/>
              <a:chExt cx="1075248" cy="1496900"/>
            </a:xfrm>
          </p:grpSpPr>
          <p:sp>
            <p:nvSpPr>
              <p:cNvPr id="35"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6"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7" name="Group 14"/>
            <p:cNvGrpSpPr/>
            <p:nvPr/>
          </p:nvGrpSpPr>
          <p:grpSpPr>
            <a:xfrm rot="7044390">
              <a:off x="3130530" y="1645643"/>
              <a:ext cx="620502" cy="863827"/>
              <a:chOff x="5590218" y="4773226"/>
              <a:chExt cx="1075248" cy="1496900"/>
            </a:xfrm>
          </p:grpSpPr>
          <p:sp>
            <p:nvSpPr>
              <p:cNvPr id="38"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9"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40"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42" name="Group 4"/>
          <p:cNvGrpSpPr/>
          <p:nvPr/>
        </p:nvGrpSpPr>
        <p:grpSpPr>
          <a:xfrm>
            <a:off x="8271510" y="1179830"/>
            <a:ext cx="2450465" cy="3007360"/>
            <a:chOff x="8407356" y="2098250"/>
            <a:chExt cx="3105236" cy="1856881"/>
          </a:xfrm>
        </p:grpSpPr>
        <p:sp>
          <p:nvSpPr>
            <p:cNvPr id="49" name="TextBox 41"/>
            <p:cNvSpPr txBox="1"/>
            <p:nvPr/>
          </p:nvSpPr>
          <p:spPr>
            <a:xfrm>
              <a:off x="8407356" y="2098250"/>
              <a:ext cx="3104385" cy="400109"/>
            </a:xfrm>
            <a:prstGeom prst="rect">
              <a:avLst/>
            </a:prstGeom>
            <a:noFill/>
          </p:spPr>
          <p:txBody>
            <a:bodyPr wrap="none" lIns="0" tIns="0" rIns="0" bIns="0" anchor="ctr">
              <a:normAutofit/>
            </a:bodyPr>
            <a:lstStyle/>
            <a:p>
              <a:pPr>
                <a:lnSpc>
                  <a:spcPct val="170000"/>
                </a:lnSpc>
              </a:pPr>
              <a:r>
                <a:rPr lang="zh-CN" altLang="en-US" sz="2400" b="1" dirty="0">
                  <a:solidFill>
                    <a:schemeClr val="tx1">
                      <a:lumMod val="75000"/>
                      <a:lumOff val="25000"/>
                    </a:schemeClr>
                  </a:solidFill>
                </a:rPr>
                <a:t>缺点</a:t>
              </a:r>
            </a:p>
          </p:txBody>
        </p:sp>
        <p:sp>
          <p:nvSpPr>
            <p:cNvPr id="50" name="Rectangle 42"/>
            <p:cNvSpPr/>
            <p:nvPr/>
          </p:nvSpPr>
          <p:spPr>
            <a:xfrm>
              <a:off x="8407356" y="2498160"/>
              <a:ext cx="3105236" cy="1456971"/>
            </a:xfrm>
            <a:prstGeom prst="rect">
              <a:avLst/>
            </a:prstGeom>
          </p:spPr>
          <p:txBody>
            <a:bodyPr wrap="square" lIns="0" tIns="0" rIns="0" bIns="0">
              <a:normAutofit fontScale="92500" lnSpcReduction="10000"/>
            </a:bodyPr>
            <a:lstStyle/>
            <a:p>
              <a:pPr marL="342900" lvl="0" indent="-342900">
                <a:lnSpc>
                  <a:spcPct val="170000"/>
                </a:lnSpc>
                <a:buFont typeface="Arial" panose="020B0604020202020204" pitchFamily="34" charset="0"/>
                <a:buChar char="•"/>
              </a:pPr>
              <a:r>
                <a:rPr lang="zh-CN" altLang="en-US" sz="2000" dirty="0">
                  <a:latin typeface="宋体" panose="02010600030101010101" pitchFamily="2" charset="-122"/>
                  <a:sym typeface="+mn-ea"/>
                </a:rPr>
                <a:t>测试驱动开发可能导致通过测试但非用户期望</a:t>
              </a:r>
            </a:p>
            <a:p>
              <a:pPr marL="342900" lvl="0" indent="-342900">
                <a:lnSpc>
                  <a:spcPct val="170000"/>
                </a:lnSpc>
                <a:buFont typeface="Arial" panose="020B0604020202020204" pitchFamily="34" charset="0"/>
                <a:buChar char="•"/>
              </a:pPr>
              <a:r>
                <a:rPr lang="zh-CN" altLang="en-US" sz="2000" dirty="0">
                  <a:latin typeface="宋体" panose="02010600030101010101" pitchFamily="2" charset="-122"/>
                  <a:sym typeface="+mn-ea"/>
                </a:rPr>
                <a:t>重构而不降低质量困难</a:t>
              </a:r>
              <a:endParaRPr lang="zh-CN" altLang="en-US" sz="2000" dirty="0"/>
            </a:p>
          </p:txBody>
        </p:sp>
      </p:grpSp>
      <p:grpSp>
        <p:nvGrpSpPr>
          <p:cNvPr id="85" name="Group 1"/>
          <p:cNvGrpSpPr/>
          <p:nvPr/>
        </p:nvGrpSpPr>
        <p:grpSpPr>
          <a:xfrm>
            <a:off x="1294130" y="1250950"/>
            <a:ext cx="3156585" cy="3534410"/>
            <a:chOff x="46635" y="2093555"/>
            <a:chExt cx="3848783" cy="2809225"/>
          </a:xfrm>
        </p:grpSpPr>
        <p:sp>
          <p:nvSpPr>
            <p:cNvPr id="86" name="TextBox 47"/>
            <p:cNvSpPr txBox="1"/>
            <p:nvPr/>
          </p:nvSpPr>
          <p:spPr>
            <a:xfrm>
              <a:off x="430188" y="2093555"/>
              <a:ext cx="3104385" cy="400110"/>
            </a:xfrm>
            <a:prstGeom prst="rect">
              <a:avLst/>
            </a:prstGeom>
            <a:noFill/>
          </p:spPr>
          <p:txBody>
            <a:bodyPr wrap="none" lIns="0" tIns="0" rIns="0" bIns="0" anchor="ctr">
              <a:normAutofit/>
            </a:bodyPr>
            <a:lstStyle/>
            <a:p>
              <a:pPr algn="r"/>
              <a:r>
                <a:rPr lang="zh-CN" altLang="en-US" sz="2400" b="1" dirty="0">
                  <a:solidFill>
                    <a:schemeClr val="accent6"/>
                  </a:solidFill>
                </a:rPr>
                <a:t>优点</a:t>
              </a:r>
            </a:p>
          </p:txBody>
        </p:sp>
        <p:sp>
          <p:nvSpPr>
            <p:cNvPr id="87" name="Rectangle 48"/>
            <p:cNvSpPr/>
            <p:nvPr/>
          </p:nvSpPr>
          <p:spPr>
            <a:xfrm>
              <a:off x="46635" y="2493791"/>
              <a:ext cx="3848783" cy="2408989"/>
            </a:xfrm>
            <a:prstGeom prst="rect">
              <a:avLst/>
            </a:prstGeom>
          </p:spPr>
          <p:txBody>
            <a:bodyPr wrap="square" lIns="0" tIns="0" rIns="0" bIns="0">
              <a:noAutofit/>
            </a:bodyPr>
            <a:lstStyle/>
            <a:p>
              <a:pPr marL="342900" lvl="0" indent="-342900">
                <a:lnSpc>
                  <a:spcPct val="180000"/>
                </a:lnSpc>
                <a:buFont typeface="Arial" panose="020B0604020202020204" pitchFamily="34" charset="0"/>
                <a:buChar char="•"/>
              </a:pPr>
              <a:r>
                <a:rPr lang="zh-CN" altLang="en-US" sz="2000" dirty="0">
                  <a:latin typeface="宋体" panose="02010600030101010101" pitchFamily="2" charset="-122"/>
                  <a:sym typeface="+mn-ea"/>
                </a:rPr>
                <a:t>快速响应变化和不确定性</a:t>
              </a:r>
            </a:p>
            <a:p>
              <a:pPr marL="342900" lvl="0" indent="-342900">
                <a:lnSpc>
                  <a:spcPct val="180000"/>
                </a:lnSpc>
                <a:buFont typeface="Arial" panose="020B0604020202020204" pitchFamily="34" charset="0"/>
                <a:buChar char="•"/>
              </a:pPr>
              <a:r>
                <a:rPr lang="zh-CN" altLang="en-US" sz="2000" dirty="0">
                  <a:latin typeface="宋体" panose="02010600030101010101" pitchFamily="2" charset="-122"/>
                  <a:sym typeface="+mn-ea"/>
                </a:rPr>
                <a:t>可持续开发速度</a:t>
              </a:r>
            </a:p>
            <a:p>
              <a:pPr marL="342900" lvl="0" indent="-342900">
                <a:lnSpc>
                  <a:spcPct val="180000"/>
                </a:lnSpc>
                <a:buFont typeface="Arial" panose="020B0604020202020204" pitchFamily="34" charset="0"/>
                <a:buChar char="•"/>
              </a:pPr>
              <a:r>
                <a:rPr lang="zh-CN" altLang="en-US" sz="2000" dirty="0">
                  <a:latin typeface="宋体" panose="02010600030101010101" pitchFamily="2" charset="-122"/>
                  <a:sym typeface="+mn-ea"/>
                </a:rPr>
                <a:t>适应</a:t>
              </a:r>
              <a:r>
                <a:rPr lang="zh-CN" altLang="en-US" sz="2000" dirty="0">
                  <a:sym typeface="+mn-ea"/>
                </a:rPr>
                <a:t>商业竞争环境下的</a:t>
              </a:r>
              <a:r>
                <a:rPr lang="zh-CN" altLang="en-US" sz="2000" dirty="0">
                  <a:latin typeface="宋体" panose="02010600030101010101" pitchFamily="2" charset="-122"/>
                  <a:sym typeface="+mn-ea"/>
                </a:rPr>
                <a:t>有限资源和有限时间</a:t>
              </a:r>
              <a:endParaRPr lang="en-US" altLang="zh-CN" sz="2000" noProof="0" dirty="0">
                <a:ln>
                  <a:noFill/>
                </a:ln>
                <a:effectLst/>
                <a:uLnTx/>
                <a:uFillTx/>
                <a:latin typeface="宋体" panose="02010600030101010101" pitchFamily="2" charset="-122"/>
                <a:sym typeface="+mn-ea"/>
              </a:endParaRPr>
            </a:p>
          </p:txBody>
        </p:sp>
      </p:grpSp>
      <p:grpSp>
        <p:nvGrpSpPr>
          <p:cNvPr id="44" name="Group 3"/>
          <p:cNvGrpSpPr/>
          <p:nvPr/>
        </p:nvGrpSpPr>
        <p:grpSpPr>
          <a:xfrm>
            <a:off x="4450712" y="4785360"/>
            <a:ext cx="3816985" cy="1381125"/>
            <a:chOff x="862269" y="4102262"/>
            <a:chExt cx="4036185" cy="1875198"/>
          </a:xfrm>
        </p:grpSpPr>
        <p:sp>
          <p:nvSpPr>
            <p:cNvPr id="45" name="TextBox 50"/>
            <p:cNvSpPr txBox="1"/>
            <p:nvPr/>
          </p:nvSpPr>
          <p:spPr>
            <a:xfrm>
              <a:off x="1257432" y="4102262"/>
              <a:ext cx="3104385" cy="400110"/>
            </a:xfrm>
            <a:prstGeom prst="rect">
              <a:avLst/>
            </a:prstGeom>
            <a:noFill/>
          </p:spPr>
          <p:txBody>
            <a:bodyPr wrap="none" lIns="0" tIns="0" rIns="0" bIns="0" anchor="ctr">
              <a:noAutofit/>
            </a:bodyPr>
            <a:lstStyle/>
            <a:p>
              <a:pPr algn="ctr"/>
              <a:r>
                <a:rPr lang="zh-CN" altLang="en-US" sz="2400" b="1" dirty="0">
                  <a:solidFill>
                    <a:srgbClr val="C00000"/>
                  </a:solidFill>
                </a:rPr>
                <a:t>适用场合</a:t>
              </a:r>
            </a:p>
          </p:txBody>
        </p:sp>
        <p:sp>
          <p:nvSpPr>
            <p:cNvPr id="46" name="Rectangle 51"/>
            <p:cNvSpPr/>
            <p:nvPr/>
          </p:nvSpPr>
          <p:spPr>
            <a:xfrm>
              <a:off x="862269" y="4683358"/>
              <a:ext cx="4036185" cy="1294102"/>
            </a:xfrm>
            <a:prstGeom prst="rect">
              <a:avLst/>
            </a:prstGeom>
          </p:spPr>
          <p:txBody>
            <a:bodyPr wrap="square" lIns="0" tIns="0" rIns="0" bIns="0">
              <a:noAutofit/>
            </a:bodyPr>
            <a:lstStyle/>
            <a:p>
              <a:pPr algn="l">
                <a:lnSpc>
                  <a:spcPct val="140000"/>
                </a:lnSpc>
              </a:pPr>
              <a:r>
                <a:rPr lang="zh-CN" altLang="en-US" sz="2000" dirty="0"/>
                <a:t>适用于需求模糊且经常改变的场合，适合商业竞争环境下的项目。</a:t>
              </a:r>
            </a:p>
          </p:txBody>
        </p:sp>
      </p:grpSp>
    </p:spTree>
    <p:extLst>
      <p:ext uri="{BB962C8B-B14F-4D97-AF65-F5344CB8AC3E}">
        <p14:creationId xmlns:p14="http://schemas.microsoft.com/office/powerpoint/2010/main" val="212411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1+#ppt_w/2"/>
                                          </p:val>
                                        </p:tav>
                                        <p:tav tm="100000">
                                          <p:val>
                                            <p:strVal val="#ppt_x"/>
                                          </p:val>
                                        </p:tav>
                                      </p:tavLst>
                                    </p:anim>
                                    <p:anim calcmode="lin" valueType="num">
                                      <p:cBhvr additive="base">
                                        <p:cTn id="1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dirty="0">
                <a:latin typeface="+mn-lt"/>
                <a:ea typeface="+mn-ea"/>
                <a:cs typeface="+mn-ea"/>
                <a:sym typeface="+mn-lt"/>
              </a:rPr>
              <a:t>选择过程模型</a:t>
            </a:r>
            <a:endParaRPr lang="en-US" altLang="zh-CN" sz="3600" dirty="0">
              <a:latin typeface="+mn-lt"/>
              <a:ea typeface="+mn-ea"/>
              <a:cs typeface="+mn-ea"/>
              <a:sym typeface="+mn-lt"/>
            </a:endParaRP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6" name="文本占位符 5"/>
          <p:cNvSpPr>
            <a:spLocks noGrp="1"/>
          </p:cNvSpPr>
          <p:nvPr>
            <p:ph type="body" sz="half" idx="2"/>
          </p:nvPr>
        </p:nvSpPr>
        <p:spPr/>
        <p:txBody>
          <a:bodyPr>
            <a:normAutofit/>
          </a:bodyPr>
          <a:lstStyle/>
          <a:p>
            <a:pPr marL="342900" indent="-342900">
              <a:buClrTx/>
              <a:buFont typeface="Wingdings" panose="05000000000000000000" pitchFamily="2" charset="2"/>
              <a:buChar char="l"/>
            </a:pPr>
            <a:endParaRPr lang="en-US" altLang="zh-CN" sz="2400" dirty="0">
              <a:cs typeface="+mn-ea"/>
              <a:sym typeface="+mn-lt"/>
            </a:endParaRPr>
          </a:p>
          <a:p>
            <a:pPr>
              <a:buClrTx/>
              <a:buFont typeface="Wingdings" panose="05000000000000000000" pitchFamily="2" charset="2"/>
            </a:pPr>
            <a:endParaRPr lang="zh-CN" altLang="en-US" sz="4400" dirty="0"/>
          </a:p>
        </p:txBody>
      </p:sp>
    </p:spTree>
    <p:extLst>
      <p:ext uri="{BB962C8B-B14F-4D97-AF65-F5344CB8AC3E}">
        <p14:creationId xmlns:p14="http://schemas.microsoft.com/office/powerpoint/2010/main" val="25954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如何选择软件过程模型</a:t>
            </a:r>
          </a:p>
        </p:txBody>
      </p:sp>
      <p:sp>
        <p:nvSpPr>
          <p:cNvPr id="97282" name="内容占位符 2"/>
          <p:cNvSpPr>
            <a:spLocks noGrp="1"/>
          </p:cNvSpPr>
          <p:nvPr/>
        </p:nvSpPr>
        <p:spPr>
          <a:xfrm>
            <a:off x="1664970" y="1395095"/>
            <a:ext cx="7304405" cy="40671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40000"/>
              </a:lnSpc>
            </a:pPr>
            <a:r>
              <a:rPr lang="zh-CN" altLang="en-US" sz="2400" dirty="0"/>
              <a:t>软件过程模型是不断发展的</a:t>
            </a:r>
          </a:p>
          <a:p>
            <a:pPr>
              <a:lnSpc>
                <a:spcPct val="140000"/>
              </a:lnSpc>
            </a:pPr>
            <a:r>
              <a:rPr lang="zh-CN" altLang="en-US" sz="2400" dirty="0"/>
              <a:t>各种软件过程模型各有优缺点和适用场合</a:t>
            </a:r>
            <a:endParaRPr lang="en-US" altLang="zh-CN" sz="2400" dirty="0"/>
          </a:p>
          <a:p>
            <a:pPr>
              <a:lnSpc>
                <a:spcPct val="140000"/>
              </a:lnSpc>
            </a:pPr>
            <a:r>
              <a:rPr lang="zh-CN" altLang="en-US" sz="2400" dirty="0"/>
              <a:t>不同软件往往需要不同软件过程模型</a:t>
            </a:r>
          </a:p>
          <a:p>
            <a:pPr>
              <a:lnSpc>
                <a:spcPct val="140000"/>
              </a:lnSpc>
            </a:pPr>
            <a:r>
              <a:rPr lang="zh-CN" altLang="en-US" sz="2400" dirty="0"/>
              <a:t>选用时不必拘泥于某种模型</a:t>
            </a:r>
          </a:p>
          <a:p>
            <a:pPr>
              <a:lnSpc>
                <a:spcPct val="140000"/>
              </a:lnSpc>
            </a:pPr>
            <a:r>
              <a:rPr lang="zh-CN" altLang="en-US" sz="2400" dirty="0"/>
              <a:t>可组合多种模型</a:t>
            </a:r>
          </a:p>
          <a:p>
            <a:pPr>
              <a:lnSpc>
                <a:spcPct val="140000"/>
              </a:lnSpc>
            </a:pPr>
            <a:r>
              <a:rPr lang="zh-CN" altLang="en-US" sz="2400" dirty="0"/>
              <a:t>可根据实际创造新的模型</a:t>
            </a:r>
          </a:p>
          <a:p>
            <a:endParaRPr lang="zh-CN" altLang="en-US" sz="2400" dirty="0">
              <a:latin typeface="宋体" panose="02010600030101010101" pitchFamily="2" charset="-122"/>
            </a:endParaRPr>
          </a:p>
        </p:txBody>
      </p:sp>
      <p:grpSp>
        <p:nvGrpSpPr>
          <p:cNvPr id="97283" name="Group 4"/>
          <p:cNvGrpSpPr/>
          <p:nvPr/>
        </p:nvGrpSpPr>
        <p:grpSpPr>
          <a:xfrm>
            <a:off x="9104630" y="1652270"/>
            <a:ext cx="1066800" cy="2241550"/>
            <a:chOff x="0" y="0"/>
            <a:chExt cx="1066800" cy="2241550"/>
          </a:xfrm>
        </p:grpSpPr>
        <p:sp>
          <p:nvSpPr>
            <p:cNvPr id="97284" name="Freeform 24"/>
            <p:cNvSpPr/>
            <p:nvPr/>
          </p:nvSpPr>
          <p:spPr>
            <a:xfrm>
              <a:off x="339725" y="236449"/>
              <a:ext cx="419100" cy="464790"/>
            </a:xfrm>
            <a:custGeom>
              <a:avLst/>
              <a:gdLst/>
              <a:ahLst/>
              <a:cxnLst>
                <a:cxn ang="0">
                  <a:pos x="218314" y="107443"/>
                </a:cxn>
                <a:cxn ang="0">
                  <a:pos x="181663" y="59690"/>
                </a:cxn>
                <a:cxn ang="0">
                  <a:pos x="130670" y="23876"/>
                </a:cxn>
                <a:cxn ang="0">
                  <a:pos x="84457" y="0"/>
                </a:cxn>
                <a:cxn ang="0">
                  <a:pos x="47806" y="6367"/>
                </a:cxn>
                <a:cxn ang="0">
                  <a:pos x="20716" y="32631"/>
                </a:cxn>
                <a:cxn ang="0">
                  <a:pos x="0" y="113810"/>
                </a:cxn>
                <a:cxn ang="0">
                  <a:pos x="7968" y="206131"/>
                </a:cxn>
                <a:cxn ang="0">
                  <a:pos x="30277" y="295269"/>
                </a:cxn>
                <a:cxn ang="0">
                  <a:pos x="54180" y="363714"/>
                </a:cxn>
                <a:cxn ang="0">
                  <a:pos x="99596" y="435343"/>
                </a:cxn>
                <a:cxn ang="0">
                  <a:pos x="139434" y="464790"/>
                </a:cxn>
                <a:cxn ang="0">
                  <a:pos x="193615" y="464790"/>
                </a:cxn>
                <a:cxn ang="0">
                  <a:pos x="248592" y="444893"/>
                </a:cxn>
                <a:cxn ang="0">
                  <a:pos x="276479" y="393161"/>
                </a:cxn>
                <a:cxn ang="0">
                  <a:pos x="290820" y="327900"/>
                </a:cxn>
                <a:cxn ang="0">
                  <a:pos x="285243" y="247517"/>
                </a:cxn>
                <a:cxn ang="0">
                  <a:pos x="412726" y="257067"/>
                </a:cxn>
                <a:cxn ang="0">
                  <a:pos x="419100" y="221253"/>
                </a:cxn>
                <a:cxn ang="0">
                  <a:pos x="273291" y="206131"/>
                </a:cxn>
                <a:cxn ang="0">
                  <a:pos x="236640" y="122564"/>
                </a:cxn>
                <a:cxn ang="0">
                  <a:pos x="218314" y="107443"/>
                </a:cxn>
              </a:cxnLst>
              <a:rect l="0" t="0" r="0" b="0"/>
              <a:pathLst>
                <a:path w="526" h="584">
                  <a:moveTo>
                    <a:pt x="274" y="135"/>
                  </a:moveTo>
                  <a:lnTo>
                    <a:pt x="228" y="75"/>
                  </a:lnTo>
                  <a:lnTo>
                    <a:pt x="164" y="30"/>
                  </a:lnTo>
                  <a:lnTo>
                    <a:pt x="106" y="0"/>
                  </a:lnTo>
                  <a:lnTo>
                    <a:pt x="60" y="8"/>
                  </a:lnTo>
                  <a:lnTo>
                    <a:pt x="26" y="41"/>
                  </a:lnTo>
                  <a:lnTo>
                    <a:pt x="0" y="143"/>
                  </a:lnTo>
                  <a:lnTo>
                    <a:pt x="10" y="259"/>
                  </a:lnTo>
                  <a:lnTo>
                    <a:pt x="38" y="371"/>
                  </a:lnTo>
                  <a:lnTo>
                    <a:pt x="68" y="457"/>
                  </a:lnTo>
                  <a:lnTo>
                    <a:pt x="125" y="547"/>
                  </a:lnTo>
                  <a:lnTo>
                    <a:pt x="175" y="584"/>
                  </a:lnTo>
                  <a:lnTo>
                    <a:pt x="243" y="584"/>
                  </a:lnTo>
                  <a:lnTo>
                    <a:pt x="312" y="559"/>
                  </a:lnTo>
                  <a:lnTo>
                    <a:pt x="347" y="494"/>
                  </a:lnTo>
                  <a:lnTo>
                    <a:pt x="365" y="412"/>
                  </a:lnTo>
                  <a:lnTo>
                    <a:pt x="358" y="311"/>
                  </a:lnTo>
                  <a:lnTo>
                    <a:pt x="518" y="323"/>
                  </a:lnTo>
                  <a:lnTo>
                    <a:pt x="526" y="278"/>
                  </a:lnTo>
                  <a:lnTo>
                    <a:pt x="343" y="259"/>
                  </a:lnTo>
                  <a:lnTo>
                    <a:pt x="297" y="154"/>
                  </a:lnTo>
                  <a:lnTo>
                    <a:pt x="274" y="135"/>
                  </a:lnTo>
                  <a:close/>
                </a:path>
              </a:pathLst>
            </a:custGeom>
            <a:solidFill>
              <a:srgbClr val="000099"/>
            </a:solidFill>
            <a:ln w="9525">
              <a:noFill/>
            </a:ln>
          </p:spPr>
          <p:txBody>
            <a:bodyPr/>
            <a:lstStyle/>
            <a:p>
              <a:endParaRPr lang="zh-CN" altLang="en-US"/>
            </a:p>
          </p:txBody>
        </p:sp>
        <p:sp>
          <p:nvSpPr>
            <p:cNvPr id="97285" name="Freeform 25"/>
            <p:cNvSpPr/>
            <p:nvPr/>
          </p:nvSpPr>
          <p:spPr>
            <a:xfrm>
              <a:off x="0" y="117475"/>
              <a:ext cx="481013" cy="743981"/>
            </a:xfrm>
            <a:custGeom>
              <a:avLst/>
              <a:gdLst/>
              <a:ahLst/>
              <a:cxnLst>
                <a:cxn ang="0">
                  <a:pos x="280988" y="17468"/>
                </a:cxn>
                <a:cxn ang="0">
                  <a:pos x="341313" y="0"/>
                </a:cxn>
                <a:cxn ang="0">
                  <a:pos x="389732" y="2382"/>
                </a:cxn>
                <a:cxn ang="0">
                  <a:pos x="426244" y="29378"/>
                </a:cxn>
                <a:cxn ang="0">
                  <a:pos x="450850" y="71460"/>
                </a:cxn>
                <a:cxn ang="0">
                  <a:pos x="442119" y="115130"/>
                </a:cxn>
                <a:cxn ang="0">
                  <a:pos x="407988" y="115130"/>
                </a:cxn>
                <a:cxn ang="0">
                  <a:pos x="417513" y="79400"/>
                </a:cxn>
                <a:cxn ang="0">
                  <a:pos x="389732" y="47640"/>
                </a:cxn>
                <a:cxn ang="0">
                  <a:pos x="363538" y="35730"/>
                </a:cxn>
                <a:cxn ang="0">
                  <a:pos x="317500" y="47640"/>
                </a:cxn>
                <a:cxn ang="0">
                  <a:pos x="335757" y="83370"/>
                </a:cxn>
                <a:cxn ang="0">
                  <a:pos x="341313" y="115130"/>
                </a:cxn>
                <a:cxn ang="0">
                  <a:pos x="335757" y="142921"/>
                </a:cxn>
                <a:cxn ang="0">
                  <a:pos x="290513" y="154831"/>
                </a:cxn>
                <a:cxn ang="0">
                  <a:pos x="241300" y="145303"/>
                </a:cxn>
                <a:cxn ang="0">
                  <a:pos x="232569" y="124659"/>
                </a:cxn>
                <a:cxn ang="0">
                  <a:pos x="180975" y="181033"/>
                </a:cxn>
                <a:cxn ang="0">
                  <a:pos x="150813" y="243759"/>
                </a:cxn>
                <a:cxn ang="0">
                  <a:pos x="108744" y="323953"/>
                </a:cxn>
                <a:cxn ang="0">
                  <a:pos x="81756" y="395414"/>
                </a:cxn>
                <a:cxn ang="0">
                  <a:pos x="69850" y="463698"/>
                </a:cxn>
                <a:cxn ang="0">
                  <a:pos x="78581" y="499428"/>
                </a:cxn>
                <a:cxn ang="0">
                  <a:pos x="127000" y="544686"/>
                </a:cxn>
                <a:cxn ang="0">
                  <a:pos x="227013" y="582798"/>
                </a:cxn>
                <a:cxn ang="0">
                  <a:pos x="280988" y="600266"/>
                </a:cxn>
                <a:cxn ang="0">
                  <a:pos x="335757" y="609794"/>
                </a:cxn>
                <a:cxn ang="0">
                  <a:pos x="417513" y="642349"/>
                </a:cxn>
                <a:cxn ang="0">
                  <a:pos x="477838" y="663787"/>
                </a:cxn>
                <a:cxn ang="0">
                  <a:pos x="481013" y="705075"/>
                </a:cxn>
                <a:cxn ang="0">
                  <a:pos x="450850" y="735247"/>
                </a:cxn>
                <a:cxn ang="0">
                  <a:pos x="414338" y="743981"/>
                </a:cxn>
                <a:cxn ang="0">
                  <a:pos x="359569" y="716985"/>
                </a:cxn>
                <a:cxn ang="0">
                  <a:pos x="232569" y="651877"/>
                </a:cxn>
                <a:cxn ang="0">
                  <a:pos x="127000" y="606618"/>
                </a:cxn>
                <a:cxn ang="0">
                  <a:pos x="53975" y="556596"/>
                </a:cxn>
                <a:cxn ang="0">
                  <a:pos x="5556" y="511338"/>
                </a:cxn>
                <a:cxn ang="0">
                  <a:pos x="0" y="457346"/>
                </a:cxn>
                <a:cxn ang="0">
                  <a:pos x="26988" y="385886"/>
                </a:cxn>
                <a:cxn ang="0">
                  <a:pos x="81756" y="278695"/>
                </a:cxn>
                <a:cxn ang="0">
                  <a:pos x="132556" y="190561"/>
                </a:cxn>
                <a:cxn ang="0">
                  <a:pos x="196850" y="97662"/>
                </a:cxn>
                <a:cxn ang="0">
                  <a:pos x="245269" y="43670"/>
                </a:cxn>
                <a:cxn ang="0">
                  <a:pos x="305594" y="17468"/>
                </a:cxn>
                <a:cxn ang="0">
                  <a:pos x="280988" y="17468"/>
                </a:cxn>
              </a:cxnLst>
              <a:rect l="0" t="0" r="0" b="0"/>
              <a:pathLst>
                <a:path w="606" h="937">
                  <a:moveTo>
                    <a:pt x="354" y="22"/>
                  </a:moveTo>
                  <a:lnTo>
                    <a:pt x="430" y="0"/>
                  </a:lnTo>
                  <a:lnTo>
                    <a:pt x="491" y="3"/>
                  </a:lnTo>
                  <a:lnTo>
                    <a:pt x="537" y="37"/>
                  </a:lnTo>
                  <a:lnTo>
                    <a:pt x="568" y="90"/>
                  </a:lnTo>
                  <a:lnTo>
                    <a:pt x="557" y="145"/>
                  </a:lnTo>
                  <a:lnTo>
                    <a:pt x="514" y="145"/>
                  </a:lnTo>
                  <a:lnTo>
                    <a:pt x="526" y="100"/>
                  </a:lnTo>
                  <a:lnTo>
                    <a:pt x="491" y="60"/>
                  </a:lnTo>
                  <a:lnTo>
                    <a:pt x="458" y="45"/>
                  </a:lnTo>
                  <a:lnTo>
                    <a:pt x="400" y="60"/>
                  </a:lnTo>
                  <a:lnTo>
                    <a:pt x="423" y="105"/>
                  </a:lnTo>
                  <a:lnTo>
                    <a:pt x="430" y="145"/>
                  </a:lnTo>
                  <a:lnTo>
                    <a:pt x="423" y="180"/>
                  </a:lnTo>
                  <a:lnTo>
                    <a:pt x="366" y="195"/>
                  </a:lnTo>
                  <a:lnTo>
                    <a:pt x="304" y="183"/>
                  </a:lnTo>
                  <a:lnTo>
                    <a:pt x="293" y="157"/>
                  </a:lnTo>
                  <a:lnTo>
                    <a:pt x="228" y="228"/>
                  </a:lnTo>
                  <a:lnTo>
                    <a:pt x="190" y="307"/>
                  </a:lnTo>
                  <a:lnTo>
                    <a:pt x="137" y="408"/>
                  </a:lnTo>
                  <a:lnTo>
                    <a:pt x="103" y="498"/>
                  </a:lnTo>
                  <a:lnTo>
                    <a:pt x="88" y="584"/>
                  </a:lnTo>
                  <a:lnTo>
                    <a:pt x="99" y="629"/>
                  </a:lnTo>
                  <a:lnTo>
                    <a:pt x="160" y="686"/>
                  </a:lnTo>
                  <a:lnTo>
                    <a:pt x="286" y="734"/>
                  </a:lnTo>
                  <a:lnTo>
                    <a:pt x="354" y="756"/>
                  </a:lnTo>
                  <a:lnTo>
                    <a:pt x="423" y="768"/>
                  </a:lnTo>
                  <a:lnTo>
                    <a:pt x="526" y="809"/>
                  </a:lnTo>
                  <a:lnTo>
                    <a:pt x="602" y="836"/>
                  </a:lnTo>
                  <a:lnTo>
                    <a:pt x="606" y="888"/>
                  </a:lnTo>
                  <a:lnTo>
                    <a:pt x="568" y="926"/>
                  </a:lnTo>
                  <a:lnTo>
                    <a:pt x="522" y="937"/>
                  </a:lnTo>
                  <a:lnTo>
                    <a:pt x="453" y="903"/>
                  </a:lnTo>
                  <a:lnTo>
                    <a:pt x="293" y="821"/>
                  </a:lnTo>
                  <a:lnTo>
                    <a:pt x="160" y="764"/>
                  </a:lnTo>
                  <a:lnTo>
                    <a:pt x="68" y="701"/>
                  </a:lnTo>
                  <a:lnTo>
                    <a:pt x="7" y="644"/>
                  </a:lnTo>
                  <a:lnTo>
                    <a:pt x="0" y="576"/>
                  </a:lnTo>
                  <a:lnTo>
                    <a:pt x="34" y="486"/>
                  </a:lnTo>
                  <a:lnTo>
                    <a:pt x="103" y="351"/>
                  </a:lnTo>
                  <a:lnTo>
                    <a:pt x="167" y="240"/>
                  </a:lnTo>
                  <a:lnTo>
                    <a:pt x="248" y="123"/>
                  </a:lnTo>
                  <a:lnTo>
                    <a:pt x="309" y="55"/>
                  </a:lnTo>
                  <a:lnTo>
                    <a:pt x="385" y="22"/>
                  </a:lnTo>
                  <a:lnTo>
                    <a:pt x="354" y="22"/>
                  </a:lnTo>
                  <a:close/>
                </a:path>
              </a:pathLst>
            </a:custGeom>
            <a:solidFill>
              <a:srgbClr val="000099"/>
            </a:solidFill>
            <a:ln w="9525">
              <a:noFill/>
            </a:ln>
          </p:spPr>
          <p:txBody>
            <a:bodyPr/>
            <a:lstStyle/>
            <a:p>
              <a:endParaRPr lang="zh-CN" altLang="en-US"/>
            </a:p>
          </p:txBody>
        </p:sp>
        <p:sp>
          <p:nvSpPr>
            <p:cNvPr id="97286" name="Freeform 26"/>
            <p:cNvSpPr/>
            <p:nvPr/>
          </p:nvSpPr>
          <p:spPr>
            <a:xfrm>
              <a:off x="454025" y="734551"/>
              <a:ext cx="250825" cy="685288"/>
            </a:xfrm>
            <a:custGeom>
              <a:avLst/>
              <a:gdLst/>
              <a:ahLst/>
              <a:cxnLst>
                <a:cxn ang="0">
                  <a:pos x="15034" y="52954"/>
                </a:cxn>
                <a:cxn ang="0">
                  <a:pos x="24529" y="17911"/>
                </a:cxn>
                <a:cxn ang="0">
                  <a:pos x="63300" y="0"/>
                </a:cxn>
                <a:cxn ang="0">
                  <a:pos x="98906" y="0"/>
                </a:cxn>
                <a:cxn ang="0">
                  <a:pos x="144798" y="25698"/>
                </a:cxn>
                <a:cxn ang="0">
                  <a:pos x="187525" y="87997"/>
                </a:cxn>
                <a:cxn ang="0">
                  <a:pos x="217593" y="151854"/>
                </a:cxn>
                <a:cxn ang="0">
                  <a:pos x="232626" y="239072"/>
                </a:cxn>
                <a:cxn ang="0">
                  <a:pos x="245286" y="341087"/>
                </a:cxn>
                <a:cxn ang="0">
                  <a:pos x="250825" y="439986"/>
                </a:cxn>
                <a:cxn ang="0">
                  <a:pos x="250825" y="568478"/>
                </a:cxn>
                <a:cxn ang="0">
                  <a:pos x="232626" y="647130"/>
                </a:cxn>
                <a:cxn ang="0">
                  <a:pos x="199394" y="675943"/>
                </a:cxn>
                <a:cxn ang="0">
                  <a:pos x="141633" y="685288"/>
                </a:cxn>
                <a:cxn ang="0">
                  <a:pos x="81498" y="682173"/>
                </a:cxn>
                <a:cxn ang="0">
                  <a:pos x="50640" y="647130"/>
                </a:cxn>
                <a:cxn ang="0">
                  <a:pos x="33232" y="586388"/>
                </a:cxn>
                <a:cxn ang="0">
                  <a:pos x="18199" y="524868"/>
                </a:cxn>
                <a:cxn ang="0">
                  <a:pos x="6330" y="413509"/>
                </a:cxn>
                <a:cxn ang="0">
                  <a:pos x="0" y="288911"/>
                </a:cxn>
                <a:cxn ang="0">
                  <a:pos x="0" y="142509"/>
                </a:cxn>
                <a:cxn ang="0">
                  <a:pos x="15034" y="78652"/>
                </a:cxn>
                <a:cxn ang="0">
                  <a:pos x="15034" y="52954"/>
                </a:cxn>
              </a:cxnLst>
              <a:rect l="0" t="0" r="0" b="0"/>
              <a:pathLst>
                <a:path w="317" h="880">
                  <a:moveTo>
                    <a:pt x="19" y="68"/>
                  </a:moveTo>
                  <a:lnTo>
                    <a:pt x="31" y="23"/>
                  </a:lnTo>
                  <a:lnTo>
                    <a:pt x="80" y="0"/>
                  </a:lnTo>
                  <a:lnTo>
                    <a:pt x="125" y="0"/>
                  </a:lnTo>
                  <a:lnTo>
                    <a:pt x="183" y="33"/>
                  </a:lnTo>
                  <a:lnTo>
                    <a:pt x="237" y="113"/>
                  </a:lnTo>
                  <a:lnTo>
                    <a:pt x="275" y="195"/>
                  </a:lnTo>
                  <a:lnTo>
                    <a:pt x="294" y="307"/>
                  </a:lnTo>
                  <a:lnTo>
                    <a:pt x="310" y="438"/>
                  </a:lnTo>
                  <a:lnTo>
                    <a:pt x="317" y="565"/>
                  </a:lnTo>
                  <a:lnTo>
                    <a:pt x="317" y="730"/>
                  </a:lnTo>
                  <a:lnTo>
                    <a:pt x="294" y="831"/>
                  </a:lnTo>
                  <a:lnTo>
                    <a:pt x="252" y="868"/>
                  </a:lnTo>
                  <a:lnTo>
                    <a:pt x="179" y="880"/>
                  </a:lnTo>
                  <a:lnTo>
                    <a:pt x="103" y="876"/>
                  </a:lnTo>
                  <a:lnTo>
                    <a:pt x="64" y="831"/>
                  </a:lnTo>
                  <a:lnTo>
                    <a:pt x="42" y="753"/>
                  </a:lnTo>
                  <a:lnTo>
                    <a:pt x="23" y="674"/>
                  </a:lnTo>
                  <a:lnTo>
                    <a:pt x="8" y="531"/>
                  </a:lnTo>
                  <a:lnTo>
                    <a:pt x="0" y="371"/>
                  </a:lnTo>
                  <a:lnTo>
                    <a:pt x="0" y="183"/>
                  </a:lnTo>
                  <a:lnTo>
                    <a:pt x="19" y="101"/>
                  </a:lnTo>
                  <a:lnTo>
                    <a:pt x="19" y="68"/>
                  </a:lnTo>
                  <a:close/>
                </a:path>
              </a:pathLst>
            </a:custGeom>
            <a:solidFill>
              <a:srgbClr val="000099"/>
            </a:solidFill>
            <a:ln w="9525">
              <a:noFill/>
            </a:ln>
          </p:spPr>
          <p:txBody>
            <a:bodyPr/>
            <a:lstStyle/>
            <a:p>
              <a:endParaRPr lang="zh-CN" altLang="en-US"/>
            </a:p>
          </p:txBody>
        </p:sp>
        <p:sp>
          <p:nvSpPr>
            <p:cNvPr id="97287" name="Freeform 27"/>
            <p:cNvSpPr/>
            <p:nvPr/>
          </p:nvSpPr>
          <p:spPr>
            <a:xfrm>
              <a:off x="569913" y="753587"/>
              <a:ext cx="384175" cy="523484"/>
            </a:xfrm>
            <a:custGeom>
              <a:avLst/>
              <a:gdLst/>
              <a:ahLst/>
              <a:cxnLst>
                <a:cxn ang="0">
                  <a:pos x="21431" y="0"/>
                </a:cxn>
                <a:cxn ang="0">
                  <a:pos x="100013" y="9293"/>
                </a:cxn>
                <a:cxn ang="0">
                  <a:pos x="180975" y="23232"/>
                </a:cxn>
                <a:cxn ang="0">
                  <a:pos x="265906" y="69695"/>
                </a:cxn>
                <a:cxn ang="0">
                  <a:pos x="326231" y="104542"/>
                </a:cxn>
                <a:cxn ang="0">
                  <a:pos x="365919" y="154877"/>
                </a:cxn>
                <a:cxn ang="0">
                  <a:pos x="384175" y="182755"/>
                </a:cxn>
                <a:cxn ang="0">
                  <a:pos x="347663" y="267937"/>
                </a:cxn>
                <a:cxn ang="0">
                  <a:pos x="289719" y="319821"/>
                </a:cxn>
                <a:cxn ang="0">
                  <a:pos x="220663" y="356991"/>
                </a:cxn>
                <a:cxn ang="0">
                  <a:pos x="184150" y="380223"/>
                </a:cxn>
                <a:cxn ang="0">
                  <a:pos x="120650" y="391839"/>
                </a:cxn>
                <a:cxn ang="0">
                  <a:pos x="118269" y="415070"/>
                </a:cxn>
                <a:cxn ang="0">
                  <a:pos x="166688" y="435979"/>
                </a:cxn>
                <a:cxn ang="0">
                  <a:pos x="235744" y="453789"/>
                </a:cxn>
                <a:cxn ang="0">
                  <a:pos x="301625" y="488637"/>
                </a:cxn>
                <a:cxn ang="0">
                  <a:pos x="275431" y="514191"/>
                </a:cxn>
                <a:cxn ang="0">
                  <a:pos x="247650" y="523484"/>
                </a:cxn>
                <a:cxn ang="0">
                  <a:pos x="208756" y="484765"/>
                </a:cxn>
                <a:cxn ang="0">
                  <a:pos x="148431" y="461533"/>
                </a:cxn>
                <a:cxn ang="0">
                  <a:pos x="100013" y="444497"/>
                </a:cxn>
                <a:cxn ang="0">
                  <a:pos x="100013" y="409649"/>
                </a:cxn>
                <a:cxn ang="0">
                  <a:pos x="108744" y="372479"/>
                </a:cxn>
                <a:cxn ang="0">
                  <a:pos x="138906" y="356991"/>
                </a:cxn>
                <a:cxn ang="0">
                  <a:pos x="235744" y="319821"/>
                </a:cxn>
                <a:cxn ang="0">
                  <a:pos x="289719" y="261742"/>
                </a:cxn>
                <a:cxn ang="0">
                  <a:pos x="329406" y="201340"/>
                </a:cxn>
                <a:cxn ang="0">
                  <a:pos x="319881" y="171913"/>
                </a:cxn>
                <a:cxn ang="0">
                  <a:pos x="289719" y="137066"/>
                </a:cxn>
                <a:cxn ang="0">
                  <a:pos x="217488" y="87505"/>
                </a:cxn>
                <a:cxn ang="0">
                  <a:pos x="130175" y="69695"/>
                </a:cxn>
                <a:cxn ang="0">
                  <a:pos x="72231" y="67371"/>
                </a:cxn>
                <a:cxn ang="0">
                  <a:pos x="21431" y="67371"/>
                </a:cxn>
                <a:cxn ang="0">
                  <a:pos x="0" y="34847"/>
                </a:cxn>
                <a:cxn ang="0">
                  <a:pos x="21431" y="0"/>
                </a:cxn>
              </a:cxnLst>
              <a:rect l="0" t="0" r="0" b="0"/>
              <a:pathLst>
                <a:path w="484" h="676">
                  <a:moveTo>
                    <a:pt x="27" y="0"/>
                  </a:moveTo>
                  <a:lnTo>
                    <a:pt x="126" y="12"/>
                  </a:lnTo>
                  <a:lnTo>
                    <a:pt x="228" y="30"/>
                  </a:lnTo>
                  <a:lnTo>
                    <a:pt x="335" y="90"/>
                  </a:lnTo>
                  <a:lnTo>
                    <a:pt x="411" y="135"/>
                  </a:lnTo>
                  <a:lnTo>
                    <a:pt x="461" y="200"/>
                  </a:lnTo>
                  <a:lnTo>
                    <a:pt x="484" y="236"/>
                  </a:lnTo>
                  <a:lnTo>
                    <a:pt x="438" y="346"/>
                  </a:lnTo>
                  <a:lnTo>
                    <a:pt x="365" y="413"/>
                  </a:lnTo>
                  <a:lnTo>
                    <a:pt x="278" y="461"/>
                  </a:lnTo>
                  <a:lnTo>
                    <a:pt x="232" y="491"/>
                  </a:lnTo>
                  <a:lnTo>
                    <a:pt x="152" y="506"/>
                  </a:lnTo>
                  <a:lnTo>
                    <a:pt x="149" y="536"/>
                  </a:lnTo>
                  <a:lnTo>
                    <a:pt x="210" y="563"/>
                  </a:lnTo>
                  <a:lnTo>
                    <a:pt x="297" y="586"/>
                  </a:lnTo>
                  <a:lnTo>
                    <a:pt x="380" y="631"/>
                  </a:lnTo>
                  <a:lnTo>
                    <a:pt x="347" y="664"/>
                  </a:lnTo>
                  <a:lnTo>
                    <a:pt x="312" y="676"/>
                  </a:lnTo>
                  <a:lnTo>
                    <a:pt x="263" y="626"/>
                  </a:lnTo>
                  <a:lnTo>
                    <a:pt x="187" y="596"/>
                  </a:lnTo>
                  <a:lnTo>
                    <a:pt x="126" y="574"/>
                  </a:lnTo>
                  <a:lnTo>
                    <a:pt x="126" y="529"/>
                  </a:lnTo>
                  <a:lnTo>
                    <a:pt x="137" y="481"/>
                  </a:lnTo>
                  <a:lnTo>
                    <a:pt x="175" y="461"/>
                  </a:lnTo>
                  <a:lnTo>
                    <a:pt x="297" y="413"/>
                  </a:lnTo>
                  <a:lnTo>
                    <a:pt x="365" y="338"/>
                  </a:lnTo>
                  <a:lnTo>
                    <a:pt x="415" y="260"/>
                  </a:lnTo>
                  <a:lnTo>
                    <a:pt x="403" y="222"/>
                  </a:lnTo>
                  <a:lnTo>
                    <a:pt x="365" y="177"/>
                  </a:lnTo>
                  <a:lnTo>
                    <a:pt x="274" y="113"/>
                  </a:lnTo>
                  <a:lnTo>
                    <a:pt x="164" y="90"/>
                  </a:lnTo>
                  <a:lnTo>
                    <a:pt x="91" y="87"/>
                  </a:lnTo>
                  <a:lnTo>
                    <a:pt x="27" y="87"/>
                  </a:lnTo>
                  <a:lnTo>
                    <a:pt x="0" y="45"/>
                  </a:lnTo>
                  <a:lnTo>
                    <a:pt x="27" y="0"/>
                  </a:lnTo>
                  <a:close/>
                </a:path>
              </a:pathLst>
            </a:custGeom>
            <a:solidFill>
              <a:srgbClr val="000099"/>
            </a:solidFill>
            <a:ln w="9525">
              <a:noFill/>
            </a:ln>
          </p:spPr>
          <p:txBody>
            <a:bodyPr/>
            <a:lstStyle/>
            <a:p>
              <a:endParaRPr lang="zh-CN" altLang="en-US"/>
            </a:p>
          </p:txBody>
        </p:sp>
        <p:sp>
          <p:nvSpPr>
            <p:cNvPr id="97288" name="Freeform 28"/>
            <p:cNvSpPr/>
            <p:nvPr/>
          </p:nvSpPr>
          <p:spPr>
            <a:xfrm>
              <a:off x="600075" y="1361146"/>
              <a:ext cx="466725" cy="866128"/>
            </a:xfrm>
            <a:custGeom>
              <a:avLst/>
              <a:gdLst/>
              <a:ahLst/>
              <a:cxnLst>
                <a:cxn ang="0">
                  <a:pos x="53883" y="0"/>
                </a:cxn>
                <a:cxn ang="0">
                  <a:pos x="11886" y="0"/>
                </a:cxn>
                <a:cxn ang="0">
                  <a:pos x="0" y="61866"/>
                </a:cxn>
                <a:cxn ang="0">
                  <a:pos x="30111" y="98352"/>
                </a:cxn>
                <a:cxn ang="0">
                  <a:pos x="126784" y="184806"/>
                </a:cxn>
                <a:cxn ang="0">
                  <a:pos x="211571" y="294261"/>
                </a:cxn>
                <a:cxn ang="0">
                  <a:pos x="267040" y="407683"/>
                </a:cxn>
                <a:cxn ang="0">
                  <a:pos x="274964" y="481447"/>
                </a:cxn>
                <a:cxn ang="0">
                  <a:pos x="271794" y="535381"/>
                </a:cxn>
                <a:cxn ang="0">
                  <a:pos x="248022" y="657528"/>
                </a:cxn>
                <a:cxn ang="0">
                  <a:pos x="217118" y="755879"/>
                </a:cxn>
                <a:cxn ang="0">
                  <a:pos x="190969" y="812986"/>
                </a:cxn>
                <a:cxn ang="0">
                  <a:pos x="184630" y="848679"/>
                </a:cxn>
                <a:cxn ang="0">
                  <a:pos x="211571" y="848679"/>
                </a:cxn>
                <a:cxn ang="0">
                  <a:pos x="253569" y="836781"/>
                </a:cxn>
                <a:cxn ang="0">
                  <a:pos x="267040" y="839161"/>
                </a:cxn>
                <a:cxn ang="0">
                  <a:pos x="354204" y="844713"/>
                </a:cxn>
                <a:cxn ang="0">
                  <a:pos x="420766" y="866128"/>
                </a:cxn>
                <a:cxn ang="0">
                  <a:pos x="444538" y="854231"/>
                </a:cxn>
                <a:cxn ang="0">
                  <a:pos x="466725" y="809021"/>
                </a:cxn>
                <a:cxn ang="0">
                  <a:pos x="444538" y="785226"/>
                </a:cxn>
                <a:cxn ang="0">
                  <a:pos x="345487" y="782846"/>
                </a:cxn>
                <a:cxn ang="0">
                  <a:pos x="274964" y="791571"/>
                </a:cxn>
                <a:cxn ang="0">
                  <a:pos x="239306" y="809021"/>
                </a:cxn>
                <a:cxn ang="0">
                  <a:pos x="244852" y="767776"/>
                </a:cxn>
                <a:cxn ang="0">
                  <a:pos x="281303" y="705117"/>
                </a:cxn>
                <a:cxn ang="0">
                  <a:pos x="311414" y="606765"/>
                </a:cxn>
                <a:cxn ang="0">
                  <a:pos x="335979" y="523484"/>
                </a:cxn>
                <a:cxn ang="0">
                  <a:pos x="317753" y="428305"/>
                </a:cxn>
                <a:cxn ang="0">
                  <a:pos x="290019" y="326781"/>
                </a:cxn>
                <a:cxn ang="0">
                  <a:pos x="235344" y="210980"/>
                </a:cxn>
                <a:cxn ang="0">
                  <a:pos x="156896" y="103904"/>
                </a:cxn>
                <a:cxn ang="0">
                  <a:pos x="90334" y="26174"/>
                </a:cxn>
                <a:cxn ang="0">
                  <a:pos x="53883" y="0"/>
                </a:cxn>
              </a:cxnLst>
              <a:rect l="0" t="0" r="0" b="0"/>
              <a:pathLst>
                <a:path w="589" h="1092">
                  <a:moveTo>
                    <a:pt x="68" y="0"/>
                  </a:moveTo>
                  <a:lnTo>
                    <a:pt x="15" y="0"/>
                  </a:lnTo>
                  <a:lnTo>
                    <a:pt x="0" y="78"/>
                  </a:lnTo>
                  <a:lnTo>
                    <a:pt x="38" y="124"/>
                  </a:lnTo>
                  <a:lnTo>
                    <a:pt x="160" y="233"/>
                  </a:lnTo>
                  <a:lnTo>
                    <a:pt x="267" y="371"/>
                  </a:lnTo>
                  <a:lnTo>
                    <a:pt x="337" y="514"/>
                  </a:lnTo>
                  <a:lnTo>
                    <a:pt x="347" y="607"/>
                  </a:lnTo>
                  <a:lnTo>
                    <a:pt x="343" y="675"/>
                  </a:lnTo>
                  <a:lnTo>
                    <a:pt x="313" y="829"/>
                  </a:lnTo>
                  <a:lnTo>
                    <a:pt x="274" y="953"/>
                  </a:lnTo>
                  <a:lnTo>
                    <a:pt x="241" y="1025"/>
                  </a:lnTo>
                  <a:lnTo>
                    <a:pt x="233" y="1070"/>
                  </a:lnTo>
                  <a:lnTo>
                    <a:pt x="267" y="1070"/>
                  </a:lnTo>
                  <a:lnTo>
                    <a:pt x="320" y="1055"/>
                  </a:lnTo>
                  <a:lnTo>
                    <a:pt x="337" y="1058"/>
                  </a:lnTo>
                  <a:lnTo>
                    <a:pt x="447" y="1065"/>
                  </a:lnTo>
                  <a:lnTo>
                    <a:pt x="531" y="1092"/>
                  </a:lnTo>
                  <a:lnTo>
                    <a:pt x="561" y="1077"/>
                  </a:lnTo>
                  <a:lnTo>
                    <a:pt x="589" y="1020"/>
                  </a:lnTo>
                  <a:lnTo>
                    <a:pt x="561" y="990"/>
                  </a:lnTo>
                  <a:lnTo>
                    <a:pt x="436" y="987"/>
                  </a:lnTo>
                  <a:lnTo>
                    <a:pt x="347" y="998"/>
                  </a:lnTo>
                  <a:lnTo>
                    <a:pt x="302" y="1020"/>
                  </a:lnTo>
                  <a:lnTo>
                    <a:pt x="309" y="968"/>
                  </a:lnTo>
                  <a:lnTo>
                    <a:pt x="355" y="889"/>
                  </a:lnTo>
                  <a:lnTo>
                    <a:pt x="393" y="765"/>
                  </a:lnTo>
                  <a:lnTo>
                    <a:pt x="424" y="660"/>
                  </a:lnTo>
                  <a:lnTo>
                    <a:pt x="401" y="540"/>
                  </a:lnTo>
                  <a:lnTo>
                    <a:pt x="366" y="412"/>
                  </a:lnTo>
                  <a:lnTo>
                    <a:pt x="297" y="266"/>
                  </a:lnTo>
                  <a:lnTo>
                    <a:pt x="198" y="131"/>
                  </a:lnTo>
                  <a:lnTo>
                    <a:pt x="114" y="33"/>
                  </a:lnTo>
                  <a:lnTo>
                    <a:pt x="68" y="0"/>
                  </a:lnTo>
                  <a:close/>
                </a:path>
              </a:pathLst>
            </a:custGeom>
            <a:solidFill>
              <a:srgbClr val="000099"/>
            </a:solidFill>
            <a:ln w="9525">
              <a:noFill/>
            </a:ln>
          </p:spPr>
          <p:txBody>
            <a:bodyPr/>
            <a:lstStyle/>
            <a:p>
              <a:endParaRPr lang="zh-CN" altLang="en-US"/>
            </a:p>
          </p:txBody>
        </p:sp>
        <p:sp>
          <p:nvSpPr>
            <p:cNvPr id="97289" name="Freeform 29"/>
            <p:cNvSpPr/>
            <p:nvPr/>
          </p:nvSpPr>
          <p:spPr>
            <a:xfrm>
              <a:off x="306388" y="1359559"/>
              <a:ext cx="314325" cy="881991"/>
            </a:xfrm>
            <a:custGeom>
              <a:avLst/>
              <a:gdLst/>
              <a:ahLst/>
              <a:cxnLst>
                <a:cxn ang="0">
                  <a:pos x="216940" y="0"/>
                </a:cxn>
                <a:cxn ang="0">
                  <a:pos x="178144" y="83207"/>
                </a:cxn>
                <a:cxn ang="0">
                  <a:pos x="150433" y="205243"/>
                </a:cxn>
                <a:cxn ang="0">
                  <a:pos x="117971" y="339166"/>
                </a:cxn>
                <a:cxn ang="0">
                  <a:pos x="87884" y="475467"/>
                </a:cxn>
                <a:cxn ang="0">
                  <a:pos x="87884" y="525391"/>
                </a:cxn>
                <a:cxn ang="0">
                  <a:pos x="117971" y="614937"/>
                </a:cxn>
                <a:cxn ang="0">
                  <a:pos x="159934" y="662484"/>
                </a:cxn>
                <a:cxn ang="0">
                  <a:pos x="198729" y="721917"/>
                </a:cxn>
                <a:cxn ang="0">
                  <a:pos x="226441" y="766294"/>
                </a:cxn>
                <a:cxn ang="0">
                  <a:pos x="214564" y="786898"/>
                </a:cxn>
                <a:cxn ang="0">
                  <a:pos x="144890" y="796407"/>
                </a:cxn>
                <a:cxn ang="0">
                  <a:pos x="33254" y="813841"/>
                </a:cxn>
                <a:cxn ang="0">
                  <a:pos x="0" y="840784"/>
                </a:cxn>
                <a:cxn ang="0">
                  <a:pos x="27711" y="864557"/>
                </a:cxn>
                <a:cxn ang="0">
                  <a:pos x="90260" y="881991"/>
                </a:cxn>
                <a:cxn ang="0">
                  <a:pos x="163892" y="846331"/>
                </a:cxn>
                <a:cxn ang="0">
                  <a:pos x="216940" y="822558"/>
                </a:cxn>
                <a:cxn ang="0">
                  <a:pos x="286614" y="813841"/>
                </a:cxn>
                <a:cxn ang="0">
                  <a:pos x="314325" y="805124"/>
                </a:cxn>
                <a:cxn ang="0">
                  <a:pos x="304824" y="775011"/>
                </a:cxn>
                <a:cxn ang="0">
                  <a:pos x="226441" y="698144"/>
                </a:cxn>
                <a:cxn ang="0">
                  <a:pos x="180519" y="618107"/>
                </a:cxn>
                <a:cxn ang="0">
                  <a:pos x="141723" y="564221"/>
                </a:cxn>
                <a:cxn ang="0">
                  <a:pos x="136181" y="511127"/>
                </a:cxn>
                <a:cxn ang="0">
                  <a:pos x="154391" y="422373"/>
                </a:cxn>
                <a:cxn ang="0">
                  <a:pos x="196354" y="330449"/>
                </a:cxn>
                <a:cxn ang="0">
                  <a:pos x="242276" y="172753"/>
                </a:cxn>
                <a:cxn ang="0">
                  <a:pos x="281071" y="80829"/>
                </a:cxn>
                <a:cxn ang="0">
                  <a:pos x="277904" y="26943"/>
                </a:cxn>
                <a:cxn ang="0">
                  <a:pos x="242276" y="0"/>
                </a:cxn>
                <a:cxn ang="0">
                  <a:pos x="216940" y="0"/>
                </a:cxn>
              </a:cxnLst>
              <a:rect l="0" t="0" r="0" b="0"/>
              <a:pathLst>
                <a:path w="397" h="1113">
                  <a:moveTo>
                    <a:pt x="274" y="0"/>
                  </a:moveTo>
                  <a:lnTo>
                    <a:pt x="225" y="105"/>
                  </a:lnTo>
                  <a:lnTo>
                    <a:pt x="190" y="259"/>
                  </a:lnTo>
                  <a:lnTo>
                    <a:pt x="149" y="428"/>
                  </a:lnTo>
                  <a:lnTo>
                    <a:pt x="111" y="600"/>
                  </a:lnTo>
                  <a:lnTo>
                    <a:pt x="111" y="663"/>
                  </a:lnTo>
                  <a:lnTo>
                    <a:pt x="149" y="776"/>
                  </a:lnTo>
                  <a:lnTo>
                    <a:pt x="202" y="836"/>
                  </a:lnTo>
                  <a:lnTo>
                    <a:pt x="251" y="911"/>
                  </a:lnTo>
                  <a:lnTo>
                    <a:pt x="286" y="967"/>
                  </a:lnTo>
                  <a:lnTo>
                    <a:pt x="271" y="993"/>
                  </a:lnTo>
                  <a:lnTo>
                    <a:pt x="183" y="1005"/>
                  </a:lnTo>
                  <a:lnTo>
                    <a:pt x="42" y="1027"/>
                  </a:lnTo>
                  <a:lnTo>
                    <a:pt x="0" y="1061"/>
                  </a:lnTo>
                  <a:lnTo>
                    <a:pt x="35" y="1091"/>
                  </a:lnTo>
                  <a:lnTo>
                    <a:pt x="114" y="1113"/>
                  </a:lnTo>
                  <a:lnTo>
                    <a:pt x="207" y="1068"/>
                  </a:lnTo>
                  <a:lnTo>
                    <a:pt x="274" y="1038"/>
                  </a:lnTo>
                  <a:lnTo>
                    <a:pt x="362" y="1027"/>
                  </a:lnTo>
                  <a:lnTo>
                    <a:pt x="397" y="1016"/>
                  </a:lnTo>
                  <a:lnTo>
                    <a:pt x="385" y="978"/>
                  </a:lnTo>
                  <a:lnTo>
                    <a:pt x="286" y="881"/>
                  </a:lnTo>
                  <a:lnTo>
                    <a:pt x="228" y="780"/>
                  </a:lnTo>
                  <a:lnTo>
                    <a:pt x="179" y="712"/>
                  </a:lnTo>
                  <a:lnTo>
                    <a:pt x="172" y="645"/>
                  </a:lnTo>
                  <a:lnTo>
                    <a:pt x="195" y="533"/>
                  </a:lnTo>
                  <a:lnTo>
                    <a:pt x="248" y="417"/>
                  </a:lnTo>
                  <a:lnTo>
                    <a:pt x="306" y="218"/>
                  </a:lnTo>
                  <a:lnTo>
                    <a:pt x="355" y="102"/>
                  </a:lnTo>
                  <a:lnTo>
                    <a:pt x="351" y="34"/>
                  </a:lnTo>
                  <a:lnTo>
                    <a:pt x="306" y="0"/>
                  </a:lnTo>
                  <a:lnTo>
                    <a:pt x="274" y="0"/>
                  </a:lnTo>
                  <a:close/>
                </a:path>
              </a:pathLst>
            </a:custGeom>
            <a:solidFill>
              <a:srgbClr val="000099"/>
            </a:solidFill>
            <a:ln w="9525">
              <a:noFill/>
            </a:ln>
          </p:spPr>
          <p:txBody>
            <a:bodyPr/>
            <a:lstStyle/>
            <a:p>
              <a:endParaRPr lang="zh-CN" altLang="en-US"/>
            </a:p>
          </p:txBody>
        </p:sp>
        <p:sp>
          <p:nvSpPr>
            <p:cNvPr id="97290" name="Freeform 31"/>
            <p:cNvSpPr/>
            <p:nvPr/>
          </p:nvSpPr>
          <p:spPr>
            <a:xfrm>
              <a:off x="758825" y="0"/>
              <a:ext cx="155575" cy="180975"/>
            </a:xfrm>
            <a:custGeom>
              <a:avLst/>
              <a:gdLst/>
              <a:ahLst/>
              <a:cxnLst>
                <a:cxn ang="0">
                  <a:pos x="19050" y="8693"/>
                </a:cxn>
                <a:cxn ang="0">
                  <a:pos x="61119" y="0"/>
                </a:cxn>
                <a:cxn ang="0">
                  <a:pos x="100806" y="3161"/>
                </a:cxn>
                <a:cxn ang="0">
                  <a:pos x="137319" y="20547"/>
                </a:cxn>
                <a:cxn ang="0">
                  <a:pos x="155575" y="52949"/>
                </a:cxn>
                <a:cxn ang="0">
                  <a:pos x="155575" y="79819"/>
                </a:cxn>
                <a:cxn ang="0">
                  <a:pos x="137319" y="115381"/>
                </a:cxn>
                <a:cxn ang="0">
                  <a:pos x="106363" y="135929"/>
                </a:cxn>
                <a:cxn ang="0">
                  <a:pos x="61119" y="135929"/>
                </a:cxn>
                <a:cxn ang="0">
                  <a:pos x="33338" y="153315"/>
                </a:cxn>
                <a:cxn ang="0">
                  <a:pos x="23813" y="180975"/>
                </a:cxn>
                <a:cxn ang="0">
                  <a:pos x="0" y="171492"/>
                </a:cxn>
                <a:cxn ang="0">
                  <a:pos x="9525" y="135929"/>
                </a:cxn>
                <a:cxn ang="0">
                  <a:pos x="42069" y="115381"/>
                </a:cxn>
                <a:cxn ang="0">
                  <a:pos x="97631" y="109849"/>
                </a:cxn>
                <a:cxn ang="0">
                  <a:pos x="119063" y="88512"/>
                </a:cxn>
                <a:cxn ang="0">
                  <a:pos x="124619" y="56110"/>
                </a:cxn>
                <a:cxn ang="0">
                  <a:pos x="100806" y="26870"/>
                </a:cxn>
                <a:cxn ang="0">
                  <a:pos x="64294" y="26870"/>
                </a:cxn>
                <a:cxn ang="0">
                  <a:pos x="23813" y="35563"/>
                </a:cxn>
                <a:cxn ang="0">
                  <a:pos x="9525" y="26870"/>
                </a:cxn>
                <a:cxn ang="0">
                  <a:pos x="19050" y="8693"/>
                </a:cxn>
              </a:cxnLst>
              <a:rect l="0" t="0" r="0" b="0"/>
              <a:pathLst>
                <a:path w="196" h="229">
                  <a:moveTo>
                    <a:pt x="24" y="11"/>
                  </a:moveTo>
                  <a:lnTo>
                    <a:pt x="77" y="0"/>
                  </a:lnTo>
                  <a:lnTo>
                    <a:pt x="127" y="4"/>
                  </a:lnTo>
                  <a:lnTo>
                    <a:pt x="173" y="26"/>
                  </a:lnTo>
                  <a:lnTo>
                    <a:pt x="196" y="67"/>
                  </a:lnTo>
                  <a:lnTo>
                    <a:pt x="196" y="101"/>
                  </a:lnTo>
                  <a:lnTo>
                    <a:pt x="173" y="146"/>
                  </a:lnTo>
                  <a:lnTo>
                    <a:pt x="134" y="172"/>
                  </a:lnTo>
                  <a:lnTo>
                    <a:pt x="77" y="172"/>
                  </a:lnTo>
                  <a:lnTo>
                    <a:pt x="42" y="194"/>
                  </a:lnTo>
                  <a:lnTo>
                    <a:pt x="30" y="229"/>
                  </a:lnTo>
                  <a:lnTo>
                    <a:pt x="0" y="217"/>
                  </a:lnTo>
                  <a:lnTo>
                    <a:pt x="12" y="172"/>
                  </a:lnTo>
                  <a:lnTo>
                    <a:pt x="53" y="146"/>
                  </a:lnTo>
                  <a:lnTo>
                    <a:pt x="123" y="139"/>
                  </a:lnTo>
                  <a:lnTo>
                    <a:pt x="150" y="112"/>
                  </a:lnTo>
                  <a:lnTo>
                    <a:pt x="157" y="71"/>
                  </a:lnTo>
                  <a:lnTo>
                    <a:pt x="127" y="34"/>
                  </a:lnTo>
                  <a:lnTo>
                    <a:pt x="81" y="34"/>
                  </a:lnTo>
                  <a:lnTo>
                    <a:pt x="30" y="45"/>
                  </a:lnTo>
                  <a:lnTo>
                    <a:pt x="12" y="34"/>
                  </a:lnTo>
                  <a:lnTo>
                    <a:pt x="24" y="11"/>
                  </a:lnTo>
                  <a:close/>
                </a:path>
              </a:pathLst>
            </a:custGeom>
            <a:solidFill>
              <a:srgbClr val="000099"/>
            </a:solidFill>
            <a:ln w="9525">
              <a:noFill/>
            </a:ln>
          </p:spPr>
          <p:txBody>
            <a:bodyPr/>
            <a:lstStyle/>
            <a:p>
              <a:endParaRPr lang="zh-CN" altLang="en-US"/>
            </a:p>
          </p:txBody>
        </p:sp>
        <p:sp>
          <p:nvSpPr>
            <p:cNvPr id="97291" name="Freeform 32"/>
            <p:cNvSpPr/>
            <p:nvPr/>
          </p:nvSpPr>
          <p:spPr>
            <a:xfrm>
              <a:off x="720725" y="211138"/>
              <a:ext cx="49213" cy="49213"/>
            </a:xfrm>
            <a:custGeom>
              <a:avLst/>
              <a:gdLst/>
              <a:ahLst/>
              <a:cxnLst>
                <a:cxn ang="0">
                  <a:pos x="49213" y="2381"/>
                </a:cxn>
                <a:cxn ang="0">
                  <a:pos x="24203" y="0"/>
                </a:cxn>
                <a:cxn ang="0">
                  <a:pos x="7261" y="18256"/>
                </a:cxn>
                <a:cxn ang="0">
                  <a:pos x="0" y="46038"/>
                </a:cxn>
                <a:cxn ang="0">
                  <a:pos x="24203" y="49213"/>
                </a:cxn>
                <a:cxn ang="0">
                  <a:pos x="45179" y="36513"/>
                </a:cxn>
                <a:cxn ang="0">
                  <a:pos x="49213" y="2381"/>
                </a:cxn>
              </a:cxnLst>
              <a:rect l="0" t="0" r="0" b="0"/>
              <a:pathLst>
                <a:path w="61" h="62">
                  <a:moveTo>
                    <a:pt x="61" y="3"/>
                  </a:moveTo>
                  <a:lnTo>
                    <a:pt x="30" y="0"/>
                  </a:lnTo>
                  <a:lnTo>
                    <a:pt x="9" y="23"/>
                  </a:lnTo>
                  <a:lnTo>
                    <a:pt x="0" y="58"/>
                  </a:lnTo>
                  <a:lnTo>
                    <a:pt x="30" y="62"/>
                  </a:lnTo>
                  <a:lnTo>
                    <a:pt x="56" y="46"/>
                  </a:lnTo>
                  <a:lnTo>
                    <a:pt x="61" y="3"/>
                  </a:lnTo>
                  <a:close/>
                </a:path>
              </a:pathLst>
            </a:custGeom>
            <a:solidFill>
              <a:srgbClr val="000099"/>
            </a:solidFill>
            <a:ln w="9525">
              <a:noFill/>
            </a:ln>
          </p:spPr>
          <p:txBody>
            <a:bodyPr/>
            <a:lstStyle/>
            <a:p>
              <a:endParaRPr lang="zh-CN" altLang="en-US"/>
            </a:p>
          </p:txBody>
        </p:sp>
      </p:grpSp>
    </p:spTree>
    <p:extLst>
      <p:ext uri="{BB962C8B-B14F-4D97-AF65-F5344CB8AC3E}">
        <p14:creationId xmlns:p14="http://schemas.microsoft.com/office/powerpoint/2010/main" val="98904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7282">
                                            <p:txEl>
                                              <p:pRg st="0" end="0"/>
                                            </p:txEl>
                                          </p:spTgt>
                                        </p:tgtEl>
                                        <p:attrNameLst>
                                          <p:attrName>style.visibility</p:attrName>
                                        </p:attrNameLst>
                                      </p:cBhvr>
                                      <p:to>
                                        <p:strVal val="visible"/>
                                      </p:to>
                                    </p:set>
                                    <p:animEffect transition="in" filter="strips(downRight)">
                                      <p:cBhvr>
                                        <p:cTn id="7" dur="500"/>
                                        <p:tgtEl>
                                          <p:spTgt spid="972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7282">
                                            <p:txEl>
                                              <p:pRg st="1" end="1"/>
                                            </p:txEl>
                                          </p:spTgt>
                                        </p:tgtEl>
                                        <p:attrNameLst>
                                          <p:attrName>style.visibility</p:attrName>
                                        </p:attrNameLst>
                                      </p:cBhvr>
                                      <p:to>
                                        <p:strVal val="visible"/>
                                      </p:to>
                                    </p:set>
                                    <p:animEffect transition="in" filter="strips(downRight)">
                                      <p:cBhvr>
                                        <p:cTn id="12" dur="500"/>
                                        <p:tgtEl>
                                          <p:spTgt spid="972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7282">
                                            <p:txEl>
                                              <p:pRg st="2" end="2"/>
                                            </p:txEl>
                                          </p:spTgt>
                                        </p:tgtEl>
                                        <p:attrNameLst>
                                          <p:attrName>style.visibility</p:attrName>
                                        </p:attrNameLst>
                                      </p:cBhvr>
                                      <p:to>
                                        <p:strVal val="visible"/>
                                      </p:to>
                                    </p:set>
                                    <p:animEffect transition="in" filter="strips(downRight)">
                                      <p:cBhvr>
                                        <p:cTn id="17" dur="500"/>
                                        <p:tgtEl>
                                          <p:spTgt spid="972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7282">
                                            <p:txEl>
                                              <p:pRg st="3" end="3"/>
                                            </p:txEl>
                                          </p:spTgt>
                                        </p:tgtEl>
                                        <p:attrNameLst>
                                          <p:attrName>style.visibility</p:attrName>
                                        </p:attrNameLst>
                                      </p:cBhvr>
                                      <p:to>
                                        <p:strVal val="visible"/>
                                      </p:to>
                                    </p:set>
                                    <p:animEffect transition="in" filter="strips(downRight)">
                                      <p:cBhvr>
                                        <p:cTn id="22" dur="500"/>
                                        <p:tgtEl>
                                          <p:spTgt spid="9728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97282">
                                            <p:txEl>
                                              <p:pRg st="4" end="4"/>
                                            </p:txEl>
                                          </p:spTgt>
                                        </p:tgtEl>
                                        <p:attrNameLst>
                                          <p:attrName>style.visibility</p:attrName>
                                        </p:attrNameLst>
                                      </p:cBhvr>
                                      <p:to>
                                        <p:strVal val="visible"/>
                                      </p:to>
                                    </p:set>
                                    <p:animEffect transition="in" filter="strips(downRight)">
                                      <p:cBhvr>
                                        <p:cTn id="27" dur="500"/>
                                        <p:tgtEl>
                                          <p:spTgt spid="9728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97282">
                                            <p:txEl>
                                              <p:pRg st="5" end="5"/>
                                            </p:txEl>
                                          </p:spTgt>
                                        </p:tgtEl>
                                        <p:attrNameLst>
                                          <p:attrName>style.visibility</p:attrName>
                                        </p:attrNameLst>
                                      </p:cBhvr>
                                      <p:to>
                                        <p:strVal val="visible"/>
                                      </p:to>
                                    </p:set>
                                    <p:animEffect transition="in" filter="strips(downRight)">
                                      <p:cBhvr>
                                        <p:cTn id="32" dur="500"/>
                                        <p:tgtEl>
                                          <p:spTgt spid="972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如何选择软件过程模型</a:t>
            </a:r>
          </a:p>
        </p:txBody>
      </p:sp>
      <p:sp>
        <p:nvSpPr>
          <p:cNvPr id="83969" name="Rectangle 3"/>
          <p:cNvSpPr>
            <a:spLocks noGrp="1"/>
          </p:cNvSpPr>
          <p:nvPr/>
        </p:nvSpPr>
        <p:spPr>
          <a:xfrm>
            <a:off x="773430" y="1161415"/>
            <a:ext cx="10291445" cy="4997450"/>
          </a:xfrm>
          <a:prstGeom prst="rect">
            <a:avLst/>
          </a:prstGeom>
          <a:noFill/>
          <a:ln w="9525">
            <a:noFill/>
          </a:ln>
        </p:spPr>
        <p:txBody>
          <a:bodyPr wrap="square" lIns="91440" tIns="45720" rIns="91440" bIns="4572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30000"/>
              </a:lnSpc>
              <a:buNone/>
            </a:pPr>
            <a:r>
              <a:rPr lang="en-US" altLang="zh-CN" sz="2000" dirty="0">
                <a:latin typeface="宋体" panose="02010600030101010101" pitchFamily="2" charset="-122"/>
              </a:rPr>
              <a:t>1.</a:t>
            </a:r>
            <a:r>
              <a:rPr lang="zh-CN" altLang="en-US" sz="2000" dirty="0">
                <a:solidFill>
                  <a:srgbClr val="FF0000"/>
                </a:solidFill>
                <a:latin typeface="宋体" panose="02010600030101010101" pitchFamily="2" charset="-122"/>
              </a:rPr>
              <a:t>前期需求明确</a:t>
            </a:r>
            <a:r>
              <a:rPr lang="zh-CN" altLang="en-US" sz="2000" dirty="0">
                <a:latin typeface="宋体" panose="02010600030101010101" pitchFamily="2" charset="-122"/>
              </a:rPr>
              <a:t>的情况下，尽量采用瀑布模型</a:t>
            </a:r>
          </a:p>
          <a:p>
            <a:pPr>
              <a:lnSpc>
                <a:spcPct val="130000"/>
              </a:lnSpc>
              <a:buNone/>
            </a:pPr>
            <a:r>
              <a:rPr lang="en-US" altLang="zh-CN" sz="2000" dirty="0">
                <a:latin typeface="宋体" panose="02010600030101010101" pitchFamily="2" charset="-122"/>
              </a:rPr>
              <a:t>2.</a:t>
            </a:r>
            <a:r>
              <a:rPr lang="zh-CN" altLang="en-US" sz="2000" dirty="0">
                <a:solidFill>
                  <a:srgbClr val="FF0000"/>
                </a:solidFill>
                <a:latin typeface="宋体" panose="02010600030101010101" pitchFamily="2" charset="-122"/>
              </a:rPr>
              <a:t>用户无系统使用经验，需求分析人员技能不足</a:t>
            </a:r>
            <a:r>
              <a:rPr lang="zh-CN" altLang="en-US" sz="2000" dirty="0">
                <a:latin typeface="宋体" panose="02010600030101010101" pitchFamily="2" charset="-122"/>
              </a:rPr>
              <a:t>的情况下，尽量借助</a:t>
            </a:r>
            <a:r>
              <a:rPr lang="zh-CN" altLang="en-US" sz="2000" dirty="0">
                <a:solidFill>
                  <a:schemeClr val="tx2"/>
                </a:solidFill>
                <a:latin typeface="宋体" panose="02010600030101010101" pitchFamily="2" charset="-122"/>
              </a:rPr>
              <a:t>原型模型</a:t>
            </a:r>
            <a:endParaRPr lang="zh-CN" altLang="en-US" sz="2000" dirty="0">
              <a:latin typeface="宋体" panose="02010600030101010101" pitchFamily="2" charset="-122"/>
            </a:endParaRPr>
          </a:p>
          <a:p>
            <a:pPr>
              <a:lnSpc>
                <a:spcPct val="130000"/>
              </a:lnSpc>
              <a:buNone/>
            </a:pPr>
            <a:r>
              <a:rPr lang="en-US" altLang="zh-CN" sz="2000" dirty="0">
                <a:latin typeface="宋体" panose="02010600030101010101" pitchFamily="2" charset="-122"/>
              </a:rPr>
              <a:t>3.</a:t>
            </a:r>
            <a:r>
              <a:rPr lang="zh-CN" altLang="en-US" sz="2000" dirty="0">
                <a:solidFill>
                  <a:srgbClr val="FF0000"/>
                </a:solidFill>
                <a:latin typeface="宋体" panose="02010600030101010101" pitchFamily="2" charset="-122"/>
              </a:rPr>
              <a:t>不确定因素很多，很多东西无法提前计划</a:t>
            </a:r>
            <a:r>
              <a:rPr lang="zh-CN" altLang="en-US" sz="2000" dirty="0">
                <a:latin typeface="宋体" panose="02010600030101010101" pitchFamily="2" charset="-122"/>
              </a:rPr>
              <a:t>的情况下，尽量采用</a:t>
            </a:r>
            <a:r>
              <a:rPr lang="zh-CN" altLang="en-US" sz="2000" dirty="0">
                <a:solidFill>
                  <a:schemeClr val="tx2"/>
                </a:solidFill>
                <a:latin typeface="宋体" panose="02010600030101010101" pitchFamily="2" charset="-122"/>
              </a:rPr>
              <a:t>增量模型或螺旋模型</a:t>
            </a:r>
            <a:endParaRPr lang="zh-CN" altLang="en-US" sz="2000" dirty="0">
              <a:latin typeface="宋体" panose="02010600030101010101" pitchFamily="2" charset="-122"/>
            </a:endParaRPr>
          </a:p>
          <a:p>
            <a:pPr>
              <a:lnSpc>
                <a:spcPct val="130000"/>
              </a:lnSpc>
              <a:buNone/>
            </a:pPr>
            <a:r>
              <a:rPr lang="en-US" altLang="zh-CN" sz="2000" dirty="0">
                <a:latin typeface="宋体" panose="02010600030101010101" pitchFamily="2" charset="-122"/>
              </a:rPr>
              <a:t>4.</a:t>
            </a:r>
            <a:r>
              <a:rPr lang="zh-CN" altLang="en-US" sz="2000" dirty="0">
                <a:solidFill>
                  <a:srgbClr val="FF0000"/>
                </a:solidFill>
                <a:latin typeface="宋体" panose="02010600030101010101" pitchFamily="2" charset="-122"/>
              </a:rPr>
              <a:t>需求不稳定</a:t>
            </a:r>
            <a:r>
              <a:rPr lang="zh-CN" altLang="en-US" sz="2000" dirty="0">
                <a:latin typeface="宋体" panose="02010600030101010101" pitchFamily="2" charset="-122"/>
              </a:rPr>
              <a:t>的情况下，尽量采用</a:t>
            </a:r>
            <a:r>
              <a:rPr lang="zh-CN" altLang="en-US" sz="2000" dirty="0">
                <a:solidFill>
                  <a:schemeClr val="tx2"/>
                </a:solidFill>
                <a:latin typeface="宋体" panose="02010600030101010101" pitchFamily="2" charset="-122"/>
              </a:rPr>
              <a:t>增量模型</a:t>
            </a:r>
            <a:endParaRPr lang="zh-CN" altLang="en-US" sz="2000" dirty="0">
              <a:latin typeface="宋体" panose="02010600030101010101" pitchFamily="2" charset="-122"/>
            </a:endParaRPr>
          </a:p>
          <a:p>
            <a:pPr>
              <a:lnSpc>
                <a:spcPct val="130000"/>
              </a:lnSpc>
              <a:buNone/>
            </a:pPr>
            <a:r>
              <a:rPr lang="en-US" altLang="zh-CN" sz="2000" dirty="0">
                <a:latin typeface="宋体" panose="02010600030101010101" pitchFamily="2" charset="-122"/>
              </a:rPr>
              <a:t>5.</a:t>
            </a:r>
            <a:r>
              <a:rPr lang="zh-CN" altLang="en-US" sz="2000" dirty="0">
                <a:solidFill>
                  <a:srgbClr val="FF0000"/>
                </a:solidFill>
                <a:latin typeface="宋体" panose="02010600030101010101" pitchFamily="2" charset="-122"/>
              </a:rPr>
              <a:t>资金和成本无法一次到位</a:t>
            </a:r>
            <a:r>
              <a:rPr lang="zh-CN" altLang="en-US" sz="2000" dirty="0">
                <a:latin typeface="宋体" panose="02010600030101010101" pitchFamily="2" charset="-122"/>
              </a:rPr>
              <a:t>的情况下，可采用</a:t>
            </a:r>
            <a:r>
              <a:rPr lang="zh-CN" altLang="en-US" sz="2000" dirty="0">
                <a:solidFill>
                  <a:schemeClr val="tx2"/>
                </a:solidFill>
                <a:latin typeface="宋体" panose="02010600030101010101" pitchFamily="2" charset="-122"/>
              </a:rPr>
              <a:t>增量模型</a:t>
            </a:r>
            <a:endParaRPr lang="zh-CN" altLang="en-US" sz="2000" dirty="0">
              <a:latin typeface="宋体" panose="02010600030101010101" pitchFamily="2" charset="-122"/>
            </a:endParaRPr>
          </a:p>
          <a:p>
            <a:pPr>
              <a:lnSpc>
                <a:spcPct val="130000"/>
              </a:lnSpc>
              <a:buNone/>
            </a:pPr>
            <a:r>
              <a:rPr lang="en-US" altLang="zh-CN" sz="2000" dirty="0">
                <a:latin typeface="宋体" panose="02010600030101010101" pitchFamily="2" charset="-122"/>
              </a:rPr>
              <a:t>6.</a:t>
            </a:r>
            <a:r>
              <a:rPr lang="zh-CN" altLang="en-US" sz="2000" dirty="0">
                <a:latin typeface="宋体" panose="02010600030101010101" pitchFamily="2" charset="-122"/>
              </a:rPr>
              <a:t>对于</a:t>
            </a:r>
            <a:r>
              <a:rPr lang="zh-CN" altLang="en-US" sz="2000" dirty="0">
                <a:solidFill>
                  <a:srgbClr val="FF0000"/>
                </a:solidFill>
                <a:latin typeface="宋体" panose="02010600030101010101" pitchFamily="2" charset="-122"/>
              </a:rPr>
              <a:t>完成多个独立功能开发</a:t>
            </a:r>
            <a:r>
              <a:rPr lang="zh-CN" altLang="en-US" sz="2000" dirty="0">
                <a:latin typeface="宋体" panose="02010600030101010101" pitchFamily="2" charset="-122"/>
              </a:rPr>
              <a:t>的情况，可在需求分析阶段就进行功能并行，</a:t>
            </a:r>
            <a:r>
              <a:rPr lang="zh-CN" altLang="en-US" sz="2000" dirty="0">
                <a:solidFill>
                  <a:srgbClr val="FF0000"/>
                </a:solidFill>
                <a:latin typeface="宋体" panose="02010600030101010101" pitchFamily="2" charset="-122"/>
              </a:rPr>
              <a:t>每个功能内部</a:t>
            </a:r>
            <a:r>
              <a:rPr lang="zh-CN" altLang="en-US" sz="2000" dirty="0">
                <a:latin typeface="宋体" panose="02010600030101010101" pitchFamily="2" charset="-122"/>
              </a:rPr>
              <a:t>都尽量遵循</a:t>
            </a:r>
            <a:r>
              <a:rPr lang="zh-CN" altLang="en-US" sz="2000" dirty="0">
                <a:solidFill>
                  <a:schemeClr val="tx2"/>
                </a:solidFill>
                <a:latin typeface="宋体" panose="02010600030101010101" pitchFamily="2" charset="-122"/>
              </a:rPr>
              <a:t>瀑布模型</a:t>
            </a:r>
            <a:endParaRPr lang="zh-CN" altLang="en-US" sz="2000" dirty="0">
              <a:latin typeface="宋体" panose="02010600030101010101" pitchFamily="2" charset="-122"/>
            </a:endParaRPr>
          </a:p>
          <a:p>
            <a:pPr>
              <a:lnSpc>
                <a:spcPct val="130000"/>
              </a:lnSpc>
              <a:buNone/>
            </a:pPr>
            <a:r>
              <a:rPr lang="en-US" altLang="zh-CN" sz="2000" dirty="0">
                <a:latin typeface="宋体" panose="02010600030101010101" pitchFamily="2" charset="-122"/>
              </a:rPr>
              <a:t>7.</a:t>
            </a:r>
            <a:r>
              <a:rPr lang="zh-CN" altLang="en-US" sz="2000" dirty="0">
                <a:solidFill>
                  <a:srgbClr val="FF0000"/>
                </a:solidFill>
                <a:latin typeface="宋体" panose="02010600030101010101" pitchFamily="2" charset="-122"/>
              </a:rPr>
              <a:t>全新系统的开发</a:t>
            </a:r>
            <a:r>
              <a:rPr lang="zh-CN" altLang="en-US" sz="2000" dirty="0">
                <a:latin typeface="宋体" panose="02010600030101010101" pitchFamily="2" charset="-122"/>
              </a:rPr>
              <a:t>必须在总体设计完成后再开始</a:t>
            </a:r>
            <a:r>
              <a:rPr lang="zh-CN" altLang="en-US" sz="2000" dirty="0">
                <a:solidFill>
                  <a:schemeClr val="tx2"/>
                </a:solidFill>
                <a:latin typeface="宋体" panose="02010600030101010101" pitchFamily="2" charset="-122"/>
              </a:rPr>
              <a:t>增量</a:t>
            </a:r>
            <a:r>
              <a:rPr lang="zh-CN" altLang="en-US" sz="2000" dirty="0">
                <a:latin typeface="宋体" panose="02010600030101010101" pitchFamily="2" charset="-122"/>
              </a:rPr>
              <a:t>或并行</a:t>
            </a:r>
          </a:p>
          <a:p>
            <a:pPr>
              <a:lnSpc>
                <a:spcPct val="130000"/>
              </a:lnSpc>
              <a:buNone/>
            </a:pPr>
            <a:r>
              <a:rPr lang="en-US" altLang="zh-CN" sz="2000" dirty="0">
                <a:latin typeface="宋体" panose="02010600030101010101" pitchFamily="2" charset="-122"/>
              </a:rPr>
              <a:t>8.</a:t>
            </a:r>
            <a:r>
              <a:rPr lang="zh-CN" altLang="en-US" sz="2000" dirty="0">
                <a:solidFill>
                  <a:srgbClr val="FF0000"/>
                </a:solidFill>
                <a:latin typeface="宋体" panose="02010600030101010101" pitchFamily="2" charset="-122"/>
              </a:rPr>
              <a:t>编码人员经验较少</a:t>
            </a:r>
            <a:r>
              <a:rPr lang="zh-CN" altLang="en-US" sz="2000" dirty="0">
                <a:latin typeface="宋体" panose="02010600030101010101" pitchFamily="2" charset="-122"/>
              </a:rPr>
              <a:t>的情况下，尽量不要采用敏捷或迭代模型</a:t>
            </a:r>
          </a:p>
          <a:p>
            <a:pPr>
              <a:lnSpc>
                <a:spcPct val="130000"/>
              </a:lnSpc>
              <a:buNone/>
            </a:pPr>
            <a:r>
              <a:rPr lang="en-US" altLang="zh-CN" sz="2000" dirty="0">
                <a:latin typeface="宋体" panose="02010600030101010101" pitchFamily="2" charset="-122"/>
              </a:rPr>
              <a:t>9.</a:t>
            </a:r>
            <a:r>
              <a:rPr lang="zh-CN" altLang="en-US" sz="2000" dirty="0">
                <a:solidFill>
                  <a:schemeClr val="tx2"/>
                </a:solidFill>
                <a:latin typeface="宋体" panose="02010600030101010101" pitchFamily="2" charset="-122"/>
              </a:rPr>
              <a:t>增量、迭代和原型</a:t>
            </a:r>
            <a:r>
              <a:rPr lang="zh-CN" altLang="en-US" sz="2000" dirty="0">
                <a:latin typeface="宋体" panose="02010600030101010101" pitchFamily="2" charset="-122"/>
              </a:rPr>
              <a:t>可以综合使用，但每一次增量或迭代都必须有</a:t>
            </a:r>
            <a:r>
              <a:rPr lang="zh-CN" altLang="en-US" sz="2000" dirty="0">
                <a:solidFill>
                  <a:srgbClr val="FF0000"/>
                </a:solidFill>
                <a:latin typeface="宋体" panose="02010600030101010101" pitchFamily="2" charset="-122"/>
              </a:rPr>
              <a:t>明确的交付和出口原则</a:t>
            </a:r>
            <a:r>
              <a:rPr lang="zh-CN" altLang="en-US" sz="2000" dirty="0">
                <a:latin typeface="宋体" panose="02010600030101010101" pitchFamily="2" charset="-122"/>
              </a:rPr>
              <a:t> </a:t>
            </a:r>
          </a:p>
        </p:txBody>
      </p:sp>
    </p:spTree>
    <p:extLst>
      <p:ext uri="{BB962C8B-B14F-4D97-AF65-F5344CB8AC3E}">
        <p14:creationId xmlns:p14="http://schemas.microsoft.com/office/powerpoint/2010/main" val="154086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969">
                                            <p:txEl>
                                              <p:pRg st="0" end="0"/>
                                            </p:txEl>
                                          </p:spTgt>
                                        </p:tgtEl>
                                        <p:attrNameLst>
                                          <p:attrName>style.visibility</p:attrName>
                                        </p:attrNameLst>
                                      </p:cBhvr>
                                      <p:to>
                                        <p:strVal val="visible"/>
                                      </p:to>
                                    </p:set>
                                    <p:anim calcmode="lin" valueType="num">
                                      <p:cBhvr additive="base">
                                        <p:cTn id="7" dur="500" fill="hold"/>
                                        <p:tgtEl>
                                          <p:spTgt spid="839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39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3969">
                                            <p:txEl>
                                              <p:pRg st="1" end="1"/>
                                            </p:txEl>
                                          </p:spTgt>
                                        </p:tgtEl>
                                        <p:attrNameLst>
                                          <p:attrName>style.visibility</p:attrName>
                                        </p:attrNameLst>
                                      </p:cBhvr>
                                      <p:to>
                                        <p:strVal val="visible"/>
                                      </p:to>
                                    </p:set>
                                    <p:anim calcmode="lin" valueType="num">
                                      <p:cBhvr additive="base">
                                        <p:cTn id="13" dur="500" fill="hold"/>
                                        <p:tgtEl>
                                          <p:spTgt spid="839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39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3969">
                                            <p:txEl>
                                              <p:pRg st="2" end="2"/>
                                            </p:txEl>
                                          </p:spTgt>
                                        </p:tgtEl>
                                        <p:attrNameLst>
                                          <p:attrName>style.visibility</p:attrName>
                                        </p:attrNameLst>
                                      </p:cBhvr>
                                      <p:to>
                                        <p:strVal val="visible"/>
                                      </p:to>
                                    </p:set>
                                    <p:anim calcmode="lin" valueType="num">
                                      <p:cBhvr additive="base">
                                        <p:cTn id="19" dur="500" fill="hold"/>
                                        <p:tgtEl>
                                          <p:spTgt spid="8396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396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3969">
                                            <p:txEl>
                                              <p:pRg st="3" end="3"/>
                                            </p:txEl>
                                          </p:spTgt>
                                        </p:tgtEl>
                                        <p:attrNameLst>
                                          <p:attrName>style.visibility</p:attrName>
                                        </p:attrNameLst>
                                      </p:cBhvr>
                                      <p:to>
                                        <p:strVal val="visible"/>
                                      </p:to>
                                    </p:set>
                                    <p:anim calcmode="lin" valueType="num">
                                      <p:cBhvr additive="base">
                                        <p:cTn id="25" dur="500" fill="hold"/>
                                        <p:tgtEl>
                                          <p:spTgt spid="8396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396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3969">
                                            <p:txEl>
                                              <p:pRg st="4" end="4"/>
                                            </p:txEl>
                                          </p:spTgt>
                                        </p:tgtEl>
                                        <p:attrNameLst>
                                          <p:attrName>style.visibility</p:attrName>
                                        </p:attrNameLst>
                                      </p:cBhvr>
                                      <p:to>
                                        <p:strVal val="visible"/>
                                      </p:to>
                                    </p:set>
                                    <p:anim calcmode="lin" valueType="num">
                                      <p:cBhvr additive="base">
                                        <p:cTn id="31" dur="500" fill="hold"/>
                                        <p:tgtEl>
                                          <p:spTgt spid="8396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396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3969">
                                            <p:txEl>
                                              <p:pRg st="5" end="5"/>
                                            </p:txEl>
                                          </p:spTgt>
                                        </p:tgtEl>
                                        <p:attrNameLst>
                                          <p:attrName>style.visibility</p:attrName>
                                        </p:attrNameLst>
                                      </p:cBhvr>
                                      <p:to>
                                        <p:strVal val="visible"/>
                                      </p:to>
                                    </p:set>
                                    <p:anim calcmode="lin" valueType="num">
                                      <p:cBhvr additive="base">
                                        <p:cTn id="37" dur="500" fill="hold"/>
                                        <p:tgtEl>
                                          <p:spTgt spid="8396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396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3969">
                                            <p:txEl>
                                              <p:pRg st="6" end="6"/>
                                            </p:txEl>
                                          </p:spTgt>
                                        </p:tgtEl>
                                        <p:attrNameLst>
                                          <p:attrName>style.visibility</p:attrName>
                                        </p:attrNameLst>
                                      </p:cBhvr>
                                      <p:to>
                                        <p:strVal val="visible"/>
                                      </p:to>
                                    </p:set>
                                    <p:anim calcmode="lin" valueType="num">
                                      <p:cBhvr additive="base">
                                        <p:cTn id="43" dur="500" fill="hold"/>
                                        <p:tgtEl>
                                          <p:spTgt spid="8396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396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969">
                                            <p:txEl>
                                              <p:pRg st="7" end="7"/>
                                            </p:txEl>
                                          </p:spTgt>
                                        </p:tgtEl>
                                        <p:attrNameLst>
                                          <p:attrName>style.visibility</p:attrName>
                                        </p:attrNameLst>
                                      </p:cBhvr>
                                      <p:to>
                                        <p:strVal val="visible"/>
                                      </p:to>
                                    </p:set>
                                    <p:anim calcmode="lin" valueType="num">
                                      <p:cBhvr additive="base">
                                        <p:cTn id="49" dur="500" fill="hold"/>
                                        <p:tgtEl>
                                          <p:spTgt spid="8396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396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83969">
                                            <p:txEl>
                                              <p:pRg st="8" end="8"/>
                                            </p:txEl>
                                          </p:spTgt>
                                        </p:tgtEl>
                                        <p:attrNameLst>
                                          <p:attrName>style.visibility</p:attrName>
                                        </p:attrNameLst>
                                      </p:cBhvr>
                                      <p:to>
                                        <p:strVal val="visible"/>
                                      </p:to>
                                    </p:set>
                                    <p:anim calcmode="lin" valueType="num">
                                      <p:cBhvr additive="base">
                                        <p:cTn id="55" dur="500" fill="hold"/>
                                        <p:tgtEl>
                                          <p:spTgt spid="8396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396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案例1：医疗设备控制软件</a:t>
            </a:r>
          </a:p>
        </p:txBody>
      </p:sp>
      <p:sp>
        <p:nvSpPr>
          <p:cNvPr id="88067" name="内容占位符 2"/>
          <p:cNvSpPr>
            <a:spLocks noGrp="1"/>
          </p:cNvSpPr>
          <p:nvPr/>
        </p:nvSpPr>
        <p:spPr>
          <a:xfrm>
            <a:off x="1181100" y="1316355"/>
            <a:ext cx="8228013"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10000"/>
              </a:lnSpc>
            </a:pPr>
            <a:r>
              <a:rPr lang="zh-CN" altLang="en-US" dirty="0">
                <a:latin typeface="宋体" panose="02010600030101010101" pitchFamily="2" charset="-122"/>
              </a:rPr>
              <a:t>案例分析：</a:t>
            </a:r>
            <a:endParaRPr lang="en-US" altLang="zh-CN" dirty="0">
              <a:latin typeface="宋体" panose="02010600030101010101" pitchFamily="2" charset="-122"/>
            </a:endParaRPr>
          </a:p>
          <a:p>
            <a:pPr lvl="1">
              <a:lnSpc>
                <a:spcPct val="110000"/>
              </a:lnSpc>
            </a:pPr>
            <a:r>
              <a:rPr lang="zh-CN" altLang="en-US" dirty="0">
                <a:latin typeface="宋体" panose="02010600030101010101" pitchFamily="2" charset="-122"/>
              </a:rPr>
              <a:t>需求明确且稳定</a:t>
            </a:r>
            <a:endParaRPr lang="en-US" altLang="zh-CN" dirty="0">
              <a:latin typeface="宋体" panose="02010600030101010101" pitchFamily="2" charset="-122"/>
            </a:endParaRPr>
          </a:p>
          <a:p>
            <a:pPr lvl="1">
              <a:lnSpc>
                <a:spcPct val="110000"/>
              </a:lnSpc>
            </a:pPr>
            <a:r>
              <a:rPr lang="zh-CN" altLang="en-US" dirty="0">
                <a:latin typeface="宋体" panose="02010600030101010101" pitchFamily="2" charset="-122"/>
              </a:rPr>
              <a:t>可靠性和安全性要求极高</a:t>
            </a:r>
            <a:endParaRPr lang="en-US" altLang="zh-CN" dirty="0">
              <a:latin typeface="宋体" panose="02010600030101010101" pitchFamily="2" charset="-122"/>
            </a:endParaRPr>
          </a:p>
          <a:p>
            <a:pPr lvl="1">
              <a:lnSpc>
                <a:spcPct val="110000"/>
              </a:lnSpc>
            </a:pPr>
            <a:r>
              <a:rPr lang="zh-CN" altLang="en-US" dirty="0">
                <a:latin typeface="宋体" panose="02010600030101010101" pitchFamily="2" charset="-122"/>
              </a:rPr>
              <a:t>对软件错误和故障的控制和跟踪能力强</a:t>
            </a:r>
            <a:endParaRPr lang="en-US" altLang="zh-CN" dirty="0">
              <a:latin typeface="宋体" panose="02010600030101010101" pitchFamily="2" charset="-122"/>
            </a:endParaRPr>
          </a:p>
          <a:p>
            <a:pPr lvl="1">
              <a:lnSpc>
                <a:spcPct val="110000"/>
              </a:lnSpc>
            </a:pPr>
            <a:r>
              <a:rPr lang="zh-CN" altLang="en-US" dirty="0">
                <a:latin typeface="宋体" panose="02010600030101010101" pitchFamily="2" charset="-122"/>
              </a:rPr>
              <a:t>需要对软件开发过程严格控制</a:t>
            </a:r>
            <a:endParaRPr lang="en-US" altLang="zh-CN" dirty="0">
              <a:latin typeface="宋体" panose="02010600030101010101" pitchFamily="2" charset="-122"/>
            </a:endParaRPr>
          </a:p>
          <a:p>
            <a:pPr lvl="1">
              <a:lnSpc>
                <a:spcPct val="110000"/>
              </a:lnSpc>
            </a:pPr>
            <a:r>
              <a:rPr lang="zh-CN" altLang="en-US" dirty="0">
                <a:latin typeface="宋体" panose="02010600030101010101" pitchFamily="2" charset="-122"/>
              </a:rPr>
              <a:t>需要大量严格的文档</a:t>
            </a:r>
            <a:endParaRPr lang="en-US" altLang="zh-CN" dirty="0">
              <a:latin typeface="宋体" panose="02010600030101010101" pitchFamily="2" charset="-122"/>
            </a:endParaRPr>
          </a:p>
          <a:p>
            <a:pPr lvl="1">
              <a:lnSpc>
                <a:spcPct val="110000"/>
              </a:lnSpc>
            </a:pPr>
            <a:endParaRPr lang="en-US" altLang="zh-CN" dirty="0">
              <a:latin typeface="宋体" panose="02010600030101010101" pitchFamily="2" charset="-122"/>
            </a:endParaRPr>
          </a:p>
          <a:p>
            <a:pPr>
              <a:lnSpc>
                <a:spcPct val="110000"/>
              </a:lnSpc>
            </a:pPr>
            <a:r>
              <a:rPr lang="zh-CN" altLang="en-US" sz="3200" dirty="0">
                <a:latin typeface="宋体" panose="02010600030101010101" pitchFamily="2" charset="-122"/>
              </a:rPr>
              <a:t>模型选择：</a:t>
            </a:r>
            <a:r>
              <a:rPr lang="zh-CN" altLang="en-US" sz="3200" dirty="0">
                <a:solidFill>
                  <a:srgbClr val="FF0066"/>
                </a:solidFill>
                <a:latin typeface="宋体" panose="02010600030101010101" pitchFamily="2" charset="-122"/>
              </a:rPr>
              <a:t>瀑布模型</a:t>
            </a:r>
            <a:endParaRPr lang="en-US" altLang="zh-CN" sz="3200" dirty="0">
              <a:solidFill>
                <a:srgbClr val="FF0066"/>
              </a:solidFill>
              <a:latin typeface="宋体" panose="02010600030101010101" pitchFamily="2" charset="-122"/>
            </a:endParaRPr>
          </a:p>
        </p:txBody>
      </p:sp>
    </p:spTree>
    <p:extLst>
      <p:ext uri="{BB962C8B-B14F-4D97-AF65-F5344CB8AC3E}">
        <p14:creationId xmlns:p14="http://schemas.microsoft.com/office/powerpoint/2010/main" val="395350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fade">
                                      <p:cBhvr>
                                        <p:cTn id="7" dur="500"/>
                                        <p:tgtEl>
                                          <p:spTgt spid="880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8067">
                                            <p:txEl>
                                              <p:pRg st="1" end="1"/>
                                            </p:txEl>
                                          </p:spTgt>
                                        </p:tgtEl>
                                        <p:attrNameLst>
                                          <p:attrName>style.visibility</p:attrName>
                                        </p:attrNameLst>
                                      </p:cBhvr>
                                      <p:to>
                                        <p:strVal val="visible"/>
                                      </p:to>
                                    </p:set>
                                    <p:animEffect transition="in" filter="fade">
                                      <p:cBhvr>
                                        <p:cTn id="10" dur="500"/>
                                        <p:tgtEl>
                                          <p:spTgt spid="8806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8067">
                                            <p:txEl>
                                              <p:pRg st="2" end="2"/>
                                            </p:txEl>
                                          </p:spTgt>
                                        </p:tgtEl>
                                        <p:attrNameLst>
                                          <p:attrName>style.visibility</p:attrName>
                                        </p:attrNameLst>
                                      </p:cBhvr>
                                      <p:to>
                                        <p:strVal val="visible"/>
                                      </p:to>
                                    </p:set>
                                    <p:animEffect transition="in" filter="fade">
                                      <p:cBhvr>
                                        <p:cTn id="13" dur="500"/>
                                        <p:tgtEl>
                                          <p:spTgt spid="8806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8067">
                                            <p:txEl>
                                              <p:pRg st="3" end="3"/>
                                            </p:txEl>
                                          </p:spTgt>
                                        </p:tgtEl>
                                        <p:attrNameLst>
                                          <p:attrName>style.visibility</p:attrName>
                                        </p:attrNameLst>
                                      </p:cBhvr>
                                      <p:to>
                                        <p:strVal val="visible"/>
                                      </p:to>
                                    </p:set>
                                    <p:animEffect transition="in" filter="fade">
                                      <p:cBhvr>
                                        <p:cTn id="16" dur="500"/>
                                        <p:tgtEl>
                                          <p:spTgt spid="8806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8067">
                                            <p:txEl>
                                              <p:pRg st="4" end="4"/>
                                            </p:txEl>
                                          </p:spTgt>
                                        </p:tgtEl>
                                        <p:attrNameLst>
                                          <p:attrName>style.visibility</p:attrName>
                                        </p:attrNameLst>
                                      </p:cBhvr>
                                      <p:to>
                                        <p:strVal val="visible"/>
                                      </p:to>
                                    </p:set>
                                    <p:animEffect transition="in" filter="fade">
                                      <p:cBhvr>
                                        <p:cTn id="19" dur="500"/>
                                        <p:tgtEl>
                                          <p:spTgt spid="8806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8067">
                                            <p:txEl>
                                              <p:pRg st="5" end="5"/>
                                            </p:txEl>
                                          </p:spTgt>
                                        </p:tgtEl>
                                        <p:attrNameLst>
                                          <p:attrName>style.visibility</p:attrName>
                                        </p:attrNameLst>
                                      </p:cBhvr>
                                      <p:to>
                                        <p:strVal val="visible"/>
                                      </p:to>
                                    </p:set>
                                    <p:animEffect transition="in" filter="fade">
                                      <p:cBhvr>
                                        <p:cTn id="22" dur="500"/>
                                        <p:tgtEl>
                                          <p:spTgt spid="8806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88067">
                                            <p:txEl>
                                              <p:pRg st="7" end="7"/>
                                            </p:txEl>
                                          </p:spTgt>
                                        </p:tgtEl>
                                        <p:attrNameLst>
                                          <p:attrName>style.visibility</p:attrName>
                                        </p:attrNameLst>
                                      </p:cBhvr>
                                      <p:to>
                                        <p:strVal val="visible"/>
                                      </p:to>
                                    </p:set>
                                    <p:anim calcmode="lin" valueType="num">
                                      <p:cBhvr>
                                        <p:cTn id="27" dur="1000" fill="hold"/>
                                        <p:tgtEl>
                                          <p:spTgt spid="88067">
                                            <p:txEl>
                                              <p:pRg st="7" end="7"/>
                                            </p:txEl>
                                          </p:spTgt>
                                        </p:tgtEl>
                                        <p:attrNameLst>
                                          <p:attrName>ppt_w</p:attrName>
                                        </p:attrNameLst>
                                      </p:cBhvr>
                                      <p:tavLst>
                                        <p:tav tm="0">
                                          <p:val>
                                            <p:fltVal val="0"/>
                                          </p:val>
                                        </p:tav>
                                        <p:tav tm="100000">
                                          <p:val>
                                            <p:strVal val="#ppt_w"/>
                                          </p:val>
                                        </p:tav>
                                      </p:tavLst>
                                    </p:anim>
                                    <p:anim calcmode="lin" valueType="num">
                                      <p:cBhvr>
                                        <p:cTn id="28" dur="1000" fill="hold"/>
                                        <p:tgtEl>
                                          <p:spTgt spid="88067">
                                            <p:txEl>
                                              <p:pRg st="7" end="7"/>
                                            </p:txEl>
                                          </p:spTgt>
                                        </p:tgtEl>
                                        <p:attrNameLst>
                                          <p:attrName>ppt_h</p:attrName>
                                        </p:attrNameLst>
                                      </p:cBhvr>
                                      <p:tavLst>
                                        <p:tav tm="0">
                                          <p:val>
                                            <p:fltVal val="0"/>
                                          </p:val>
                                        </p:tav>
                                        <p:tav tm="100000">
                                          <p:val>
                                            <p:strVal val="#ppt_h"/>
                                          </p:val>
                                        </p:tav>
                                      </p:tavLst>
                                    </p:anim>
                                    <p:anim calcmode="lin" valueType="num">
                                      <p:cBhvr>
                                        <p:cTn id="29" dur="1000" fill="hold"/>
                                        <p:tgtEl>
                                          <p:spTgt spid="88067">
                                            <p:txEl>
                                              <p:pRg st="7" end="7"/>
                                            </p:txEl>
                                          </p:spTgt>
                                        </p:tgtEl>
                                        <p:attrNameLst>
                                          <p:attrName>style.rotation</p:attrName>
                                        </p:attrNameLst>
                                      </p:cBhvr>
                                      <p:tavLst>
                                        <p:tav tm="0">
                                          <p:val>
                                            <p:fltVal val="90"/>
                                          </p:val>
                                        </p:tav>
                                        <p:tav tm="100000">
                                          <p:val>
                                            <p:fltVal val="0"/>
                                          </p:val>
                                        </p:tav>
                                      </p:tavLst>
                                    </p:anim>
                                    <p:animEffect transition="in" filter="fade">
                                      <p:cBhvr>
                                        <p:cTn id="30" dur="1000"/>
                                        <p:tgtEl>
                                          <p:spTgt spid="880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案例2：校园一卡通系统</a:t>
            </a:r>
          </a:p>
        </p:txBody>
      </p:sp>
      <p:sp>
        <p:nvSpPr>
          <p:cNvPr id="89091" name="内容占位符 2"/>
          <p:cNvSpPr>
            <a:spLocks noGrp="1"/>
          </p:cNvSpPr>
          <p:nvPr/>
        </p:nvSpPr>
        <p:spPr>
          <a:xfrm>
            <a:off x="970915" y="1329690"/>
            <a:ext cx="9017000"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r>
              <a:rPr lang="zh-CN" altLang="en-US" dirty="0">
                <a:latin typeface="宋体" panose="02010600030101010101" pitchFamily="2" charset="-122"/>
              </a:rPr>
              <a:t>案例分析：</a:t>
            </a:r>
            <a:endParaRPr lang="en-US" altLang="zh-CN" dirty="0">
              <a:latin typeface="宋体" panose="02010600030101010101" pitchFamily="2" charset="-122"/>
            </a:endParaRPr>
          </a:p>
          <a:p>
            <a:pPr lvl="1"/>
            <a:r>
              <a:rPr lang="zh-CN" altLang="en-US" dirty="0">
                <a:latin typeface="宋体" panose="02010600030101010101" pitchFamily="2" charset="-122"/>
              </a:rPr>
              <a:t>包括若干相对独立的功能</a:t>
            </a:r>
            <a:endParaRPr lang="en-US" altLang="zh-CN" dirty="0">
              <a:latin typeface="宋体" panose="02010600030101010101" pitchFamily="2" charset="-122"/>
            </a:endParaRPr>
          </a:p>
          <a:p>
            <a:pPr lvl="1"/>
            <a:r>
              <a:rPr lang="zh-CN" altLang="en-US" dirty="0">
                <a:latin typeface="宋体" panose="02010600030101010101" pitchFamily="2" charset="-122"/>
              </a:rPr>
              <a:t>系统具体需求不明确且会发生变化</a:t>
            </a:r>
            <a:endParaRPr lang="en-US" altLang="zh-CN" dirty="0">
              <a:latin typeface="宋体" panose="02010600030101010101" pitchFamily="2" charset="-122"/>
            </a:endParaRPr>
          </a:p>
          <a:p>
            <a:pPr lvl="1"/>
            <a:r>
              <a:rPr lang="zh-CN" altLang="en-US" dirty="0">
                <a:latin typeface="宋体" panose="02010600030101010101" pitchFamily="2" charset="-122"/>
              </a:rPr>
              <a:t>系统需要具有可扩充性</a:t>
            </a:r>
            <a:endParaRPr lang="en-US" altLang="zh-CN" dirty="0">
              <a:latin typeface="宋体" panose="02010600030101010101" pitchFamily="2" charset="-122"/>
            </a:endParaRPr>
          </a:p>
          <a:p>
            <a:pPr lvl="1"/>
            <a:r>
              <a:rPr lang="zh-CN" altLang="en-US" dirty="0">
                <a:latin typeface="宋体" panose="02010600030101010101" pitchFamily="2" charset="-122"/>
              </a:rPr>
              <a:t>用户需要熟悉和适应新的系统</a:t>
            </a:r>
            <a:endParaRPr lang="en-US" altLang="zh-CN" dirty="0">
              <a:latin typeface="宋体" panose="02010600030101010101" pitchFamily="2" charset="-122"/>
            </a:endParaRPr>
          </a:p>
          <a:p>
            <a:pPr lvl="1"/>
            <a:r>
              <a:rPr lang="zh-CN" altLang="en-US" dirty="0">
                <a:latin typeface="宋体" panose="02010600030101010101" pitchFamily="2" charset="-122"/>
              </a:rPr>
              <a:t>项目复杂程度中等、有一定风险</a:t>
            </a:r>
            <a:endParaRPr lang="en-US" altLang="zh-CN" dirty="0">
              <a:latin typeface="宋体" panose="02010600030101010101" pitchFamily="2" charset="-122"/>
            </a:endParaRPr>
          </a:p>
          <a:p>
            <a:pPr lvl="1"/>
            <a:r>
              <a:rPr lang="zh-CN" altLang="en-US" dirty="0">
                <a:latin typeface="宋体" panose="02010600030101010101" pitchFamily="2" charset="-122"/>
              </a:rPr>
              <a:t>产品和文档的再使用率较高</a:t>
            </a:r>
            <a:endParaRPr lang="en-US" altLang="zh-CN" dirty="0">
              <a:latin typeface="宋体" panose="02010600030101010101" pitchFamily="2" charset="-122"/>
            </a:endParaRPr>
          </a:p>
          <a:p>
            <a:pPr lvl="1"/>
            <a:endParaRPr lang="en-US" altLang="zh-CN" dirty="0">
              <a:latin typeface="宋体" panose="02010600030101010101" pitchFamily="2" charset="-122"/>
            </a:endParaRPr>
          </a:p>
          <a:p>
            <a:r>
              <a:rPr lang="zh-CN" altLang="en-US" sz="3200" dirty="0">
                <a:latin typeface="宋体" panose="02010600030101010101" pitchFamily="2" charset="-122"/>
              </a:rPr>
              <a:t>模型选择：</a:t>
            </a:r>
            <a:r>
              <a:rPr lang="zh-CN" altLang="en-US" sz="3200" dirty="0">
                <a:solidFill>
                  <a:srgbClr val="FF0066"/>
                </a:solidFill>
                <a:latin typeface="宋体" panose="02010600030101010101" pitchFamily="2" charset="-122"/>
              </a:rPr>
              <a:t>增量模型</a:t>
            </a:r>
            <a:endParaRPr lang="en-US" altLang="zh-CN" sz="3200" dirty="0">
              <a:solidFill>
                <a:srgbClr val="FF0066"/>
              </a:solidFill>
              <a:latin typeface="宋体" panose="02010600030101010101" pitchFamily="2" charset="-122"/>
            </a:endParaRPr>
          </a:p>
          <a:p>
            <a:pPr>
              <a:buNone/>
            </a:pPr>
            <a:endParaRPr lang="zh-CN" altLang="en-US" dirty="0">
              <a:latin typeface="宋体" panose="02010600030101010101" pitchFamily="2" charset="-122"/>
            </a:endParaRPr>
          </a:p>
        </p:txBody>
      </p:sp>
    </p:spTree>
    <p:extLst>
      <p:ext uri="{BB962C8B-B14F-4D97-AF65-F5344CB8AC3E}">
        <p14:creationId xmlns:p14="http://schemas.microsoft.com/office/powerpoint/2010/main" val="152131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fade">
                                      <p:cBhvr>
                                        <p:cTn id="7" dur="500"/>
                                        <p:tgtEl>
                                          <p:spTgt spid="8909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fade">
                                      <p:cBhvr>
                                        <p:cTn id="10" dur="500"/>
                                        <p:tgtEl>
                                          <p:spTgt spid="8909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fade">
                                      <p:cBhvr>
                                        <p:cTn id="13" dur="500"/>
                                        <p:tgtEl>
                                          <p:spTgt spid="8909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9091">
                                            <p:txEl>
                                              <p:pRg st="3" end="3"/>
                                            </p:txEl>
                                          </p:spTgt>
                                        </p:tgtEl>
                                        <p:attrNameLst>
                                          <p:attrName>style.visibility</p:attrName>
                                        </p:attrNameLst>
                                      </p:cBhvr>
                                      <p:to>
                                        <p:strVal val="visible"/>
                                      </p:to>
                                    </p:set>
                                    <p:animEffect transition="in" filter="fade">
                                      <p:cBhvr>
                                        <p:cTn id="16" dur="500"/>
                                        <p:tgtEl>
                                          <p:spTgt spid="8909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9091">
                                            <p:txEl>
                                              <p:pRg st="4" end="4"/>
                                            </p:txEl>
                                          </p:spTgt>
                                        </p:tgtEl>
                                        <p:attrNameLst>
                                          <p:attrName>style.visibility</p:attrName>
                                        </p:attrNameLst>
                                      </p:cBhvr>
                                      <p:to>
                                        <p:strVal val="visible"/>
                                      </p:to>
                                    </p:set>
                                    <p:animEffect transition="in" filter="fade">
                                      <p:cBhvr>
                                        <p:cTn id="19" dur="500"/>
                                        <p:tgtEl>
                                          <p:spTgt spid="8909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9091">
                                            <p:txEl>
                                              <p:charRg st="59" end="73"/>
                                            </p:txEl>
                                          </p:spTgt>
                                        </p:tgtEl>
                                        <p:attrNameLst>
                                          <p:attrName>style.visibility</p:attrName>
                                        </p:attrNameLst>
                                      </p:cBhvr>
                                      <p:to>
                                        <p:strVal val="visible"/>
                                      </p:to>
                                    </p:set>
                                    <p:animEffect transition="in" filter="fade">
                                      <p:cBhvr>
                                        <p:cTn id="22" dur="500"/>
                                        <p:tgtEl>
                                          <p:spTgt spid="89091">
                                            <p:txEl>
                                              <p:charRg st="59" end="7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9091">
                                            <p:txEl>
                                              <p:charRg st="73" end="86"/>
                                            </p:txEl>
                                          </p:spTgt>
                                        </p:tgtEl>
                                        <p:attrNameLst>
                                          <p:attrName>style.visibility</p:attrName>
                                        </p:attrNameLst>
                                      </p:cBhvr>
                                      <p:to>
                                        <p:strVal val="visible"/>
                                      </p:to>
                                    </p:set>
                                    <p:animEffect transition="in" filter="fade">
                                      <p:cBhvr>
                                        <p:cTn id="25" dur="500"/>
                                        <p:tgtEl>
                                          <p:spTgt spid="89091">
                                            <p:txEl>
                                              <p:charRg st="73" end="8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9091">
                                            <p:txEl>
                                              <p:charRg st="87" end="97"/>
                                            </p:txEl>
                                          </p:spTgt>
                                        </p:tgtEl>
                                        <p:attrNameLst>
                                          <p:attrName>style.visibility</p:attrName>
                                        </p:attrNameLst>
                                      </p:cBhvr>
                                      <p:to>
                                        <p:strVal val="visible"/>
                                      </p:to>
                                    </p:set>
                                    <p:anim calcmode="lin" valueType="num">
                                      <p:cBhvr>
                                        <p:cTn id="30" dur="500" fill="hold"/>
                                        <p:tgtEl>
                                          <p:spTgt spid="89091">
                                            <p:txEl>
                                              <p:charRg st="87" end="97"/>
                                            </p:txEl>
                                          </p:spTgt>
                                        </p:tgtEl>
                                        <p:attrNameLst>
                                          <p:attrName>ppt_w</p:attrName>
                                        </p:attrNameLst>
                                      </p:cBhvr>
                                      <p:tavLst>
                                        <p:tav tm="0">
                                          <p:val>
                                            <p:fltVal val="0"/>
                                          </p:val>
                                        </p:tav>
                                        <p:tav tm="100000">
                                          <p:val>
                                            <p:strVal val="#ppt_w"/>
                                          </p:val>
                                        </p:tav>
                                      </p:tavLst>
                                    </p:anim>
                                    <p:anim calcmode="lin" valueType="num">
                                      <p:cBhvr>
                                        <p:cTn id="31" dur="500" fill="hold"/>
                                        <p:tgtEl>
                                          <p:spTgt spid="89091">
                                            <p:txEl>
                                              <p:charRg st="87" end="97"/>
                                            </p:txEl>
                                          </p:spTgt>
                                        </p:tgtEl>
                                        <p:attrNameLst>
                                          <p:attrName>ppt_h</p:attrName>
                                        </p:attrNameLst>
                                      </p:cBhvr>
                                      <p:tavLst>
                                        <p:tav tm="0">
                                          <p:val>
                                            <p:fltVal val="0"/>
                                          </p:val>
                                        </p:tav>
                                        <p:tav tm="100000">
                                          <p:val>
                                            <p:strVal val="#ppt_h"/>
                                          </p:val>
                                        </p:tav>
                                      </p:tavLst>
                                    </p:anim>
                                    <p:animEffect transition="in" filter="fade">
                                      <p:cBhvr>
                                        <p:cTn id="32" dur="500"/>
                                        <p:tgtEl>
                                          <p:spTgt spid="89091">
                                            <p:txEl>
                                              <p:charRg st="87" end="9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案例3：智能化小区</a:t>
            </a:r>
          </a:p>
        </p:txBody>
      </p:sp>
      <p:sp>
        <p:nvSpPr>
          <p:cNvPr id="102402" name="内容占位符 2"/>
          <p:cNvSpPr>
            <a:spLocks noGrp="1"/>
          </p:cNvSpPr>
          <p:nvPr/>
        </p:nvSpPr>
        <p:spPr>
          <a:xfrm>
            <a:off x="1010285" y="1369060"/>
            <a:ext cx="8228013"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r>
              <a:rPr lang="zh-CN" altLang="en-US" dirty="0">
                <a:latin typeface="宋体" panose="02010600030101010101" pitchFamily="2" charset="-122"/>
              </a:rPr>
              <a:t>智能家庭</a:t>
            </a:r>
            <a:endParaRPr lang="en-US" altLang="zh-CN" dirty="0">
              <a:latin typeface="宋体" panose="02010600030101010101" pitchFamily="2" charset="-122"/>
            </a:endParaRPr>
          </a:p>
          <a:p>
            <a:pPr lvl="1"/>
            <a:r>
              <a:rPr lang="zh-CN" altLang="en-US" dirty="0">
                <a:latin typeface="宋体" panose="02010600030101010101" pitchFamily="2" charset="-122"/>
              </a:rPr>
              <a:t>家居信息的实时和远程监视</a:t>
            </a:r>
            <a:endParaRPr lang="en-US" altLang="zh-CN" dirty="0">
              <a:latin typeface="宋体" panose="02010600030101010101" pitchFamily="2" charset="-122"/>
            </a:endParaRPr>
          </a:p>
          <a:p>
            <a:pPr lvl="1"/>
            <a:r>
              <a:rPr lang="zh-CN" altLang="en-US" dirty="0">
                <a:latin typeface="宋体" panose="02010600030101010101" pitchFamily="2" charset="-122"/>
              </a:rPr>
              <a:t>家用电器的远程和自动控制</a:t>
            </a:r>
            <a:endParaRPr lang="en-US" altLang="zh-CN" dirty="0">
              <a:latin typeface="宋体" panose="02010600030101010101" pitchFamily="2" charset="-122"/>
            </a:endParaRPr>
          </a:p>
          <a:p>
            <a:pPr lvl="1"/>
            <a:r>
              <a:rPr lang="zh-CN" altLang="en-US" dirty="0">
                <a:latin typeface="宋体" panose="02010600030101010101" pitchFamily="2" charset="-122"/>
              </a:rPr>
              <a:t>家庭安防报警和远程通知</a:t>
            </a:r>
            <a:endParaRPr lang="en-US" altLang="zh-CN" dirty="0">
              <a:latin typeface="宋体" panose="02010600030101010101" pitchFamily="2" charset="-122"/>
            </a:endParaRPr>
          </a:p>
          <a:p>
            <a:r>
              <a:rPr lang="zh-CN" altLang="en-US" dirty="0">
                <a:latin typeface="宋体" panose="02010600030101010101" pitchFamily="2" charset="-122"/>
              </a:rPr>
              <a:t>智能小区</a:t>
            </a:r>
            <a:endParaRPr lang="en-US" altLang="zh-CN" dirty="0">
              <a:latin typeface="宋体" panose="02010600030101010101" pitchFamily="2" charset="-122"/>
            </a:endParaRPr>
          </a:p>
          <a:p>
            <a:pPr lvl="1"/>
            <a:r>
              <a:rPr lang="zh-CN" altLang="en-US" dirty="0">
                <a:latin typeface="宋体" panose="02010600030101010101" pitchFamily="2" charset="-122"/>
              </a:rPr>
              <a:t>安防门禁、可视对讲等</a:t>
            </a:r>
            <a:endParaRPr lang="en-US" altLang="zh-CN" dirty="0">
              <a:latin typeface="宋体" panose="02010600030101010101" pitchFamily="2" charset="-122"/>
            </a:endParaRPr>
          </a:p>
          <a:p>
            <a:pPr lvl="1"/>
            <a:r>
              <a:rPr lang="zh-CN" altLang="en-US" dirty="0">
                <a:latin typeface="宋体" panose="02010600030101010101" pitchFamily="2" charset="-122"/>
              </a:rPr>
              <a:t>物业管理</a:t>
            </a:r>
            <a:endParaRPr lang="en-US" altLang="zh-CN" dirty="0">
              <a:latin typeface="宋体" panose="02010600030101010101" pitchFamily="2" charset="-122"/>
            </a:endParaRPr>
          </a:p>
          <a:p>
            <a:pPr lvl="1"/>
            <a:r>
              <a:rPr lang="zh-CN" altLang="en-US" dirty="0">
                <a:latin typeface="宋体" panose="02010600030101010101" pitchFamily="2" charset="-122"/>
              </a:rPr>
              <a:t>一卡通系统</a:t>
            </a:r>
            <a:endParaRPr lang="en-US" altLang="zh-CN" dirty="0">
              <a:latin typeface="宋体" panose="02010600030101010101" pitchFamily="2" charset="-122"/>
            </a:endParaRPr>
          </a:p>
          <a:p>
            <a:pPr lvl="1"/>
            <a:r>
              <a:rPr lang="zh-CN" altLang="en-US" dirty="0">
                <a:latin typeface="宋体" panose="02010600030101010101" pitchFamily="2" charset="-122"/>
              </a:rPr>
              <a:t>缴费、包裹、公告、便民信息等发布到户</a:t>
            </a:r>
            <a:endParaRPr lang="en-US" altLang="zh-CN" dirty="0">
              <a:latin typeface="宋体" panose="02010600030101010101" pitchFamily="2" charset="-122"/>
            </a:endParaRPr>
          </a:p>
          <a:p>
            <a:pPr lvl="1"/>
            <a:r>
              <a:rPr lang="zh-CN" altLang="en-US" dirty="0">
                <a:latin typeface="宋体" panose="02010600030101010101" pitchFamily="2" charset="-122"/>
              </a:rPr>
              <a:t>家政相关服务，如送水、送餐等</a:t>
            </a:r>
            <a:endParaRPr lang="en-US" altLang="zh-CN" dirty="0">
              <a:latin typeface="宋体" panose="02010600030101010101" pitchFamily="2" charset="-122"/>
            </a:endParaRPr>
          </a:p>
          <a:p>
            <a:endParaRPr lang="zh-CN" altLang="en-US" dirty="0">
              <a:latin typeface="宋体" panose="02010600030101010101" pitchFamily="2" charset="-122"/>
            </a:endParaRPr>
          </a:p>
        </p:txBody>
      </p:sp>
    </p:spTree>
    <p:extLst>
      <p:ext uri="{BB962C8B-B14F-4D97-AF65-F5344CB8AC3E}">
        <p14:creationId xmlns:p14="http://schemas.microsoft.com/office/powerpoint/2010/main" val="121346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6924040" cy="668655"/>
          </a:xfrm>
        </p:spPr>
        <p:txBody>
          <a:bodyPr/>
          <a:lstStyle/>
          <a:p>
            <a:r>
              <a:rPr lang="zh-CN" altLang="en-US"/>
              <a:t>案例3：智能化小区</a:t>
            </a:r>
          </a:p>
        </p:txBody>
      </p:sp>
      <p:sp>
        <p:nvSpPr>
          <p:cNvPr id="91139" name="内容占位符 2"/>
          <p:cNvSpPr>
            <a:spLocks noGrp="1"/>
          </p:cNvSpPr>
          <p:nvPr/>
        </p:nvSpPr>
        <p:spPr>
          <a:xfrm>
            <a:off x="1075690" y="1369060"/>
            <a:ext cx="8228013"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r>
              <a:rPr lang="zh-CN" altLang="en-US" dirty="0">
                <a:latin typeface="宋体" panose="02010600030101010101" pitchFamily="2" charset="-122"/>
              </a:rPr>
              <a:t>案例分析：</a:t>
            </a:r>
            <a:endParaRPr lang="en-US" altLang="zh-CN" dirty="0">
              <a:latin typeface="宋体" panose="02010600030101010101" pitchFamily="2" charset="-122"/>
            </a:endParaRPr>
          </a:p>
          <a:p>
            <a:pPr lvl="1"/>
            <a:r>
              <a:rPr lang="zh-CN" altLang="en-US" dirty="0">
                <a:latin typeface="宋体" panose="02010600030101010101" pitchFamily="2" charset="-122"/>
              </a:rPr>
              <a:t>包括若干相对独立的业务管理功能</a:t>
            </a:r>
            <a:endParaRPr lang="en-US" altLang="zh-CN" dirty="0">
              <a:latin typeface="宋体" panose="02010600030101010101" pitchFamily="2" charset="-122"/>
            </a:endParaRPr>
          </a:p>
          <a:p>
            <a:pPr lvl="1"/>
            <a:r>
              <a:rPr lang="zh-CN" altLang="en-US" dirty="0">
                <a:latin typeface="宋体" panose="02010600030101010101" pitchFamily="2" charset="-122"/>
              </a:rPr>
              <a:t>系统具体需求不明确且会发生变化</a:t>
            </a:r>
            <a:endParaRPr lang="en-US" altLang="zh-CN" dirty="0">
              <a:latin typeface="宋体" panose="02010600030101010101" pitchFamily="2" charset="-122"/>
            </a:endParaRPr>
          </a:p>
          <a:p>
            <a:pPr lvl="1"/>
            <a:r>
              <a:rPr lang="zh-CN" altLang="en-US" dirty="0">
                <a:latin typeface="宋体" panose="02010600030101010101" pitchFamily="2" charset="-122"/>
              </a:rPr>
              <a:t>部分技术方案可行性不确定</a:t>
            </a:r>
            <a:endParaRPr lang="en-US" altLang="zh-CN" dirty="0">
              <a:latin typeface="宋体" panose="02010600030101010101" pitchFamily="2" charset="-122"/>
            </a:endParaRPr>
          </a:p>
          <a:p>
            <a:pPr lvl="1"/>
            <a:r>
              <a:rPr lang="zh-CN" altLang="en-US" dirty="0">
                <a:latin typeface="宋体" panose="02010600030101010101" pitchFamily="2" charset="-122"/>
              </a:rPr>
              <a:t>系统需要具有可扩充性</a:t>
            </a:r>
            <a:endParaRPr lang="en-US" altLang="zh-CN" dirty="0">
              <a:latin typeface="宋体" panose="02010600030101010101" pitchFamily="2" charset="-122"/>
            </a:endParaRPr>
          </a:p>
          <a:p>
            <a:pPr lvl="1"/>
            <a:r>
              <a:rPr lang="zh-CN" altLang="en-US" dirty="0">
                <a:latin typeface="宋体" panose="02010600030101010101" pitchFamily="2" charset="-122"/>
              </a:rPr>
              <a:t>用户需要熟悉和适应新的系统</a:t>
            </a:r>
            <a:endParaRPr lang="en-US" altLang="zh-CN" dirty="0">
              <a:latin typeface="宋体" panose="02010600030101010101" pitchFamily="2" charset="-122"/>
            </a:endParaRPr>
          </a:p>
          <a:p>
            <a:pPr lvl="1"/>
            <a:r>
              <a:rPr lang="zh-CN" altLang="en-US" dirty="0">
                <a:latin typeface="宋体" panose="02010600030101010101" pitchFamily="2" charset="-122"/>
              </a:rPr>
              <a:t>项目复杂程度较大、风险较大</a:t>
            </a:r>
            <a:endParaRPr lang="en-US" altLang="zh-CN" dirty="0">
              <a:latin typeface="宋体" panose="02010600030101010101" pitchFamily="2" charset="-122"/>
            </a:endParaRPr>
          </a:p>
          <a:p>
            <a:pPr lvl="1"/>
            <a:r>
              <a:rPr lang="zh-CN" altLang="en-US" dirty="0">
                <a:latin typeface="宋体" panose="02010600030101010101" pitchFamily="2" charset="-122"/>
              </a:rPr>
              <a:t>希望尽早投入市场</a:t>
            </a:r>
            <a:endParaRPr lang="en-US" altLang="zh-CN" dirty="0">
              <a:latin typeface="宋体" panose="02010600030101010101" pitchFamily="2" charset="-122"/>
            </a:endParaRPr>
          </a:p>
          <a:p>
            <a:pPr lvl="1"/>
            <a:endParaRPr lang="en-US" altLang="zh-CN" dirty="0">
              <a:latin typeface="宋体" panose="02010600030101010101" pitchFamily="2" charset="-122"/>
            </a:endParaRPr>
          </a:p>
          <a:p>
            <a:r>
              <a:rPr lang="zh-CN" altLang="en-US" dirty="0">
                <a:latin typeface="宋体" panose="02010600030101010101" pitchFamily="2" charset="-122"/>
              </a:rPr>
              <a:t>模型选择：</a:t>
            </a:r>
            <a:r>
              <a:rPr lang="zh-CN" altLang="en-US" dirty="0">
                <a:solidFill>
                  <a:srgbClr val="FF0066"/>
                </a:solidFill>
                <a:latin typeface="宋体" panose="02010600030101010101" pitchFamily="2" charset="-122"/>
              </a:rPr>
              <a:t>原型化模型</a:t>
            </a:r>
            <a:r>
              <a:rPr lang="en-US" altLang="zh-CN" dirty="0">
                <a:solidFill>
                  <a:srgbClr val="FF0066"/>
                </a:solidFill>
                <a:latin typeface="宋体" panose="02010600030101010101" pitchFamily="2" charset="-122"/>
              </a:rPr>
              <a:t>+</a:t>
            </a:r>
            <a:r>
              <a:rPr lang="zh-CN" altLang="en-US" dirty="0">
                <a:solidFill>
                  <a:srgbClr val="FF0066"/>
                </a:solidFill>
                <a:latin typeface="宋体" panose="02010600030101010101" pitchFamily="2" charset="-122"/>
              </a:rPr>
              <a:t>增量模型</a:t>
            </a:r>
            <a:endParaRPr lang="en-US" altLang="zh-CN" dirty="0">
              <a:solidFill>
                <a:srgbClr val="FF0066"/>
              </a:solidFill>
              <a:latin typeface="宋体" panose="02010600030101010101" pitchFamily="2" charset="-122"/>
            </a:endParaRPr>
          </a:p>
          <a:p>
            <a:pPr lvl="1"/>
            <a:endParaRPr lang="en-US" altLang="zh-CN" dirty="0">
              <a:latin typeface="宋体" panose="02010600030101010101" pitchFamily="2" charset="-122"/>
            </a:endParaRPr>
          </a:p>
          <a:p>
            <a:endParaRPr lang="zh-CN" altLang="en-US" dirty="0">
              <a:latin typeface="宋体" panose="02010600030101010101" pitchFamily="2" charset="-122"/>
            </a:endParaRPr>
          </a:p>
        </p:txBody>
      </p:sp>
    </p:spTree>
    <p:extLst>
      <p:ext uri="{BB962C8B-B14F-4D97-AF65-F5344CB8AC3E}">
        <p14:creationId xmlns:p14="http://schemas.microsoft.com/office/powerpoint/2010/main" val="26517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39">
                                            <p:txEl>
                                              <p:pRg st="9" end="9"/>
                                            </p:txEl>
                                          </p:spTgt>
                                        </p:tgtEl>
                                        <p:attrNameLst>
                                          <p:attrName>style.visibility</p:attrName>
                                        </p:attrNameLst>
                                      </p:cBhvr>
                                      <p:to>
                                        <p:strVal val="visible"/>
                                      </p:to>
                                    </p:set>
                                    <p:anim calcmode="lin" valueType="num">
                                      <p:cBhvr>
                                        <p:cTn id="7" dur="500" fill="hold"/>
                                        <p:tgtEl>
                                          <p:spTgt spid="91139">
                                            <p:txEl>
                                              <p:pRg st="9" end="9"/>
                                            </p:txEl>
                                          </p:spTgt>
                                        </p:tgtEl>
                                        <p:attrNameLst>
                                          <p:attrName>ppt_w</p:attrName>
                                        </p:attrNameLst>
                                      </p:cBhvr>
                                      <p:tavLst>
                                        <p:tav tm="0">
                                          <p:val>
                                            <p:fltVal val="0"/>
                                          </p:val>
                                        </p:tav>
                                        <p:tav tm="100000">
                                          <p:val>
                                            <p:strVal val="#ppt_w"/>
                                          </p:val>
                                        </p:tav>
                                      </p:tavLst>
                                    </p:anim>
                                    <p:anim calcmode="lin" valueType="num">
                                      <p:cBhvr>
                                        <p:cTn id="8" dur="500" fill="hold"/>
                                        <p:tgtEl>
                                          <p:spTgt spid="91139">
                                            <p:txEl>
                                              <p:pRg st="9" end="9"/>
                                            </p:txEl>
                                          </p:spTgt>
                                        </p:tgtEl>
                                        <p:attrNameLst>
                                          <p:attrName>ppt_h</p:attrName>
                                        </p:attrNameLst>
                                      </p:cBhvr>
                                      <p:tavLst>
                                        <p:tav tm="0">
                                          <p:val>
                                            <p:fltVal val="0"/>
                                          </p:val>
                                        </p:tav>
                                        <p:tav tm="100000">
                                          <p:val>
                                            <p:strVal val="#ppt_h"/>
                                          </p:val>
                                        </p:tav>
                                      </p:tavLst>
                                    </p:anim>
                                    <p:animEffect transition="in" filter="fade">
                                      <p:cBhvr>
                                        <p:cTn id="9" dur="500"/>
                                        <p:tgtEl>
                                          <p:spTgt spid="911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en-US" altLang="zh-CN" sz="8800" dirty="0" smtClean="0">
                <a:solidFill>
                  <a:schemeClr val="tx1">
                    <a:lumMod val="90000"/>
                    <a:lumOff val="10000"/>
                  </a:schemeClr>
                </a:solidFill>
                <a:latin typeface="+mn-lt"/>
                <a:ea typeface="+mn-ea"/>
                <a:cs typeface="+mn-ea"/>
                <a:sym typeface="+mn-lt"/>
              </a:rPr>
              <a:t>THANKS</a:t>
            </a:r>
            <a:endParaRPr lang="zh-CN" altLang="en-US" sz="8800" dirty="0">
              <a:solidFill>
                <a:schemeClr val="tx1">
                  <a:lumMod val="90000"/>
                  <a:lumOff val="10000"/>
                </a:schemeClr>
              </a:solidFill>
              <a:latin typeface="+mn-lt"/>
              <a:ea typeface="+mn-ea"/>
              <a:cs typeface="+mn-ea"/>
              <a:sym typeface="+mn-lt"/>
            </a:endParaRPr>
          </a:p>
        </p:txBody>
      </p:sp>
      <p:sp>
        <p:nvSpPr>
          <p:cNvPr id="10" name="副标题 9"/>
          <p:cNvSpPr>
            <a:spLocks noGrp="1"/>
          </p:cNvSpPr>
          <p:nvPr>
            <p:ph type="subTitle" idx="1"/>
          </p:nvPr>
        </p:nvSpPr>
        <p:spPr>
          <a:xfrm>
            <a:off x="1293845" y="5483364"/>
            <a:ext cx="9604310" cy="457200"/>
          </a:xfrm>
        </p:spPr>
        <p:txBody>
          <a:bodyPr>
            <a:normAutofit/>
          </a:bodyPr>
          <a:lstStyle/>
          <a:p>
            <a:pPr algn="ctr">
              <a:lnSpc>
                <a:spcPct val="80000"/>
              </a:lnSpc>
              <a:buClrTx/>
              <a:defRPr/>
            </a:pPr>
            <a:r>
              <a:rPr lang="zh-CN" altLang="en-US" b="1" dirty="0">
                <a:latin typeface="+mn-lt"/>
                <a:ea typeface="+mn-ea"/>
                <a:cs typeface="+mn-ea"/>
                <a:sym typeface="+mn-lt"/>
              </a:rPr>
              <a:t>授课教师</a:t>
            </a:r>
            <a:r>
              <a:rPr lang="zh-CN" altLang="en-US" b="1" dirty="0" smtClean="0">
                <a:latin typeface="+mn-lt"/>
                <a:ea typeface="+mn-ea"/>
                <a:cs typeface="+mn-ea"/>
                <a:sym typeface="+mn-lt"/>
              </a:rPr>
              <a:t>：</a:t>
            </a:r>
            <a:r>
              <a:rPr lang="en-US" altLang="zh-CN" b="1" dirty="0" smtClean="0">
                <a:latin typeface="+mn-lt"/>
                <a:ea typeface="+mn-ea"/>
                <a:cs typeface="+mn-ea"/>
                <a:sym typeface="+mn-lt"/>
              </a:rPr>
              <a:t>XXX</a:t>
            </a:r>
            <a:r>
              <a:rPr lang="zh-CN" altLang="en-US" b="1" dirty="0" smtClean="0">
                <a:latin typeface="+mn-lt"/>
                <a:ea typeface="+mn-ea"/>
                <a:cs typeface="+mn-ea"/>
                <a:sym typeface="+mn-lt"/>
              </a:rPr>
              <a:t>     </a:t>
            </a:r>
            <a:r>
              <a:rPr lang="zh-CN" altLang="en-US" b="1" dirty="0">
                <a:latin typeface="+mn-lt"/>
                <a:ea typeface="+mn-ea"/>
                <a:cs typeface="+mn-ea"/>
                <a:sym typeface="+mn-lt"/>
              </a:rPr>
              <a:t>电子邮箱</a:t>
            </a:r>
            <a:r>
              <a:rPr lang="zh-CN" altLang="en-US" b="1" dirty="0" smtClean="0">
                <a:latin typeface="+mn-lt"/>
                <a:ea typeface="+mn-ea"/>
                <a:cs typeface="+mn-ea"/>
                <a:sym typeface="+mn-lt"/>
              </a:rPr>
              <a:t>：</a:t>
            </a:r>
            <a:r>
              <a:rPr lang="en-US" altLang="zh-CN" b="1" dirty="0" smtClean="0">
                <a:latin typeface="+mn-lt"/>
                <a:ea typeface="+mn-ea"/>
                <a:cs typeface="+mn-ea"/>
                <a:sym typeface="+mn-lt"/>
                <a:hlinkClick r:id="rId3"/>
              </a:rPr>
              <a:t>XXX@uestc.edu.cn</a:t>
            </a:r>
            <a:endParaRPr lang="zh-CN" altLang="en-US" b="1" dirty="0">
              <a:latin typeface="+mn-lt"/>
              <a:ea typeface="+mn-ea"/>
              <a:cs typeface="+mn-ea"/>
              <a:sym typeface="+mn-lt"/>
            </a:endParaRPr>
          </a:p>
        </p:txBody>
      </p:sp>
    </p:spTree>
    <p:extLst>
      <p:ext uri="{BB962C8B-B14F-4D97-AF65-F5344CB8AC3E}">
        <p14:creationId xmlns:p14="http://schemas.microsoft.com/office/powerpoint/2010/main" val="1508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软件过程评估</a:t>
            </a:r>
          </a:p>
        </p:txBody>
      </p:sp>
      <p:sp>
        <p:nvSpPr>
          <p:cNvPr id="33" name="任意多边形 32"/>
          <p:cNvSpPr/>
          <p:nvPr/>
        </p:nvSpPr>
        <p:spPr>
          <a:xfrm flipH="1">
            <a:off x="3841478" y="3538877"/>
            <a:ext cx="5017599" cy="2226399"/>
          </a:xfrm>
          <a:custGeom>
            <a:avLst/>
            <a:gdLst>
              <a:gd name="connsiteX0" fmla="*/ 3025157 w 6067310"/>
              <a:gd name="connsiteY0" fmla="*/ 1055951 h 2705986"/>
              <a:gd name="connsiteX1" fmla="*/ 3064024 w 6067310"/>
              <a:gd name="connsiteY1" fmla="*/ 1059484 h 2705986"/>
              <a:gd name="connsiteX2" fmla="*/ 3063946 w 6067310"/>
              <a:gd name="connsiteY2" fmla="*/ 1056391 h 2705986"/>
              <a:gd name="connsiteX3" fmla="*/ 3120244 w 6067310"/>
              <a:gd name="connsiteY3" fmla="*/ 1153633 h 2705986"/>
              <a:gd name="connsiteX4" fmla="*/ 3067081 w 6067310"/>
              <a:gd name="connsiteY4" fmla="*/ 1254642 h 2705986"/>
              <a:gd name="connsiteX5" fmla="*/ 3157458 w 6067310"/>
              <a:gd name="connsiteY5" fmla="*/ 2232837 h 2705986"/>
              <a:gd name="connsiteX6" fmla="*/ 3032614 w 6067310"/>
              <a:gd name="connsiteY6" fmla="*/ 2325464 h 2705986"/>
              <a:gd name="connsiteX7" fmla="*/ 2909852 w 6067310"/>
              <a:gd name="connsiteY7" fmla="*/ 2234382 h 2705986"/>
              <a:gd name="connsiteX8" fmla="*/ 3000229 w 6067310"/>
              <a:gd name="connsiteY8" fmla="*/ 1256187 h 2705986"/>
              <a:gd name="connsiteX9" fmla="*/ 2947066 w 6067310"/>
              <a:gd name="connsiteY9" fmla="*/ 1155178 h 2705986"/>
              <a:gd name="connsiteX10" fmla="*/ 3003366 w 6067310"/>
              <a:gd name="connsiteY10" fmla="*/ 1057932 h 2705986"/>
              <a:gd name="connsiteX11" fmla="*/ 3029867 w 6067310"/>
              <a:gd name="connsiteY11" fmla="*/ 0 h 2705986"/>
              <a:gd name="connsiteX12" fmla="*/ 3029807 w 6067310"/>
              <a:gd name="connsiteY12" fmla="*/ 2381 h 2705986"/>
              <a:gd name="connsiteX13" fmla="*/ 2964451 w 6067310"/>
              <a:gd name="connsiteY13" fmla="*/ 9531 h 2705986"/>
              <a:gd name="connsiteX14" fmla="*/ 2862005 w 6067310"/>
              <a:gd name="connsiteY14" fmla="*/ 894680 h 2705986"/>
              <a:gd name="connsiteX15" fmla="*/ 2808843 w 6067310"/>
              <a:gd name="connsiteY15" fmla="*/ 894680 h 2705986"/>
              <a:gd name="connsiteX16" fmla="*/ 2372908 w 6067310"/>
              <a:gd name="connsiteY16" fmla="*/ 1059484 h 2705986"/>
              <a:gd name="connsiteX17" fmla="*/ 1570150 w 6067310"/>
              <a:gd name="connsiteY17" fmla="*/ 1442257 h 2705986"/>
              <a:gd name="connsiteX18" fmla="*/ 634485 w 6067310"/>
              <a:gd name="connsiteY18" fmla="*/ 1197708 h 2705986"/>
              <a:gd name="connsiteX19" fmla="*/ 623852 w 6067310"/>
              <a:gd name="connsiteY19" fmla="*/ 1229605 h 2705986"/>
              <a:gd name="connsiteX20" fmla="*/ 437782 w 6067310"/>
              <a:gd name="connsiteY20" fmla="*/ 942526 h 2705986"/>
              <a:gd name="connsiteX21" fmla="*/ 437782 w 6067310"/>
              <a:gd name="connsiteY21" fmla="*/ 1176443 h 2705986"/>
              <a:gd name="connsiteX22" fmla="*/ 267661 w 6067310"/>
              <a:gd name="connsiteY22" fmla="*/ 1144545 h 2705986"/>
              <a:gd name="connsiteX23" fmla="*/ 272978 w 6067310"/>
              <a:gd name="connsiteY23" fmla="*/ 1086066 h 2705986"/>
              <a:gd name="connsiteX24" fmla="*/ 246396 w 6067310"/>
              <a:gd name="connsiteY24" fmla="*/ 1080750 h 2705986"/>
              <a:gd name="connsiteX25" fmla="*/ 235764 w 6067310"/>
              <a:gd name="connsiteY25" fmla="*/ 1128596 h 2705986"/>
              <a:gd name="connsiteX26" fmla="*/ 44378 w 6067310"/>
              <a:gd name="connsiteY26" fmla="*/ 1022271 h 2705986"/>
              <a:gd name="connsiteX27" fmla="*/ 76275 w 6067310"/>
              <a:gd name="connsiteY27" fmla="*/ 1160494 h 2705986"/>
              <a:gd name="connsiteX28" fmla="*/ 549424 w 6067310"/>
              <a:gd name="connsiteY28" fmla="*/ 1420991 h 2705986"/>
              <a:gd name="connsiteX29" fmla="*/ 544108 w 6067310"/>
              <a:gd name="connsiteY29" fmla="*/ 1442257 h 2705986"/>
              <a:gd name="connsiteX30" fmla="*/ 1203326 w 6067310"/>
              <a:gd name="connsiteY30" fmla="*/ 1692122 h 2705986"/>
              <a:gd name="connsiteX31" fmla="*/ 1804066 w 6067310"/>
              <a:gd name="connsiteY31" fmla="*/ 1835661 h 2705986"/>
              <a:gd name="connsiteX32" fmla="*/ 2356959 w 6067310"/>
              <a:gd name="connsiteY32" fmla="*/ 1670857 h 2705986"/>
              <a:gd name="connsiteX33" fmla="*/ 2457968 w 6067310"/>
              <a:gd name="connsiteY33" fmla="*/ 2011098 h 2705986"/>
              <a:gd name="connsiteX34" fmla="*/ 2468601 w 6067310"/>
              <a:gd name="connsiteY34" fmla="*/ 2622471 h 2705986"/>
              <a:gd name="connsiteX35" fmla="*/ 2532396 w 6067310"/>
              <a:gd name="connsiteY35" fmla="*/ 2702215 h 2705986"/>
              <a:gd name="connsiteX36" fmla="*/ 3079973 w 6067310"/>
              <a:gd name="connsiteY36" fmla="*/ 2702215 h 2705986"/>
              <a:gd name="connsiteX37" fmla="*/ 3079949 w 6067310"/>
              <a:gd name="connsiteY37" fmla="*/ 2700670 h 2705986"/>
              <a:gd name="connsiteX38" fmla="*/ 3534914 w 6067310"/>
              <a:gd name="connsiteY38" fmla="*/ 2700670 h 2705986"/>
              <a:gd name="connsiteX39" fmla="*/ 3598709 w 6067310"/>
              <a:gd name="connsiteY39" fmla="*/ 2620926 h 2705986"/>
              <a:gd name="connsiteX40" fmla="*/ 3609342 w 6067310"/>
              <a:gd name="connsiteY40" fmla="*/ 2009553 h 2705986"/>
              <a:gd name="connsiteX41" fmla="*/ 3710351 w 6067310"/>
              <a:gd name="connsiteY41" fmla="*/ 1669312 h 2705986"/>
              <a:gd name="connsiteX42" fmla="*/ 4263244 w 6067310"/>
              <a:gd name="connsiteY42" fmla="*/ 1834116 h 2705986"/>
              <a:gd name="connsiteX43" fmla="*/ 4863984 w 6067310"/>
              <a:gd name="connsiteY43" fmla="*/ 1690577 h 2705986"/>
              <a:gd name="connsiteX44" fmla="*/ 5523202 w 6067310"/>
              <a:gd name="connsiteY44" fmla="*/ 1440712 h 2705986"/>
              <a:gd name="connsiteX45" fmla="*/ 5517886 w 6067310"/>
              <a:gd name="connsiteY45" fmla="*/ 1419446 h 2705986"/>
              <a:gd name="connsiteX46" fmla="*/ 5991035 w 6067310"/>
              <a:gd name="connsiteY46" fmla="*/ 1158949 h 2705986"/>
              <a:gd name="connsiteX47" fmla="*/ 6022932 w 6067310"/>
              <a:gd name="connsiteY47" fmla="*/ 1020726 h 2705986"/>
              <a:gd name="connsiteX48" fmla="*/ 5831546 w 6067310"/>
              <a:gd name="connsiteY48" fmla="*/ 1127051 h 2705986"/>
              <a:gd name="connsiteX49" fmla="*/ 5820914 w 6067310"/>
              <a:gd name="connsiteY49" fmla="*/ 1079205 h 2705986"/>
              <a:gd name="connsiteX50" fmla="*/ 5794332 w 6067310"/>
              <a:gd name="connsiteY50" fmla="*/ 1084521 h 2705986"/>
              <a:gd name="connsiteX51" fmla="*/ 5799649 w 6067310"/>
              <a:gd name="connsiteY51" fmla="*/ 1143000 h 2705986"/>
              <a:gd name="connsiteX52" fmla="*/ 5629528 w 6067310"/>
              <a:gd name="connsiteY52" fmla="*/ 1174898 h 2705986"/>
              <a:gd name="connsiteX53" fmla="*/ 5629528 w 6067310"/>
              <a:gd name="connsiteY53" fmla="*/ 940981 h 2705986"/>
              <a:gd name="connsiteX54" fmla="*/ 5443458 w 6067310"/>
              <a:gd name="connsiteY54" fmla="*/ 1228060 h 2705986"/>
              <a:gd name="connsiteX55" fmla="*/ 5432825 w 6067310"/>
              <a:gd name="connsiteY55" fmla="*/ 1196163 h 2705986"/>
              <a:gd name="connsiteX56" fmla="*/ 4497160 w 6067310"/>
              <a:gd name="connsiteY56" fmla="*/ 1440712 h 2705986"/>
              <a:gd name="connsiteX57" fmla="*/ 3694402 w 6067310"/>
              <a:gd name="connsiteY57" fmla="*/ 1057939 h 2705986"/>
              <a:gd name="connsiteX58" fmla="*/ 3258467 w 6067310"/>
              <a:gd name="connsiteY58" fmla="*/ 893135 h 2705986"/>
              <a:gd name="connsiteX59" fmla="*/ 3205305 w 6067310"/>
              <a:gd name="connsiteY59" fmla="*/ 893135 h 2705986"/>
              <a:gd name="connsiteX60" fmla="*/ 3029867 w 6067310"/>
              <a:gd name="connsiteY60" fmla="*/ 0 h 270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67310" h="2705986">
                <a:moveTo>
                  <a:pt x="3025157" y="1055951"/>
                </a:moveTo>
                <a:lnTo>
                  <a:pt x="3064024" y="1059484"/>
                </a:lnTo>
                <a:lnTo>
                  <a:pt x="3063946" y="1056391"/>
                </a:lnTo>
                <a:lnTo>
                  <a:pt x="3120244" y="1153633"/>
                </a:lnTo>
                <a:lnTo>
                  <a:pt x="3067081" y="1254642"/>
                </a:lnTo>
                <a:lnTo>
                  <a:pt x="3157458" y="2232837"/>
                </a:lnTo>
                <a:lnTo>
                  <a:pt x="3032614" y="2325464"/>
                </a:lnTo>
                <a:lnTo>
                  <a:pt x="2909852" y="2234382"/>
                </a:lnTo>
                <a:lnTo>
                  <a:pt x="3000229" y="1256187"/>
                </a:lnTo>
                <a:lnTo>
                  <a:pt x="2947066" y="1155178"/>
                </a:lnTo>
                <a:lnTo>
                  <a:pt x="3003366" y="1057932"/>
                </a:lnTo>
                <a:close/>
                <a:moveTo>
                  <a:pt x="3029867" y="0"/>
                </a:moveTo>
                <a:lnTo>
                  <a:pt x="3029807" y="2381"/>
                </a:lnTo>
                <a:lnTo>
                  <a:pt x="2964451" y="9531"/>
                </a:lnTo>
                <a:cubicBezTo>
                  <a:pt x="2632430" y="73877"/>
                  <a:pt x="2782261" y="495959"/>
                  <a:pt x="2862005" y="894680"/>
                </a:cubicBezTo>
                <a:lnTo>
                  <a:pt x="2808843" y="894680"/>
                </a:lnTo>
                <a:cubicBezTo>
                  <a:pt x="2727326" y="1013411"/>
                  <a:pt x="2550117" y="1068345"/>
                  <a:pt x="2372908" y="1059484"/>
                </a:cubicBezTo>
                <a:cubicBezTo>
                  <a:pt x="2105322" y="1187075"/>
                  <a:pt x="1837736" y="1341247"/>
                  <a:pt x="1570150" y="1442257"/>
                </a:cubicBezTo>
                <a:cubicBezTo>
                  <a:pt x="1252946" y="1387323"/>
                  <a:pt x="887894" y="1289856"/>
                  <a:pt x="634485" y="1197708"/>
                </a:cubicBezTo>
                <a:lnTo>
                  <a:pt x="623852" y="1229605"/>
                </a:lnTo>
                <a:lnTo>
                  <a:pt x="437782" y="942526"/>
                </a:lnTo>
                <a:cubicBezTo>
                  <a:pt x="299559" y="956702"/>
                  <a:pt x="437782" y="1098471"/>
                  <a:pt x="437782" y="1176443"/>
                </a:cubicBezTo>
                <a:lnTo>
                  <a:pt x="267661" y="1144545"/>
                </a:lnTo>
                <a:lnTo>
                  <a:pt x="272978" y="1086066"/>
                </a:lnTo>
                <a:lnTo>
                  <a:pt x="246396" y="1080750"/>
                </a:lnTo>
                <a:lnTo>
                  <a:pt x="235764" y="1128596"/>
                </a:lnTo>
                <a:cubicBezTo>
                  <a:pt x="171969" y="1093154"/>
                  <a:pt x="108173" y="988602"/>
                  <a:pt x="44378" y="1022271"/>
                </a:cubicBezTo>
                <a:cubicBezTo>
                  <a:pt x="-67265" y="1031131"/>
                  <a:pt x="65643" y="1114420"/>
                  <a:pt x="76275" y="1160494"/>
                </a:cubicBezTo>
                <a:cubicBezTo>
                  <a:pt x="196777" y="1358968"/>
                  <a:pt x="397024" y="1382006"/>
                  <a:pt x="549424" y="1420991"/>
                </a:cubicBezTo>
                <a:lnTo>
                  <a:pt x="544108" y="1442257"/>
                </a:lnTo>
                <a:lnTo>
                  <a:pt x="1203326" y="1692122"/>
                </a:lnTo>
                <a:cubicBezTo>
                  <a:pt x="1398256" y="1793130"/>
                  <a:pt x="1699512" y="1878192"/>
                  <a:pt x="1804066" y="1835661"/>
                </a:cubicBezTo>
                <a:cubicBezTo>
                  <a:pt x="2014945" y="1732880"/>
                  <a:pt x="2172661" y="1725792"/>
                  <a:pt x="2356959" y="1670857"/>
                </a:cubicBezTo>
                <a:cubicBezTo>
                  <a:pt x="2417211" y="1757689"/>
                  <a:pt x="2450879" y="1881735"/>
                  <a:pt x="2457968" y="2011098"/>
                </a:cubicBezTo>
                <a:lnTo>
                  <a:pt x="2468601" y="2622471"/>
                </a:lnTo>
                <a:cubicBezTo>
                  <a:pt x="2489866" y="2649052"/>
                  <a:pt x="2479233" y="2723481"/>
                  <a:pt x="2532396" y="2702215"/>
                </a:cubicBezTo>
                <a:lnTo>
                  <a:pt x="3079973" y="2702215"/>
                </a:lnTo>
                <a:lnTo>
                  <a:pt x="3079949" y="2700670"/>
                </a:lnTo>
                <a:lnTo>
                  <a:pt x="3534914" y="2700670"/>
                </a:lnTo>
                <a:cubicBezTo>
                  <a:pt x="3588077" y="2721936"/>
                  <a:pt x="3577444" y="2647507"/>
                  <a:pt x="3598709" y="2620926"/>
                </a:cubicBezTo>
                <a:lnTo>
                  <a:pt x="3609342" y="2009553"/>
                </a:lnTo>
                <a:cubicBezTo>
                  <a:pt x="3616431" y="1880190"/>
                  <a:pt x="3650099" y="1756144"/>
                  <a:pt x="3710351" y="1669312"/>
                </a:cubicBezTo>
                <a:cubicBezTo>
                  <a:pt x="3894649" y="1724247"/>
                  <a:pt x="4052365" y="1731335"/>
                  <a:pt x="4263244" y="1834116"/>
                </a:cubicBezTo>
                <a:cubicBezTo>
                  <a:pt x="4367798" y="1876647"/>
                  <a:pt x="4669054" y="1791585"/>
                  <a:pt x="4863984" y="1690577"/>
                </a:cubicBezTo>
                <a:lnTo>
                  <a:pt x="5523202" y="1440712"/>
                </a:lnTo>
                <a:lnTo>
                  <a:pt x="5517886" y="1419446"/>
                </a:lnTo>
                <a:cubicBezTo>
                  <a:pt x="5670286" y="1380461"/>
                  <a:pt x="5870533" y="1357423"/>
                  <a:pt x="5991035" y="1158949"/>
                </a:cubicBezTo>
                <a:cubicBezTo>
                  <a:pt x="6001667" y="1112875"/>
                  <a:pt x="6134575" y="1029586"/>
                  <a:pt x="6022932" y="1020726"/>
                </a:cubicBezTo>
                <a:cubicBezTo>
                  <a:pt x="5959137" y="987057"/>
                  <a:pt x="5895341" y="1091609"/>
                  <a:pt x="5831546" y="1127051"/>
                </a:cubicBezTo>
                <a:lnTo>
                  <a:pt x="5820914" y="1079205"/>
                </a:lnTo>
                <a:lnTo>
                  <a:pt x="5794332" y="1084521"/>
                </a:lnTo>
                <a:lnTo>
                  <a:pt x="5799649" y="1143000"/>
                </a:lnTo>
                <a:lnTo>
                  <a:pt x="5629528" y="1174898"/>
                </a:lnTo>
                <a:cubicBezTo>
                  <a:pt x="5629528" y="1096926"/>
                  <a:pt x="5767751" y="955157"/>
                  <a:pt x="5629528" y="940981"/>
                </a:cubicBezTo>
                <a:lnTo>
                  <a:pt x="5443458" y="1228060"/>
                </a:lnTo>
                <a:lnTo>
                  <a:pt x="5432825" y="1196163"/>
                </a:lnTo>
                <a:cubicBezTo>
                  <a:pt x="5179416" y="1288311"/>
                  <a:pt x="4814364" y="1385778"/>
                  <a:pt x="4497160" y="1440712"/>
                </a:cubicBezTo>
                <a:cubicBezTo>
                  <a:pt x="4229574" y="1339702"/>
                  <a:pt x="3961988" y="1185530"/>
                  <a:pt x="3694402" y="1057939"/>
                </a:cubicBezTo>
                <a:cubicBezTo>
                  <a:pt x="3517193" y="1066800"/>
                  <a:pt x="3339984" y="1011866"/>
                  <a:pt x="3258467" y="893135"/>
                </a:cubicBezTo>
                <a:lnTo>
                  <a:pt x="3205305" y="893135"/>
                </a:lnTo>
                <a:cubicBezTo>
                  <a:pt x="3290366" y="467832"/>
                  <a:pt x="3455169" y="15950"/>
                  <a:pt x="3029867" y="0"/>
                </a:cubicBezTo>
                <a:close/>
              </a:path>
            </a:pathLst>
          </a:custGeom>
          <a:solidFill>
            <a:schemeClr val="bg1">
              <a:lumMod val="65000"/>
            </a:schemeClr>
          </a:solidFill>
          <a:ln>
            <a:noFill/>
          </a:ln>
        </p:spPr>
        <p:txBody>
          <a:bodyPr vert="horz" wrap="square" lIns="91440" tIns="45720" rIns="91440" bIns="45720" numCol="1" anchor="t" anchorCtr="0" compatLnSpc="1">
            <a:noAutofit/>
          </a:bodyPr>
          <a:lstStyle/>
          <a:p>
            <a:endParaRPr lang="zh-CN" altLang="en-US" sz="2400">
              <a:solidFill>
                <a:schemeClr val="bg1"/>
              </a:solidFill>
            </a:endParaRPr>
          </a:p>
        </p:txBody>
      </p:sp>
      <p:grpSp>
        <p:nvGrpSpPr>
          <p:cNvPr id="5" name="组合 36"/>
          <p:cNvGrpSpPr/>
          <p:nvPr/>
        </p:nvGrpSpPr>
        <p:grpSpPr>
          <a:xfrm>
            <a:off x="3989446" y="3060806"/>
            <a:ext cx="1278621" cy="1278621"/>
            <a:chOff x="3310770" y="4083237"/>
            <a:chExt cx="1278621" cy="1278621"/>
          </a:xfrm>
        </p:grpSpPr>
        <p:sp>
          <p:nvSpPr>
            <p:cNvPr id="65" name="椭圆 64"/>
            <p:cNvSpPr/>
            <p:nvPr/>
          </p:nvSpPr>
          <p:spPr>
            <a:xfrm>
              <a:off x="3310770" y="4083237"/>
              <a:ext cx="1278621" cy="12786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66" name="矩形 65"/>
            <p:cNvSpPr/>
            <p:nvPr/>
          </p:nvSpPr>
          <p:spPr>
            <a:xfrm>
              <a:off x="3490799" y="4281516"/>
              <a:ext cx="858958" cy="521970"/>
            </a:xfrm>
            <a:prstGeom prst="rect">
              <a:avLst/>
            </a:prstGeom>
          </p:spPr>
          <p:txBody>
            <a:bodyPr wrap="square">
              <a:spAutoFit/>
            </a:bodyPr>
            <a:lstStyle/>
            <a:p>
              <a:pPr algn="ctr"/>
              <a:r>
                <a:rPr lang="en-US" altLang="zh-CN" sz="2800" dirty="0">
                  <a:solidFill>
                    <a:schemeClr val="bg1"/>
                  </a:solidFill>
                  <a:latin typeface="Haettenschweiler" panose="020B0706040902060204" pitchFamily="34" charset="0"/>
                  <a:ea typeface="微软雅黑" panose="020B0503020204020204" pitchFamily="34" charset="-122"/>
                </a:rPr>
                <a:t>CMM</a:t>
              </a:r>
            </a:p>
          </p:txBody>
        </p:sp>
      </p:grpSp>
      <p:grpSp>
        <p:nvGrpSpPr>
          <p:cNvPr id="6" name="组合 66"/>
          <p:cNvGrpSpPr/>
          <p:nvPr/>
        </p:nvGrpSpPr>
        <p:grpSpPr>
          <a:xfrm>
            <a:off x="6370913" y="1434884"/>
            <a:ext cx="1278621" cy="1278621"/>
            <a:chOff x="6542502" y="2713220"/>
            <a:chExt cx="1278621" cy="1278621"/>
          </a:xfrm>
        </p:grpSpPr>
        <p:sp>
          <p:nvSpPr>
            <p:cNvPr id="68" name="椭圆 67"/>
            <p:cNvSpPr/>
            <p:nvPr/>
          </p:nvSpPr>
          <p:spPr>
            <a:xfrm>
              <a:off x="6542502" y="2713220"/>
              <a:ext cx="1278621" cy="12786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69" name="矩形 68"/>
            <p:cNvSpPr/>
            <p:nvPr/>
          </p:nvSpPr>
          <p:spPr>
            <a:xfrm>
              <a:off x="6734069" y="2883379"/>
              <a:ext cx="858958" cy="953135"/>
            </a:xfrm>
            <a:prstGeom prst="rect">
              <a:avLst/>
            </a:prstGeom>
          </p:spPr>
          <p:txBody>
            <a:bodyPr wrap="square">
              <a:spAutoFit/>
            </a:bodyPr>
            <a:lstStyle/>
            <a:p>
              <a:pPr algn="ctr"/>
              <a:r>
                <a:rPr lang="en-US" altLang="zh-CN" sz="2800" dirty="0">
                  <a:solidFill>
                    <a:schemeClr val="bg1"/>
                  </a:solidFill>
                  <a:latin typeface="Haettenschweiler" panose="020B0706040902060204" pitchFamily="34" charset="0"/>
                  <a:ea typeface="微软雅黑" panose="020B0503020204020204" pitchFamily="34" charset="-122"/>
                </a:rPr>
                <a:t>ISO</a:t>
              </a:r>
            </a:p>
            <a:p>
              <a:pPr algn="ctr"/>
              <a:r>
                <a:rPr lang="en-US" altLang="zh-CN" sz="2800" dirty="0">
                  <a:solidFill>
                    <a:schemeClr val="bg1"/>
                  </a:solidFill>
                  <a:latin typeface="Haettenschweiler" panose="020B0706040902060204" pitchFamily="34" charset="0"/>
                  <a:ea typeface="微软雅黑" panose="020B0503020204020204" pitchFamily="34" charset="-122"/>
                </a:rPr>
                <a:t>9000</a:t>
              </a:r>
            </a:p>
          </p:txBody>
        </p:sp>
      </p:grpSp>
      <p:grpSp>
        <p:nvGrpSpPr>
          <p:cNvPr id="7" name="组合 69"/>
          <p:cNvGrpSpPr/>
          <p:nvPr/>
        </p:nvGrpSpPr>
        <p:grpSpPr>
          <a:xfrm>
            <a:off x="7585662" y="2970001"/>
            <a:ext cx="1278621" cy="1278621"/>
            <a:chOff x="7670891" y="4083237"/>
            <a:chExt cx="1278621" cy="1278621"/>
          </a:xfrm>
        </p:grpSpPr>
        <p:sp>
          <p:nvSpPr>
            <p:cNvPr id="71" name="椭圆 70"/>
            <p:cNvSpPr/>
            <p:nvPr/>
          </p:nvSpPr>
          <p:spPr>
            <a:xfrm>
              <a:off x="7670891" y="4083237"/>
              <a:ext cx="1278621" cy="12786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72" name="矩形 71"/>
            <p:cNvSpPr/>
            <p:nvPr/>
          </p:nvSpPr>
          <p:spPr>
            <a:xfrm>
              <a:off x="7880722" y="4281516"/>
              <a:ext cx="858958" cy="521970"/>
            </a:xfrm>
            <a:prstGeom prst="rect">
              <a:avLst/>
            </a:prstGeom>
          </p:spPr>
          <p:txBody>
            <a:bodyPr wrap="square">
              <a:spAutoFit/>
            </a:bodyPr>
            <a:lstStyle/>
            <a:p>
              <a:pPr algn="ctr"/>
              <a:r>
                <a:rPr lang="en-US" altLang="zh-CN" sz="2800" dirty="0">
                  <a:solidFill>
                    <a:schemeClr val="bg1"/>
                  </a:solidFill>
                  <a:latin typeface="Haettenschweiler" panose="020B0706040902060204" pitchFamily="34" charset="0"/>
                  <a:ea typeface="微软雅黑" panose="020B0503020204020204" pitchFamily="34" charset="-122"/>
                </a:rPr>
                <a:t>SPICE</a:t>
              </a:r>
            </a:p>
          </p:txBody>
        </p:sp>
      </p:grpSp>
      <p:sp>
        <p:nvSpPr>
          <p:cNvPr id="74" name="矩形 73"/>
          <p:cNvSpPr>
            <a:spLocks noChangeArrowheads="1"/>
          </p:cNvSpPr>
          <p:nvPr/>
        </p:nvSpPr>
        <p:spPr bwMode="auto">
          <a:xfrm>
            <a:off x="760730" y="1330960"/>
            <a:ext cx="3200400" cy="163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2400" b="1" dirty="0">
                <a:solidFill>
                  <a:srgbClr val="C00000"/>
                </a:solidFill>
                <a:latin typeface="+mn-ea"/>
                <a:ea typeface="+mn-ea"/>
                <a:cs typeface="+mn-ea"/>
                <a:sym typeface="+mn-ea"/>
              </a:rPr>
              <a:t>能力成熟度模型</a:t>
            </a:r>
          </a:p>
          <a:p>
            <a:pPr marL="342900" lvl="0" indent="-342900" algn="l" fontAlgn="base">
              <a:lnSpc>
                <a:spcPct val="110000"/>
              </a:lnSpc>
              <a:buFont typeface="Arial" panose="020B0604020202020204" pitchFamily="34" charset="0"/>
              <a:buChar char="•"/>
            </a:pPr>
            <a:r>
              <a:rPr lang="zh-CN" altLang="en-US" sz="2000" dirty="0">
                <a:latin typeface="+mn-ea"/>
                <a:cs typeface="+mn-ea"/>
                <a:sym typeface="Arial" panose="020B0604020202020204" pitchFamily="34" charset="0"/>
              </a:rPr>
              <a:t>Capability </a:t>
            </a:r>
            <a:r>
              <a:rPr lang="zh-CN" altLang="en-US" sz="2000">
                <a:latin typeface="+mn-ea"/>
                <a:cs typeface="+mn-ea"/>
                <a:sym typeface="Arial" panose="020B0604020202020204" pitchFamily="34" charset="0"/>
              </a:rPr>
              <a:t>Maturity </a:t>
            </a:r>
            <a:r>
              <a:rPr lang="zh-CN" altLang="en-US" sz="2000" smtClean="0">
                <a:latin typeface="+mn-ea"/>
                <a:cs typeface="+mn-ea"/>
                <a:sym typeface="Arial" panose="020B0604020202020204" pitchFamily="34" charset="0"/>
              </a:rPr>
              <a:t>Model（</a:t>
            </a:r>
            <a:r>
              <a:rPr lang="en-US" altLang="zh-CN" sz="2000" smtClean="0">
                <a:latin typeface="+mn-ea"/>
                <a:cs typeface="+mn-ea"/>
                <a:sym typeface="Arial" panose="020B0604020202020204" pitchFamily="34" charset="0"/>
              </a:rPr>
              <a:t>CMM</a:t>
            </a:r>
            <a:r>
              <a:rPr lang="zh-CN" altLang="en-US" sz="2000" smtClean="0">
                <a:latin typeface="+mn-ea"/>
                <a:cs typeface="+mn-ea"/>
                <a:sym typeface="Arial" panose="020B0604020202020204" pitchFamily="34" charset="0"/>
              </a:rPr>
              <a:t>）</a:t>
            </a:r>
            <a:endParaRPr lang="zh-CN" altLang="en-US" sz="2000" dirty="0">
              <a:latin typeface="+mn-ea"/>
              <a:ea typeface="+mn-ea"/>
              <a:cs typeface="+mn-ea"/>
              <a:sym typeface="Arial" panose="020B0604020202020204" pitchFamily="34" charset="0"/>
            </a:endParaRPr>
          </a:p>
          <a:p>
            <a:pPr marL="342900" lvl="0" indent="-342900" algn="l" fontAlgn="base">
              <a:lnSpc>
                <a:spcPct val="110000"/>
              </a:lnSpc>
              <a:buFont typeface="Arial" panose="020B0604020202020204" pitchFamily="34" charset="0"/>
              <a:buChar char="•"/>
            </a:pPr>
            <a:r>
              <a:rPr lang="zh-CN" altLang="en-US" sz="2000" dirty="0">
                <a:latin typeface="+mn-ea"/>
                <a:cs typeface="+mn-ea"/>
                <a:sym typeface="+mn-ea"/>
              </a:rPr>
              <a:t>CMU-SEI</a:t>
            </a:r>
            <a:endParaRPr lang="en-US" altLang="zh-CN" sz="2000" dirty="0">
              <a:solidFill>
                <a:schemeClr val="bg1">
                  <a:lumMod val="50000"/>
                </a:schemeClr>
              </a:solidFill>
              <a:latin typeface="+mn-ea"/>
              <a:ea typeface="+mn-ea"/>
              <a:cs typeface="+mn-ea"/>
            </a:endParaRPr>
          </a:p>
        </p:txBody>
      </p:sp>
      <p:sp>
        <p:nvSpPr>
          <p:cNvPr id="75" name="矩形 47"/>
          <p:cNvSpPr>
            <a:spLocks noChangeArrowheads="1"/>
          </p:cNvSpPr>
          <p:nvPr/>
        </p:nvSpPr>
        <p:spPr bwMode="auto">
          <a:xfrm>
            <a:off x="7631430" y="1553845"/>
            <a:ext cx="203898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400" b="1" dirty="0">
                <a:solidFill>
                  <a:srgbClr val="7030A0"/>
                </a:solidFill>
                <a:latin typeface="+mn-ea"/>
                <a:ea typeface="+mn-ea"/>
                <a:cs typeface="+mn-ea"/>
                <a:sym typeface="+mn-ea"/>
              </a:rPr>
              <a:t>ISO 9000</a:t>
            </a:r>
            <a:endParaRPr lang="en-US" altLang="zh-CN" sz="2400" dirty="0">
              <a:latin typeface="+mn-ea"/>
              <a:ea typeface="+mn-ea"/>
              <a:cs typeface="+mn-ea"/>
              <a:sym typeface="+mn-ea"/>
            </a:endParaRPr>
          </a:p>
          <a:p>
            <a:pPr>
              <a:buNone/>
            </a:pPr>
            <a:r>
              <a:rPr lang="zh-CN" altLang="en-US" sz="2400" dirty="0">
                <a:latin typeface="+mn-ea"/>
                <a:ea typeface="+mn-ea"/>
                <a:cs typeface="+mn-ea"/>
                <a:sym typeface="+mn-ea"/>
              </a:rPr>
              <a:t>质量标准体系</a:t>
            </a:r>
            <a:endParaRPr lang="en-US" altLang="zh-CN" sz="2400" dirty="0">
              <a:solidFill>
                <a:schemeClr val="bg1">
                  <a:lumMod val="50000"/>
                </a:schemeClr>
              </a:solidFill>
              <a:latin typeface="+mn-ea"/>
              <a:ea typeface="+mn-ea"/>
              <a:cs typeface="+mn-ea"/>
            </a:endParaRPr>
          </a:p>
        </p:txBody>
      </p:sp>
      <p:sp>
        <p:nvSpPr>
          <p:cNvPr id="76" name="矩形 47"/>
          <p:cNvSpPr>
            <a:spLocks noChangeArrowheads="1"/>
          </p:cNvSpPr>
          <p:nvPr/>
        </p:nvSpPr>
        <p:spPr bwMode="auto">
          <a:xfrm>
            <a:off x="8886190" y="3084830"/>
            <a:ext cx="242506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400" b="1" dirty="0">
                <a:solidFill>
                  <a:srgbClr val="FFC000"/>
                </a:solidFill>
                <a:latin typeface="+mn-ea"/>
                <a:ea typeface="+mn-ea"/>
                <a:cs typeface="+mn-ea"/>
                <a:sym typeface="+mn-ea"/>
              </a:rPr>
              <a:t>ISO/IEC 15504</a:t>
            </a:r>
          </a:p>
          <a:p>
            <a:pPr>
              <a:buNone/>
            </a:pPr>
            <a:r>
              <a:rPr lang="en-US" altLang="zh-CN" sz="2400" b="1" dirty="0">
                <a:solidFill>
                  <a:srgbClr val="FFC000"/>
                </a:solidFill>
                <a:latin typeface="+mn-ea"/>
                <a:ea typeface="+mn-ea"/>
                <a:cs typeface="+mn-ea"/>
                <a:sym typeface="+mn-ea"/>
              </a:rPr>
              <a:t>SPICE</a:t>
            </a:r>
            <a:endParaRPr lang="en-US" altLang="zh-CN" sz="2400" dirty="0">
              <a:latin typeface="+mn-ea"/>
              <a:ea typeface="+mn-ea"/>
              <a:cs typeface="+mn-ea"/>
              <a:sym typeface="+mn-ea"/>
            </a:endParaRPr>
          </a:p>
          <a:p>
            <a:pPr>
              <a:buNone/>
            </a:pPr>
            <a:r>
              <a:rPr lang="zh-CN" altLang="en-US" sz="2400" dirty="0">
                <a:latin typeface="+mn-ea"/>
                <a:ea typeface="+mn-ea"/>
                <a:cs typeface="+mn-ea"/>
                <a:sym typeface="+mn-ea"/>
              </a:rPr>
              <a:t>信息技术软件过程评估</a:t>
            </a:r>
            <a:endParaRPr lang="en-US" altLang="zh-CN" sz="2400" dirty="0">
              <a:solidFill>
                <a:schemeClr val="bg1">
                  <a:lumMod val="50000"/>
                </a:schemeClr>
              </a:solidFill>
              <a:latin typeface="+mn-ea"/>
              <a:ea typeface="+mn-ea"/>
              <a:cs typeface="+mn-ea"/>
            </a:endParaRPr>
          </a:p>
        </p:txBody>
      </p:sp>
      <p:sp>
        <p:nvSpPr>
          <p:cNvPr id="3" name="文本框 2"/>
          <p:cNvSpPr txBox="1"/>
          <p:nvPr/>
        </p:nvSpPr>
        <p:spPr>
          <a:xfrm>
            <a:off x="760730" y="2914015"/>
            <a:ext cx="3200400" cy="3046095"/>
          </a:xfrm>
          <a:prstGeom prst="rect">
            <a:avLst/>
          </a:prstGeom>
          <a:noFill/>
        </p:spPr>
        <p:txBody>
          <a:bodyPr wrap="square" rtlCol="0" anchor="t">
            <a:spAutoFit/>
          </a:bodyPr>
          <a:lstStyle/>
          <a:p>
            <a:pPr marL="342900" lvl="0" indent="-342900" algn="l" fontAlgn="base">
              <a:lnSpc>
                <a:spcPct val="120000"/>
              </a:lnSpc>
              <a:buFont typeface="Arial" panose="020B0604020202020204" pitchFamily="34" charset="0"/>
              <a:buChar char="•"/>
            </a:pPr>
            <a:r>
              <a:rPr lang="zh-CN" altLang="en-US" sz="2000" dirty="0">
                <a:latin typeface="+mn-ea"/>
                <a:cs typeface="+mn-ea"/>
                <a:sym typeface="Arial" panose="020B0604020202020204" pitchFamily="34" charset="0"/>
              </a:rPr>
              <a:t>迄</a:t>
            </a:r>
            <a:r>
              <a:rPr lang="zh-CN" altLang="en-US" sz="2000" dirty="0">
                <a:latin typeface="宋体" panose="02010600030101010101" pitchFamily="2" charset="-122"/>
                <a:sym typeface="Arial" panose="020B0604020202020204" pitchFamily="34" charset="0"/>
              </a:rPr>
              <a:t>今为止学术界和工业界公认的有关软件工程和管理实践的最好的软件过程评估模型</a:t>
            </a:r>
            <a:endParaRPr lang="zh-CN" altLang="en-US" sz="2000" dirty="0">
              <a:latin typeface="宋体" panose="02010600030101010101" pitchFamily="2" charset="-122"/>
              <a:ea typeface="+mn-ea"/>
            </a:endParaRPr>
          </a:p>
          <a:p>
            <a:pPr marL="342900" lvl="0" indent="-342900" algn="l" fontAlgn="base">
              <a:lnSpc>
                <a:spcPct val="120000"/>
              </a:lnSpc>
              <a:buChar char="•"/>
            </a:pPr>
            <a:r>
              <a:rPr lang="zh-CN" altLang="en-US" sz="2000" dirty="0">
                <a:latin typeface="宋体" panose="02010600030101010101" pitchFamily="2" charset="-122"/>
                <a:sym typeface="Arial" panose="020B0604020202020204" pitchFamily="34" charset="0"/>
              </a:rPr>
              <a:t>为评估软件组织的生产能力提供了标准</a:t>
            </a:r>
            <a:endParaRPr lang="zh-CN" altLang="en-US" sz="2000" dirty="0">
              <a:latin typeface="宋体" panose="02010600030101010101" pitchFamily="2" charset="-122"/>
              <a:ea typeface="+mn-ea"/>
            </a:endParaRPr>
          </a:p>
          <a:p>
            <a:pPr marL="342900" lvl="0" indent="-342900" algn="l" fontAlgn="base">
              <a:lnSpc>
                <a:spcPct val="120000"/>
              </a:lnSpc>
              <a:buChar char="•"/>
            </a:pPr>
            <a:r>
              <a:rPr lang="zh-CN" altLang="en-US" sz="2000" dirty="0">
                <a:latin typeface="宋体" panose="02010600030101010101" pitchFamily="2" charset="-122"/>
                <a:sym typeface="Arial" panose="020B0604020202020204" pitchFamily="34" charset="0"/>
              </a:rPr>
              <a:t>为提高软件组织的生产过程指明了方向</a:t>
            </a:r>
            <a:endParaRPr lang="zh-CN" altLang="en-US" sz="2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strVal val="4*#ppt_w"/>
                                          </p:val>
                                        </p:tav>
                                        <p:tav tm="100000">
                                          <p:val>
                                            <p:strVal val="#ppt_w"/>
                                          </p:val>
                                        </p:tav>
                                      </p:tavLst>
                                    </p:anim>
                                    <p:anim calcmode="lin" valueType="num">
                                      <p:cBhvr>
                                        <p:cTn id="14" dur="750" fill="hold"/>
                                        <p:tgtEl>
                                          <p:spTgt spid="5"/>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750" fill="hold"/>
                                        <p:tgtEl>
                                          <p:spTgt spid="6"/>
                                        </p:tgtEl>
                                        <p:attrNameLst>
                                          <p:attrName>ppt_w</p:attrName>
                                        </p:attrNameLst>
                                      </p:cBhvr>
                                      <p:tavLst>
                                        <p:tav tm="0">
                                          <p:val>
                                            <p:strVal val="4*#ppt_w"/>
                                          </p:val>
                                        </p:tav>
                                        <p:tav tm="100000">
                                          <p:val>
                                            <p:strVal val="#ppt_w"/>
                                          </p:val>
                                        </p:tav>
                                      </p:tavLst>
                                    </p:anim>
                                    <p:anim calcmode="lin" valueType="num">
                                      <p:cBhvr>
                                        <p:cTn id="18" dur="750" fill="hold"/>
                                        <p:tgtEl>
                                          <p:spTgt spid="6"/>
                                        </p:tgtEl>
                                        <p:attrNameLst>
                                          <p:attrName>ppt_h</p:attrName>
                                        </p:attrNameLst>
                                      </p:cBhvr>
                                      <p:tavLst>
                                        <p:tav tm="0">
                                          <p:val>
                                            <p:strVal val="4*#ppt_h"/>
                                          </p:val>
                                        </p:tav>
                                        <p:tav tm="100000">
                                          <p:val>
                                            <p:strVal val="#ppt_h"/>
                                          </p:val>
                                        </p:tav>
                                      </p:tavLst>
                                    </p:anim>
                                  </p:childTnLst>
                                </p:cTn>
                              </p:par>
                              <p:par>
                                <p:cTn id="19" presetID="23" presetClass="entr" presetSubtype="32" fill="hold" nodeType="withEffect">
                                  <p:stCondLst>
                                    <p:cond delay="750"/>
                                  </p:stCondLst>
                                  <p:childTnLst>
                                    <p:set>
                                      <p:cBhvr>
                                        <p:cTn id="20" dur="1" fill="hold">
                                          <p:stCondLst>
                                            <p:cond delay="0"/>
                                          </p:stCondLst>
                                        </p:cTn>
                                        <p:tgtEl>
                                          <p:spTgt spid="7"/>
                                        </p:tgtEl>
                                        <p:attrNameLst>
                                          <p:attrName>style.visibility</p:attrName>
                                        </p:attrNameLst>
                                      </p:cBhvr>
                                      <p:to>
                                        <p:strVal val="visible"/>
                                      </p:to>
                                    </p:set>
                                    <p:anim calcmode="lin" valueType="num">
                                      <p:cBhvr>
                                        <p:cTn id="21" dur="750" fill="hold"/>
                                        <p:tgtEl>
                                          <p:spTgt spid="7"/>
                                        </p:tgtEl>
                                        <p:attrNameLst>
                                          <p:attrName>ppt_w</p:attrName>
                                        </p:attrNameLst>
                                      </p:cBhvr>
                                      <p:tavLst>
                                        <p:tav tm="0">
                                          <p:val>
                                            <p:strVal val="4*#ppt_w"/>
                                          </p:val>
                                        </p:tav>
                                        <p:tav tm="100000">
                                          <p:val>
                                            <p:strVal val="#ppt_w"/>
                                          </p:val>
                                        </p:tav>
                                      </p:tavLst>
                                    </p:anim>
                                    <p:anim calcmode="lin" valueType="num">
                                      <p:cBhvr>
                                        <p:cTn id="22" dur="750" fill="hold"/>
                                        <p:tgtEl>
                                          <p:spTgt spid="7"/>
                                        </p:tgtEl>
                                        <p:attrNameLst>
                                          <p:attrName>ppt_h</p:attrName>
                                        </p:attrNameLst>
                                      </p:cBhvr>
                                      <p:tavLst>
                                        <p:tav tm="0">
                                          <p:val>
                                            <p:strVal val="4*#ppt_h"/>
                                          </p:val>
                                        </p:tav>
                                        <p:tav tm="100000">
                                          <p:val>
                                            <p:strVal val="#ppt_h"/>
                                          </p:val>
                                        </p:tav>
                                      </p:tavLst>
                                    </p:anim>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5"/>
                                        </p:tgtEl>
                                      </p:cBhvr>
                                    </p:animEffect>
                                    <p:animScale>
                                      <p:cBhvr>
                                        <p:cTn id="26" dur="250" autoRev="1" fill="hold"/>
                                        <p:tgtEl>
                                          <p:spTgt spid="5"/>
                                        </p:tgtEl>
                                      </p:cBhvr>
                                      <p:by x="105000" y="105000"/>
                                    </p:animScale>
                                  </p:childTnLst>
                                </p:cTn>
                              </p:par>
                              <p:par>
                                <p:cTn id="27" presetID="26" presetClass="emph" presetSubtype="0" fill="hold" nodeType="withEffect">
                                  <p:stCondLst>
                                    <p:cond delay="500"/>
                                  </p:stCondLst>
                                  <p:childTnLst>
                                    <p:animEffect transition="out" filter="fade">
                                      <p:cBhvr>
                                        <p:cTn id="28" dur="500" tmFilter="0, 0; .2, .5; .8, .5; 1, 0"/>
                                        <p:tgtEl>
                                          <p:spTgt spid="6"/>
                                        </p:tgtEl>
                                      </p:cBhvr>
                                    </p:animEffect>
                                    <p:animScale>
                                      <p:cBhvr>
                                        <p:cTn id="29" dur="250" autoRev="1" fill="hold"/>
                                        <p:tgtEl>
                                          <p:spTgt spid="6"/>
                                        </p:tgtEl>
                                      </p:cBhvr>
                                      <p:by x="105000" y="105000"/>
                                    </p:animScale>
                                  </p:childTnLst>
                                </p:cTn>
                              </p:par>
                              <p:par>
                                <p:cTn id="30" presetID="26" presetClass="emph" presetSubtype="0" fill="hold" nodeType="withEffect">
                                  <p:stCondLst>
                                    <p:cond delay="750"/>
                                  </p:stCondLst>
                                  <p:childTnLst>
                                    <p:animEffect transition="out" filter="fade">
                                      <p:cBhvr>
                                        <p:cTn id="31" dur="500" tmFilter="0, 0; .2, .5; .8, .5; 1, 0"/>
                                        <p:tgtEl>
                                          <p:spTgt spid="7"/>
                                        </p:tgtEl>
                                      </p:cBhvr>
                                    </p:animEffect>
                                    <p:animScale>
                                      <p:cBhvr>
                                        <p:cTn id="32" dur="250" autoRev="1" fill="hold"/>
                                        <p:tgtEl>
                                          <p:spTgt spid="7"/>
                                        </p:tgtEl>
                                      </p:cBhvr>
                                      <p:by x="105000" y="105000"/>
                                    </p:animScale>
                                  </p:childTnLst>
                                </p:cTn>
                              </p:par>
                              <p:par>
                                <p:cTn id="33" presetID="22" presetClass="entr" presetSubtype="8" fill="hold" grpId="0" nodeType="withEffect">
                                  <p:stCondLst>
                                    <p:cond delay="250"/>
                                  </p:stCondLst>
                                  <p:childTnLst>
                                    <p:set>
                                      <p:cBhvr>
                                        <p:cTn id="34" dur="1" fill="hold">
                                          <p:stCondLst>
                                            <p:cond delay="0"/>
                                          </p:stCondLst>
                                        </p:cTn>
                                        <p:tgtEl>
                                          <p:spTgt spid="74"/>
                                        </p:tgtEl>
                                        <p:attrNameLst>
                                          <p:attrName>style.visibility</p:attrName>
                                        </p:attrNameLst>
                                      </p:cBhvr>
                                      <p:to>
                                        <p:strVal val="visible"/>
                                      </p:to>
                                    </p:set>
                                    <p:animEffect transition="in" filter="wipe(left)">
                                      <p:cBhvr>
                                        <p:cTn id="35" dur="500"/>
                                        <p:tgtEl>
                                          <p:spTgt spid="74"/>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par>
                                <p:cTn id="39" presetID="22" presetClass="entr" presetSubtype="8" fill="hold" grpId="0" nodeType="withEffect">
                                  <p:stCondLst>
                                    <p:cond delay="750"/>
                                  </p:stCondLst>
                                  <p:childTnLst>
                                    <p:set>
                                      <p:cBhvr>
                                        <p:cTn id="40" dur="1" fill="hold">
                                          <p:stCondLst>
                                            <p:cond delay="0"/>
                                          </p:stCondLst>
                                        </p:cTn>
                                        <p:tgtEl>
                                          <p:spTgt spid="76"/>
                                        </p:tgtEl>
                                        <p:attrNameLst>
                                          <p:attrName>style.visibility</p:attrName>
                                        </p:attrNameLst>
                                      </p:cBhvr>
                                      <p:to>
                                        <p:strVal val="visible"/>
                                      </p:to>
                                    </p:set>
                                    <p:animEffect transition="in" filter="wipe(lef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out)">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74" grpId="0"/>
      <p:bldP spid="75" grpId="0"/>
      <p:bldP spid="76"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ea typeface="+mn-ea"/>
                <a:cs typeface="+mn-ea"/>
                <a:sym typeface="+mn-lt"/>
              </a:rPr>
              <a:t>能力成熟度模型CMM</a:t>
            </a:r>
          </a:p>
        </p:txBody>
      </p:sp>
      <p:grpSp>
        <p:nvGrpSpPr>
          <p:cNvPr id="17409" name="Group 4"/>
          <p:cNvGrpSpPr/>
          <p:nvPr/>
        </p:nvGrpSpPr>
        <p:grpSpPr>
          <a:xfrm>
            <a:off x="4157980" y="1153795"/>
            <a:ext cx="1905000" cy="838835"/>
            <a:chOff x="1488" y="1968"/>
            <a:chExt cx="1029" cy="432"/>
          </a:xfrm>
        </p:grpSpPr>
        <p:grpSp>
          <p:nvGrpSpPr>
            <p:cNvPr id="17410" name="Group 5"/>
            <p:cNvGrpSpPr/>
            <p:nvPr/>
          </p:nvGrpSpPr>
          <p:grpSpPr>
            <a:xfrm>
              <a:off x="1488" y="1968"/>
              <a:ext cx="1029" cy="432"/>
              <a:chOff x="2016" y="1920"/>
              <a:chExt cx="4002" cy="1680"/>
            </a:xfrm>
          </p:grpSpPr>
          <p:sp>
            <p:nvSpPr>
              <p:cNvPr id="103438" name="Oval 6"/>
              <p:cNvSpPr>
                <a:spLocks noChangeArrowheads="1"/>
              </p:cNvSpPr>
              <p:nvPr/>
            </p:nvSpPr>
            <p:spPr bwMode="gray">
              <a:xfrm>
                <a:off x="2016" y="1920"/>
                <a:ext cx="4002" cy="1680"/>
              </a:xfrm>
              <a:prstGeom prst="ellipse">
                <a:avLst/>
              </a:prstGeom>
              <a:gradFill rotWithShape="1">
                <a:gsLst>
                  <a:gs pos="0">
                    <a:srgbClr val="FF9900"/>
                  </a:gs>
                  <a:gs pos="100000">
                    <a:srgbClr val="643C00"/>
                  </a:gs>
                </a:gsLst>
                <a:lin ang="5400000" scaled="1"/>
              </a:gradFill>
              <a:ln w="9525">
                <a:noFill/>
                <a:round/>
              </a:ln>
            </p:spPr>
            <p:txBody>
              <a:bodyPr wrap="none" anchor="ct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bg1"/>
                  </a:solidFill>
                  <a:effectLst/>
                  <a:uLnTx/>
                  <a:uFillTx/>
                  <a:latin typeface="+mn-ea"/>
                  <a:cs typeface="+mn-cs"/>
                </a:endParaRPr>
              </a:p>
            </p:txBody>
          </p:sp>
          <p:sp>
            <p:nvSpPr>
              <p:cNvPr id="103439" name="Freeform 7"/>
              <p:cNvSpPr/>
              <p:nvPr/>
            </p:nvSpPr>
            <p:spPr bwMode="gray">
              <a:xfrm>
                <a:off x="2436" y="1949"/>
                <a:ext cx="3308" cy="634"/>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9900"/>
                  </a:gs>
                </a:gsLst>
                <a:lin ang="5400000" scaled="1"/>
              </a:gradFill>
              <a:ln w="0">
                <a:noFill/>
                <a:round/>
              </a:ln>
            </p:spPr>
            <p:txBody>
              <a:body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tx1"/>
                  </a:solidFill>
                  <a:effectLst/>
                  <a:uLnTx/>
                  <a:uFillTx/>
                  <a:latin typeface="+mn-ea"/>
                  <a:cs typeface="+mn-cs"/>
                </a:endParaRPr>
              </a:p>
            </p:txBody>
          </p:sp>
        </p:grpSp>
        <p:sp>
          <p:nvSpPr>
            <p:cNvPr id="64520" name="Text Box 8"/>
            <p:cNvSpPr txBox="1">
              <a:spLocks noChangeArrowheads="1"/>
            </p:cNvSpPr>
            <p:nvPr/>
          </p:nvSpPr>
          <p:spPr bwMode="gray">
            <a:xfrm>
              <a:off x="1542" y="2036"/>
              <a:ext cx="79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kumimoji="1" sz="2400">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en-US" altLang="zh-CN" sz="2000" b="1" i="0" u="none" strike="noStrike" kern="1200" cap="none" spc="0" normalizeH="0" baseline="0" noProof="0" dirty="0" smtClean="0">
                  <a:ln>
                    <a:noFill/>
                  </a:ln>
                  <a:solidFill>
                    <a:schemeClr val="bg1"/>
                  </a:solidFill>
                  <a:effectLst/>
                  <a:uLnTx/>
                  <a:uFillTx/>
                  <a:latin typeface="+mn-ea"/>
                  <a:ea typeface="+mn-ea"/>
                  <a:cs typeface="+mn-ea"/>
                </a:rPr>
                <a:t> 5 </a:t>
              </a:r>
              <a:r>
                <a:rPr kumimoji="1" lang="zh-CN" altLang="en-US" sz="2000" b="1" i="0" u="none" strike="noStrike" kern="1200" cap="none" spc="0" normalizeH="0" baseline="0" noProof="0" dirty="0" smtClean="0">
                  <a:ln>
                    <a:noFill/>
                  </a:ln>
                  <a:solidFill>
                    <a:schemeClr val="bg1"/>
                  </a:solidFill>
                  <a:effectLst/>
                  <a:uLnTx/>
                  <a:uFillTx/>
                  <a:latin typeface="+mn-ea"/>
                  <a:ea typeface="+mn-ea"/>
                  <a:cs typeface="+mn-ea"/>
                </a:rPr>
                <a:t>优化级</a:t>
              </a:r>
              <a:endParaRPr kumimoji="1" lang="en-US" altLang="zh-CN" sz="2000" b="1" i="0" u="none" strike="noStrike" kern="1200" cap="none" spc="0" normalizeH="0" baseline="0" noProof="0" dirty="0" smtClean="0">
                <a:ln>
                  <a:noFill/>
                </a:ln>
                <a:solidFill>
                  <a:schemeClr val="bg1"/>
                </a:solidFill>
                <a:effectLst/>
                <a:uLnTx/>
                <a:uFillTx/>
                <a:latin typeface="+mn-ea"/>
                <a:ea typeface="+mn-ea"/>
                <a:cs typeface="+mn-ea"/>
              </a:endParaRPr>
            </a:p>
          </p:txBody>
        </p:sp>
      </p:grpSp>
      <p:grpSp>
        <p:nvGrpSpPr>
          <p:cNvPr id="17414" name="Group 12"/>
          <p:cNvGrpSpPr/>
          <p:nvPr/>
        </p:nvGrpSpPr>
        <p:grpSpPr>
          <a:xfrm>
            <a:off x="4157663" y="2009775"/>
            <a:ext cx="1905000" cy="1006475"/>
            <a:chOff x="2016" y="1920"/>
            <a:chExt cx="4821" cy="1680"/>
          </a:xfrm>
        </p:grpSpPr>
        <p:sp>
          <p:nvSpPr>
            <p:cNvPr id="103445" name="Oval 13"/>
            <p:cNvSpPr>
              <a:spLocks noChangeArrowheads="1"/>
            </p:cNvSpPr>
            <p:nvPr/>
          </p:nvSpPr>
          <p:spPr bwMode="gray">
            <a:xfrm>
              <a:off x="2016" y="1920"/>
              <a:ext cx="4821" cy="1680"/>
            </a:xfrm>
            <a:prstGeom prst="ellipse">
              <a:avLst/>
            </a:prstGeom>
            <a:gradFill rotWithShape="1">
              <a:gsLst>
                <a:gs pos="0">
                  <a:srgbClr val="4996E3"/>
                </a:gs>
                <a:gs pos="100000">
                  <a:srgbClr val="162D45"/>
                </a:gs>
              </a:gsLst>
              <a:lin ang="5400000" scaled="1"/>
            </a:gradFill>
            <a:ln w="9525">
              <a:noFill/>
              <a:round/>
            </a:ln>
          </p:spPr>
          <p:txBody>
            <a:bodyPr wrap="none" anchor="ct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bg1"/>
                </a:solidFill>
                <a:effectLst/>
                <a:uLnTx/>
                <a:uFillTx/>
                <a:latin typeface="+mn-ea"/>
                <a:cs typeface="+mn-cs"/>
              </a:endParaRPr>
            </a:p>
          </p:txBody>
        </p:sp>
        <p:sp>
          <p:nvSpPr>
            <p:cNvPr id="103446" name="Freeform 14"/>
            <p:cNvSpPr/>
            <p:nvPr/>
          </p:nvSpPr>
          <p:spPr bwMode="gray">
            <a:xfrm>
              <a:off x="2574" y="1949"/>
              <a:ext cx="3744" cy="633"/>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66A7E8"/>
                </a:gs>
              </a:gsLst>
              <a:lin ang="5400000" scaled="1"/>
            </a:gradFill>
            <a:ln w="0">
              <a:noFill/>
              <a:round/>
            </a:ln>
          </p:spPr>
          <p:txBody>
            <a:body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tx1"/>
                </a:solidFill>
                <a:effectLst/>
                <a:uLnTx/>
                <a:uFillTx/>
                <a:latin typeface="+mn-ea"/>
                <a:cs typeface="+mn-cs"/>
              </a:endParaRPr>
            </a:p>
          </p:txBody>
        </p:sp>
      </p:grpSp>
      <p:sp>
        <p:nvSpPr>
          <p:cNvPr id="64527" name="Text Box 15"/>
          <p:cNvSpPr txBox="1">
            <a:spLocks noChangeArrowheads="1"/>
          </p:cNvSpPr>
          <p:nvPr/>
        </p:nvSpPr>
        <p:spPr bwMode="gray">
          <a:xfrm>
            <a:off x="4018915" y="2253615"/>
            <a:ext cx="2145665" cy="491490"/>
          </a:xfrm>
          <a:prstGeom prst="rect">
            <a:avLst/>
          </a:prstGeom>
          <a:noFill/>
          <a:ln w="9525" algn="ctr">
            <a:noFill/>
            <a:miter lim="800000"/>
          </a:ln>
          <a:effectLst/>
        </p:spPr>
        <p:txBody>
          <a:bodyPr wrap="square">
            <a:spAutoFit/>
          </a:bodyPr>
          <a:lstStyle>
            <a:lvl1pPr eaLnBrk="0" hangingPunct="0">
              <a:defRPr kumimoji="1" sz="2400">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9pPr>
          </a:lstStyle>
          <a:p>
            <a:pPr marL="0" marR="0" lvl="0" indent="0" algn="ctr"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en-US" altLang="zh-CN" sz="2000" b="1" i="0" u="none" strike="noStrike" kern="1200" cap="none" spc="0" normalizeH="0" baseline="0" noProof="0" dirty="0" smtClean="0">
                <a:ln>
                  <a:noFill/>
                </a:ln>
                <a:solidFill>
                  <a:schemeClr val="bg1"/>
                </a:solidFill>
                <a:effectLst/>
                <a:uLnTx/>
                <a:uFillTx/>
                <a:latin typeface="+mn-ea"/>
                <a:ea typeface="+mn-ea"/>
                <a:cs typeface="+mn-ea"/>
              </a:rPr>
              <a:t>4 </a:t>
            </a:r>
            <a:r>
              <a:rPr kumimoji="1" lang="zh-CN" altLang="en-US" sz="2000" b="1" i="0" u="none" strike="noStrike" kern="1200" cap="none" spc="0" normalizeH="0" baseline="0" noProof="0" dirty="0" smtClean="0">
                <a:ln>
                  <a:noFill/>
                </a:ln>
                <a:solidFill>
                  <a:schemeClr val="bg1"/>
                </a:solidFill>
                <a:effectLst/>
                <a:uLnTx/>
                <a:uFillTx/>
                <a:latin typeface="+mn-ea"/>
                <a:ea typeface="+mn-ea"/>
                <a:cs typeface="+mn-ea"/>
              </a:rPr>
              <a:t>量化管理级</a:t>
            </a:r>
            <a:endParaRPr kumimoji="1" lang="en-US" altLang="zh-CN" sz="2000" b="1" i="0" u="none" strike="noStrike" kern="1200" cap="none" spc="0" normalizeH="0" baseline="0" noProof="0" dirty="0" smtClean="0">
              <a:ln>
                <a:noFill/>
              </a:ln>
              <a:solidFill>
                <a:schemeClr val="bg1"/>
              </a:solidFill>
              <a:effectLst/>
              <a:uLnTx/>
              <a:uFillTx/>
              <a:latin typeface="+mn-ea"/>
              <a:ea typeface="+mn-ea"/>
              <a:cs typeface="+mn-ea"/>
            </a:endParaRPr>
          </a:p>
        </p:txBody>
      </p:sp>
      <p:grpSp>
        <p:nvGrpSpPr>
          <p:cNvPr id="3" name="组合 2"/>
          <p:cNvGrpSpPr/>
          <p:nvPr/>
        </p:nvGrpSpPr>
        <p:grpSpPr>
          <a:xfrm>
            <a:off x="4157980" y="3018155"/>
            <a:ext cx="1905000" cy="1036320"/>
            <a:chOff x="6548" y="4753"/>
            <a:chExt cx="3000" cy="1632"/>
          </a:xfrm>
        </p:grpSpPr>
        <p:grpSp>
          <p:nvGrpSpPr>
            <p:cNvPr id="17418" name="Group 25"/>
            <p:cNvGrpSpPr/>
            <p:nvPr/>
          </p:nvGrpSpPr>
          <p:grpSpPr>
            <a:xfrm>
              <a:off x="6548" y="4753"/>
              <a:ext cx="3000" cy="1632"/>
              <a:chOff x="2016" y="1920"/>
              <a:chExt cx="1680" cy="1680"/>
            </a:xfrm>
          </p:grpSpPr>
          <p:sp>
            <p:nvSpPr>
              <p:cNvPr id="103451" name="Oval 26"/>
              <p:cNvSpPr>
                <a:spLocks noChangeArrowheads="1"/>
              </p:cNvSpPr>
              <p:nvPr/>
            </p:nvSpPr>
            <p:spPr bwMode="gray">
              <a:xfrm>
                <a:off x="2016" y="1920"/>
                <a:ext cx="1680" cy="1680"/>
              </a:xfrm>
              <a:prstGeom prst="ellipse">
                <a:avLst/>
              </a:prstGeom>
              <a:gradFill rotWithShape="1">
                <a:gsLst>
                  <a:gs pos="0">
                    <a:srgbClr val="33CCCC"/>
                  </a:gs>
                  <a:gs pos="100000">
                    <a:srgbClr val="0C3232"/>
                  </a:gs>
                </a:gsLst>
                <a:lin ang="5400000" scaled="1"/>
              </a:gradFill>
              <a:ln w="9525">
                <a:noFill/>
                <a:round/>
              </a:ln>
            </p:spPr>
            <p:txBody>
              <a:bodyPr wrap="none" anchor="ct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bg1"/>
                  </a:solidFill>
                  <a:effectLst/>
                  <a:uLnTx/>
                  <a:uFillTx/>
                  <a:latin typeface="+mn-ea"/>
                  <a:cs typeface="+mn-cs"/>
                </a:endParaRPr>
              </a:p>
            </p:txBody>
          </p:sp>
          <p:sp>
            <p:nvSpPr>
              <p:cNvPr id="103452" name="Freeform 27"/>
              <p:cNvSpPr/>
              <p:nvPr/>
            </p:nvSpPr>
            <p:spPr bwMode="gray">
              <a:xfrm>
                <a:off x="2208" y="1948"/>
                <a:ext cx="1295" cy="633"/>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w="0">
                <a:noFill/>
                <a:round/>
              </a:ln>
            </p:spPr>
            <p:txBody>
              <a:body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tx1"/>
                  </a:solidFill>
                  <a:effectLst/>
                  <a:uLnTx/>
                  <a:uFillTx/>
                  <a:latin typeface="+mn-ea"/>
                  <a:cs typeface="+mn-cs"/>
                </a:endParaRPr>
              </a:p>
            </p:txBody>
          </p:sp>
        </p:grpSp>
        <p:sp>
          <p:nvSpPr>
            <p:cNvPr id="103456" name="Rectangle 32"/>
            <p:cNvSpPr>
              <a:spLocks noChangeArrowheads="1"/>
            </p:cNvSpPr>
            <p:nvPr/>
          </p:nvSpPr>
          <p:spPr bwMode="auto">
            <a:xfrm>
              <a:off x="6645" y="5123"/>
              <a:ext cx="2580" cy="893"/>
            </a:xfrm>
            <a:prstGeom prst="rect">
              <a:avLst/>
            </a:prstGeom>
            <a:noFill/>
            <a:ln>
              <a:noFill/>
            </a:ln>
            <a:effectLst>
              <a:prstShdw prst="shdw11">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p>
              <a:pPr marL="0" marR="0" lvl="0" indent="0" algn="ctr"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en-US" altLang="zh-CN" sz="2000" b="1" i="0" u="none" strike="noStrike" kern="1200" cap="none" spc="0" normalizeH="0" baseline="0" noProof="0">
                  <a:ln>
                    <a:noFill/>
                  </a:ln>
                  <a:solidFill>
                    <a:schemeClr val="bg1"/>
                  </a:solidFill>
                  <a:effectLst/>
                  <a:uLnTx/>
                  <a:uFillTx/>
                  <a:latin typeface="+mn-ea"/>
                  <a:cs typeface="+mn-ea"/>
                </a:rPr>
                <a:t>3 </a:t>
              </a:r>
              <a:r>
                <a:rPr kumimoji="1" lang="zh-CN" altLang="en-US" sz="2000" b="1" i="0" u="none" strike="noStrike" kern="1200" cap="none" spc="0" normalizeH="0" baseline="0" noProof="0">
                  <a:ln>
                    <a:noFill/>
                  </a:ln>
                  <a:solidFill>
                    <a:schemeClr val="bg1"/>
                  </a:solidFill>
                  <a:effectLst/>
                  <a:uLnTx/>
                  <a:uFillTx/>
                  <a:latin typeface="+mn-ea"/>
                  <a:cs typeface="+mn-ea"/>
                </a:rPr>
                <a:t>已定义级</a:t>
              </a:r>
            </a:p>
          </p:txBody>
        </p:sp>
      </p:grpSp>
      <p:grpSp>
        <p:nvGrpSpPr>
          <p:cNvPr id="17422" name="Group 18"/>
          <p:cNvGrpSpPr/>
          <p:nvPr/>
        </p:nvGrpSpPr>
        <p:grpSpPr>
          <a:xfrm>
            <a:off x="4157663" y="4094163"/>
            <a:ext cx="1905000" cy="1012825"/>
            <a:chOff x="3552" y="3339"/>
            <a:chExt cx="1460" cy="392"/>
          </a:xfrm>
        </p:grpSpPr>
        <p:grpSp>
          <p:nvGrpSpPr>
            <p:cNvPr id="17423" name="Group 19"/>
            <p:cNvGrpSpPr/>
            <p:nvPr/>
          </p:nvGrpSpPr>
          <p:grpSpPr>
            <a:xfrm>
              <a:off x="3552" y="3339"/>
              <a:ext cx="1460" cy="392"/>
              <a:chOff x="2016" y="1920"/>
              <a:chExt cx="5953" cy="1680"/>
            </a:xfrm>
          </p:grpSpPr>
          <p:sp>
            <p:nvSpPr>
              <p:cNvPr id="103460" name="Oval 20"/>
              <p:cNvSpPr>
                <a:spLocks noChangeArrowheads="1"/>
              </p:cNvSpPr>
              <p:nvPr/>
            </p:nvSpPr>
            <p:spPr bwMode="gray">
              <a:xfrm>
                <a:off x="2016" y="1920"/>
                <a:ext cx="5953" cy="1680"/>
              </a:xfrm>
              <a:prstGeom prst="ellipse">
                <a:avLst/>
              </a:prstGeom>
              <a:gradFill rotWithShape="1">
                <a:gsLst>
                  <a:gs pos="0">
                    <a:srgbClr val="9966FF"/>
                  </a:gs>
                  <a:gs pos="100000">
                    <a:srgbClr val="25193E"/>
                  </a:gs>
                </a:gsLst>
                <a:lin ang="5400000" scaled="1"/>
              </a:gradFill>
              <a:ln w="9525">
                <a:noFill/>
                <a:round/>
              </a:ln>
            </p:spPr>
            <p:txBody>
              <a:bodyPr wrap="none" anchor="ct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bg1"/>
                  </a:solidFill>
                  <a:effectLst/>
                  <a:uLnTx/>
                  <a:uFillTx/>
                  <a:latin typeface="+mn-ea"/>
                  <a:cs typeface="+mn-cs"/>
                </a:endParaRPr>
              </a:p>
            </p:txBody>
          </p:sp>
          <p:sp>
            <p:nvSpPr>
              <p:cNvPr id="103461" name="Freeform 21"/>
              <p:cNvSpPr/>
              <p:nvPr/>
            </p:nvSpPr>
            <p:spPr bwMode="gray">
              <a:xfrm>
                <a:off x="2676" y="1949"/>
                <a:ext cx="4450" cy="632"/>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66FF"/>
                  </a:gs>
                </a:gsLst>
                <a:lin ang="5400000" scaled="1"/>
              </a:gradFill>
              <a:ln w="0">
                <a:noFill/>
                <a:round/>
              </a:ln>
            </p:spPr>
            <p:txBody>
              <a:body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tx1"/>
                  </a:solidFill>
                  <a:effectLst/>
                  <a:uLnTx/>
                  <a:uFillTx/>
                  <a:latin typeface="+mn-ea"/>
                  <a:cs typeface="+mn-cs"/>
                </a:endParaRPr>
              </a:p>
            </p:txBody>
          </p:sp>
        </p:grpSp>
        <p:sp>
          <p:nvSpPr>
            <p:cNvPr id="64534" name="Text Box 22"/>
            <p:cNvSpPr txBox="1">
              <a:spLocks noChangeArrowheads="1"/>
            </p:cNvSpPr>
            <p:nvPr/>
          </p:nvSpPr>
          <p:spPr bwMode="gray">
            <a:xfrm>
              <a:off x="3696" y="3360"/>
              <a:ext cx="16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kumimoji="1" sz="2400">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en-US" altLang="zh-CN" sz="2000" b="1" i="0" u="none" strike="noStrike" kern="1200" cap="none" spc="0" normalizeH="0" baseline="0" noProof="0" smtClean="0">
                <a:ln>
                  <a:noFill/>
                </a:ln>
                <a:solidFill>
                  <a:schemeClr val="bg1"/>
                </a:solidFill>
                <a:effectLst/>
                <a:uLnTx/>
                <a:uFillTx/>
                <a:latin typeface="+mn-ea"/>
                <a:ea typeface="+mn-ea"/>
                <a:cs typeface="+mn-cs"/>
              </a:endParaRPr>
            </a:p>
          </p:txBody>
        </p:sp>
      </p:grpSp>
      <p:grpSp>
        <p:nvGrpSpPr>
          <p:cNvPr id="17427" name="Rectangle 10"/>
          <p:cNvGrpSpPr/>
          <p:nvPr/>
        </p:nvGrpSpPr>
        <p:grpSpPr>
          <a:xfrm>
            <a:off x="6337300" y="5145405"/>
            <a:ext cx="4332605" cy="791845"/>
            <a:chOff x="2665" y="3525"/>
            <a:chExt cx="2650" cy="499"/>
          </a:xfrm>
        </p:grpSpPr>
        <p:pic>
          <p:nvPicPr>
            <p:cNvPr id="17428" name="Rectangle 10"/>
            <p:cNvPicPr/>
            <p:nvPr/>
          </p:nvPicPr>
          <p:blipFill>
            <a:blip r:embed="rId3"/>
            <a:stretch>
              <a:fillRect/>
            </a:stretch>
          </p:blipFill>
          <p:spPr>
            <a:xfrm>
              <a:off x="2665" y="3525"/>
              <a:ext cx="2650" cy="499"/>
            </a:xfrm>
            <a:prstGeom prst="rect">
              <a:avLst/>
            </a:prstGeom>
            <a:noFill/>
            <a:ln w="9525">
              <a:noFill/>
            </a:ln>
          </p:spPr>
        </p:pic>
        <p:sp>
          <p:nvSpPr>
            <p:cNvPr id="13334" name="Text Box 22"/>
            <p:cNvSpPr txBox="1">
              <a:spLocks noChangeArrowheads="1"/>
            </p:cNvSpPr>
            <p:nvPr/>
          </p:nvSpPr>
          <p:spPr bwMode="auto">
            <a:xfrm>
              <a:off x="2761" y="3630"/>
              <a:ext cx="2433"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defRPr/>
              </a:pPr>
              <a:endParaRPr kumimoji="1" lang="en-US" altLang="zh-CN" sz="2000" i="0" u="none" strike="noStrike" kern="1200" cap="none" spc="0" normalizeH="0" baseline="0" noProof="0" smtClean="0">
                <a:ln>
                  <a:noFill/>
                </a:ln>
                <a:solidFill>
                  <a:schemeClr val="bg1"/>
                </a:solidFill>
                <a:effectLst/>
                <a:uLnTx/>
                <a:uFillTx/>
                <a:latin typeface="+mn-ea"/>
                <a:ea typeface="+mn-ea"/>
                <a:cs typeface="+mn-cs"/>
              </a:endParaRP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defRPr/>
              </a:pPr>
              <a:r>
                <a:rPr kumimoji="1" lang="zh-CN" altLang="en-US" sz="2000" i="0" u="none" strike="noStrike" kern="1200" cap="none" spc="0" normalizeH="0" baseline="0" noProof="0" smtClean="0">
                  <a:ln>
                    <a:noFill/>
                  </a:ln>
                  <a:solidFill>
                    <a:schemeClr val="bg1"/>
                  </a:solidFill>
                  <a:effectLst/>
                  <a:uLnTx/>
                  <a:uFillTx/>
                  <a:latin typeface="+mn-ea"/>
                  <a:ea typeface="+mn-ea"/>
                  <a:cs typeface="+mn-cs"/>
                </a:rPr>
                <a:t>有能力的人和个人英雄主义</a:t>
              </a:r>
              <a:endParaRPr kumimoji="1" lang="en-US" altLang="zh-CN" sz="2000" i="0" u="none" strike="noStrike" kern="1200" cap="none" spc="0" normalizeH="0" baseline="0" noProof="0" smtClean="0">
                <a:ln>
                  <a:noFill/>
                </a:ln>
                <a:solidFill>
                  <a:schemeClr val="bg1"/>
                </a:solidFill>
                <a:effectLst/>
                <a:uLnTx/>
                <a:uFillTx/>
                <a:latin typeface="+mn-ea"/>
                <a:ea typeface="+mn-ea"/>
                <a:cs typeface="+mn-cs"/>
              </a:endParaRPr>
            </a:p>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i="0" u="none" strike="noStrike" kern="1200" cap="none" spc="0" normalizeH="0" baseline="0" noProof="0" smtClean="0">
                <a:ln>
                  <a:noFill/>
                </a:ln>
                <a:solidFill>
                  <a:schemeClr val="bg1"/>
                </a:solidFill>
                <a:effectLst/>
                <a:uLnTx/>
                <a:uFillTx/>
                <a:latin typeface="+mn-ea"/>
                <a:ea typeface="+mn-ea"/>
                <a:cs typeface="+mn-cs"/>
              </a:endParaRPr>
            </a:p>
          </p:txBody>
        </p:sp>
      </p:grpSp>
      <p:grpSp>
        <p:nvGrpSpPr>
          <p:cNvPr id="17430" name="Group 12"/>
          <p:cNvGrpSpPr/>
          <p:nvPr/>
        </p:nvGrpSpPr>
        <p:grpSpPr>
          <a:xfrm>
            <a:off x="4157980" y="5126355"/>
            <a:ext cx="1905000" cy="913765"/>
            <a:chOff x="2016" y="1920"/>
            <a:chExt cx="4821" cy="1680"/>
          </a:xfrm>
        </p:grpSpPr>
        <p:sp>
          <p:nvSpPr>
            <p:cNvPr id="103466" name="Oval 13"/>
            <p:cNvSpPr>
              <a:spLocks noChangeArrowheads="1"/>
            </p:cNvSpPr>
            <p:nvPr/>
          </p:nvSpPr>
          <p:spPr bwMode="gray">
            <a:xfrm>
              <a:off x="2016" y="1920"/>
              <a:ext cx="4821" cy="1680"/>
            </a:xfrm>
            <a:prstGeom prst="ellipse">
              <a:avLst/>
            </a:prstGeom>
            <a:gradFill rotWithShape="1">
              <a:gsLst>
                <a:gs pos="0">
                  <a:srgbClr val="4996E3"/>
                </a:gs>
                <a:gs pos="100000">
                  <a:srgbClr val="162D45"/>
                </a:gs>
              </a:gsLst>
              <a:lin ang="5400000" scaled="1"/>
            </a:gradFill>
            <a:ln w="9525">
              <a:noFill/>
              <a:round/>
            </a:ln>
          </p:spPr>
          <p:txBody>
            <a:bodyPr wrap="none" anchor="ct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bg1"/>
                </a:solidFill>
                <a:effectLst/>
                <a:uLnTx/>
                <a:uFillTx/>
                <a:latin typeface="+mn-ea"/>
                <a:cs typeface="+mn-cs"/>
              </a:endParaRPr>
            </a:p>
          </p:txBody>
        </p:sp>
        <p:sp>
          <p:nvSpPr>
            <p:cNvPr id="103467" name="Freeform 14"/>
            <p:cNvSpPr/>
            <p:nvPr/>
          </p:nvSpPr>
          <p:spPr bwMode="gray">
            <a:xfrm>
              <a:off x="2599" y="1948"/>
              <a:ext cx="3499" cy="635"/>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66A7E8"/>
                </a:gs>
              </a:gsLst>
              <a:lin ang="5400000" scaled="1"/>
            </a:gradFill>
            <a:ln w="0">
              <a:noFill/>
              <a:round/>
            </a:ln>
          </p:spPr>
          <p:txBody>
            <a:body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tx1"/>
                </a:solidFill>
                <a:effectLst/>
                <a:uLnTx/>
                <a:uFillTx/>
                <a:latin typeface="+mn-ea"/>
                <a:cs typeface="+mn-cs"/>
              </a:endParaRPr>
            </a:p>
          </p:txBody>
        </p:sp>
      </p:grpSp>
      <p:grpSp>
        <p:nvGrpSpPr>
          <p:cNvPr id="2" name="组合 1"/>
          <p:cNvGrpSpPr/>
          <p:nvPr/>
        </p:nvGrpSpPr>
        <p:grpSpPr>
          <a:xfrm>
            <a:off x="4241800" y="4338955"/>
            <a:ext cx="1638300" cy="1539240"/>
            <a:chOff x="6680" y="6833"/>
            <a:chExt cx="2580" cy="2424"/>
          </a:xfrm>
        </p:grpSpPr>
        <p:sp>
          <p:nvSpPr>
            <p:cNvPr id="103469" name="Rectangle 45"/>
            <p:cNvSpPr>
              <a:spLocks noChangeArrowheads="1"/>
            </p:cNvSpPr>
            <p:nvPr/>
          </p:nvSpPr>
          <p:spPr bwMode="auto">
            <a:xfrm>
              <a:off x="6680" y="6833"/>
              <a:ext cx="2580" cy="893"/>
            </a:xfrm>
            <a:prstGeom prst="rect">
              <a:avLst/>
            </a:prstGeom>
            <a:noFill/>
            <a:ln>
              <a:noFill/>
            </a:ln>
            <a:effectLst>
              <a:prstShdw prst="shdw11">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p>
              <a:pPr marL="0" marR="0" lvl="0" indent="0" algn="ctr"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en-US" altLang="zh-CN" sz="2000" b="1" i="0" u="none" strike="noStrike" kern="1200" cap="none" spc="0" normalizeH="0" baseline="0" noProof="0" dirty="0">
                  <a:ln>
                    <a:noFill/>
                  </a:ln>
                  <a:solidFill>
                    <a:schemeClr val="bg1"/>
                  </a:solidFill>
                  <a:effectLst/>
                  <a:uLnTx/>
                  <a:uFillTx/>
                  <a:latin typeface="+mn-ea"/>
                  <a:cs typeface="+mn-ea"/>
                </a:rPr>
                <a:t>2 </a:t>
              </a:r>
              <a:r>
                <a:rPr kumimoji="1" lang="zh-CN" altLang="en-US" sz="2000" b="1" i="0" u="none" strike="noStrike" kern="1200" cap="none" spc="0" normalizeH="0" baseline="0" noProof="0" dirty="0">
                  <a:ln>
                    <a:noFill/>
                  </a:ln>
                  <a:solidFill>
                    <a:schemeClr val="bg1"/>
                  </a:solidFill>
                  <a:effectLst/>
                  <a:uLnTx/>
                  <a:uFillTx/>
                  <a:latin typeface="+mn-ea"/>
                  <a:cs typeface="+mn-ea"/>
                </a:rPr>
                <a:t>可重复级</a:t>
              </a:r>
            </a:p>
          </p:txBody>
        </p:sp>
        <p:sp>
          <p:nvSpPr>
            <p:cNvPr id="103470" name="Rectangle 46"/>
            <p:cNvSpPr>
              <a:spLocks noChangeArrowheads="1"/>
            </p:cNvSpPr>
            <p:nvPr/>
          </p:nvSpPr>
          <p:spPr bwMode="auto">
            <a:xfrm>
              <a:off x="6938" y="8365"/>
              <a:ext cx="2098" cy="893"/>
            </a:xfrm>
            <a:prstGeom prst="rect">
              <a:avLst/>
            </a:prstGeom>
            <a:noFill/>
            <a:ln>
              <a:noFill/>
            </a:ln>
            <a:effectLst>
              <a:prstShdw prst="shdw11">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p>
              <a:pPr marL="0" marR="0" lvl="0" indent="0" algn="ctr"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en-US" altLang="zh-CN" sz="2000" b="1" i="0" u="none" strike="noStrike" kern="1200" cap="none" spc="0" normalizeH="0" baseline="0" noProof="0" dirty="0">
                  <a:ln>
                    <a:noFill/>
                  </a:ln>
                  <a:solidFill>
                    <a:schemeClr val="bg1"/>
                  </a:solidFill>
                  <a:effectLst/>
                  <a:uLnTx/>
                  <a:uFillTx/>
                  <a:latin typeface="+mn-ea"/>
                  <a:cs typeface="+mn-ea"/>
                </a:rPr>
                <a:t>1 </a:t>
              </a:r>
              <a:r>
                <a:rPr kumimoji="1" lang="zh-CN" altLang="en-US" sz="2000" b="1" i="0" u="none" strike="noStrike" kern="1200" cap="none" spc="0" normalizeH="0" baseline="0" noProof="0" dirty="0">
                  <a:ln>
                    <a:noFill/>
                  </a:ln>
                  <a:solidFill>
                    <a:schemeClr val="bg1"/>
                  </a:solidFill>
                  <a:effectLst/>
                  <a:uLnTx/>
                  <a:uFillTx/>
                  <a:latin typeface="+mn-ea"/>
                  <a:cs typeface="+mn-ea"/>
                </a:rPr>
                <a:t>初始级</a:t>
              </a:r>
            </a:p>
          </p:txBody>
        </p:sp>
      </p:grpSp>
      <p:sp>
        <p:nvSpPr>
          <p:cNvPr id="16401" name="AutoShape 2"/>
          <p:cNvSpPr/>
          <p:nvPr/>
        </p:nvSpPr>
        <p:spPr>
          <a:xfrm rot="5400000">
            <a:off x="472281" y="1647666"/>
            <a:ext cx="3503613" cy="3562350"/>
          </a:xfrm>
          <a:custGeom>
            <a:avLst/>
            <a:gdLst>
              <a:gd name="txL" fmla="*/ 0 w 21600"/>
              <a:gd name="txT" fmla="*/ 0 h 21600"/>
              <a:gd name="txR" fmla="*/ 21600 w 21600"/>
              <a:gd name="txB" fmla="*/ 7713 h 21600"/>
            </a:gdLst>
            <a:ahLst/>
            <a:cxnLst>
              <a:cxn ang="0">
                <a:pos x="2147483647" y="0"/>
              </a:cxn>
              <a:cxn ang="0">
                <a:pos x="2147483647" y="2147483647"/>
              </a:cxn>
              <a:cxn ang="0">
                <a:pos x="2147483647" y="2147483647"/>
              </a:cxn>
              <a:cxn ang="0">
                <a:pos x="2147483647" y="2147483647"/>
              </a:cxn>
            </a:cxnLst>
            <a:rect l="txL" t="txT" r="txR" b="txB"/>
            <a:pathLst>
              <a:path w="21600" h="21600">
                <a:moveTo>
                  <a:pt x="10736" y="10800"/>
                </a:moveTo>
                <a:cubicBezTo>
                  <a:pt x="10736" y="10764"/>
                  <a:pt x="10764" y="10736"/>
                  <a:pt x="10800" y="10736"/>
                </a:cubicBezTo>
                <a:cubicBezTo>
                  <a:pt x="10835" y="10735"/>
                  <a:pt x="10863" y="10764"/>
                  <a:pt x="10864" y="10799"/>
                </a:cubicBezTo>
                <a:lnTo>
                  <a:pt x="21600" y="10800"/>
                </a:lnTo>
                <a:cubicBezTo>
                  <a:pt x="21600" y="4835"/>
                  <a:pt x="16764" y="0"/>
                  <a:pt x="10800" y="0"/>
                </a:cubicBezTo>
                <a:cubicBezTo>
                  <a:pt x="4835" y="0"/>
                  <a:pt x="0" y="4835"/>
                  <a:pt x="0" y="10800"/>
                </a:cubicBezTo>
                <a:lnTo>
                  <a:pt x="10736" y="10800"/>
                </a:lnTo>
                <a:close/>
              </a:path>
            </a:pathLst>
          </a:custGeom>
          <a:solidFill>
            <a:schemeClr val="accent2"/>
          </a:solidFill>
          <a:ln w="9525">
            <a:noFill/>
            <a:miter/>
          </a:ln>
        </p:spPr>
        <p:txBody>
          <a:bodyPr rot="10800000" vert="eaVert" wrap="none" anchor="ctr"/>
          <a:lstStyle/>
          <a:p>
            <a:pPr lvl="0" algn="l" eaLnBrk="1" fontAlgn="base" hangingPunct="1"/>
            <a:r>
              <a:rPr lang="en-US" altLang="zh-CN" sz="2000" b="1" strike="noStrike" noProof="1">
                <a:solidFill>
                  <a:schemeClr val="bg1"/>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ea"/>
              </a:rPr>
              <a:t>CMM</a:t>
            </a:r>
          </a:p>
        </p:txBody>
      </p:sp>
      <p:grpSp>
        <p:nvGrpSpPr>
          <p:cNvPr id="19470" name="Rectangle 17"/>
          <p:cNvGrpSpPr/>
          <p:nvPr/>
        </p:nvGrpSpPr>
        <p:grpSpPr>
          <a:xfrm>
            <a:off x="6404928" y="4236085"/>
            <a:ext cx="4017962" cy="852488"/>
            <a:chOff x="2653" y="2934"/>
            <a:chExt cx="2531" cy="537"/>
          </a:xfrm>
        </p:grpSpPr>
        <p:pic>
          <p:nvPicPr>
            <p:cNvPr id="19471" name="Rectangle 17"/>
            <p:cNvPicPr/>
            <p:nvPr/>
          </p:nvPicPr>
          <p:blipFill>
            <a:blip r:embed="rId4"/>
            <a:stretch>
              <a:fillRect/>
            </a:stretch>
          </p:blipFill>
          <p:spPr>
            <a:xfrm>
              <a:off x="2653" y="2934"/>
              <a:ext cx="2531" cy="537"/>
            </a:xfrm>
            <a:prstGeom prst="rect">
              <a:avLst/>
            </a:prstGeom>
            <a:noFill/>
            <a:ln w="9525">
              <a:noFill/>
            </a:ln>
          </p:spPr>
        </p:pic>
        <p:sp>
          <p:nvSpPr>
            <p:cNvPr id="13330" name="Text Box 18"/>
            <p:cNvSpPr txBox="1">
              <a:spLocks noChangeArrowheads="1"/>
            </p:cNvSpPr>
            <p:nvPr/>
          </p:nvSpPr>
          <p:spPr bwMode="auto">
            <a:xfrm>
              <a:off x="2748" y="2953"/>
              <a:ext cx="24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zh-CN" altLang="en-US" sz="2000" i="0" u="none" strike="noStrike" kern="1200" cap="none" spc="0" normalizeH="0" baseline="0" noProof="0" smtClean="0">
                  <a:ln>
                    <a:noFill/>
                  </a:ln>
                  <a:solidFill>
                    <a:schemeClr val="bg1"/>
                  </a:solidFill>
                  <a:effectLst/>
                  <a:uLnTx/>
                  <a:uFillTx/>
                  <a:latin typeface="+mn-ea"/>
                  <a:ea typeface="+mn-ea"/>
                  <a:cs typeface="+mn-cs"/>
                </a:rPr>
                <a:t>基本项目管理</a:t>
              </a:r>
            </a:p>
          </p:txBody>
        </p:sp>
      </p:grpSp>
      <p:grpSp>
        <p:nvGrpSpPr>
          <p:cNvPr id="21514" name="Rectangle 24"/>
          <p:cNvGrpSpPr/>
          <p:nvPr/>
        </p:nvGrpSpPr>
        <p:grpSpPr>
          <a:xfrm>
            <a:off x="6424613" y="3219133"/>
            <a:ext cx="4017962" cy="852487"/>
            <a:chOff x="2653" y="2285"/>
            <a:chExt cx="2531" cy="537"/>
          </a:xfrm>
        </p:grpSpPr>
        <p:pic>
          <p:nvPicPr>
            <p:cNvPr id="21515" name="Rectangle 24"/>
            <p:cNvPicPr/>
            <p:nvPr/>
          </p:nvPicPr>
          <p:blipFill>
            <a:blip r:embed="rId5"/>
            <a:stretch>
              <a:fillRect/>
            </a:stretch>
          </p:blipFill>
          <p:spPr>
            <a:xfrm>
              <a:off x="2653" y="2285"/>
              <a:ext cx="2531" cy="537"/>
            </a:xfrm>
            <a:prstGeom prst="rect">
              <a:avLst/>
            </a:prstGeom>
            <a:noFill/>
            <a:ln w="9525">
              <a:noFill/>
            </a:ln>
          </p:spPr>
        </p:pic>
        <p:sp>
          <p:nvSpPr>
            <p:cNvPr id="27" name="Text Box 13"/>
            <p:cNvSpPr txBox="1">
              <a:spLocks noChangeArrowheads="1"/>
            </p:cNvSpPr>
            <p:nvPr/>
          </p:nvSpPr>
          <p:spPr bwMode="auto">
            <a:xfrm>
              <a:off x="2751" y="2303"/>
              <a:ext cx="2397"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zh-CN" altLang="en-US" sz="2000" i="0" u="none" strike="noStrike" kern="1200" cap="none" spc="0" normalizeH="0" baseline="0" noProof="0" smtClean="0">
                  <a:ln>
                    <a:noFill/>
                  </a:ln>
                  <a:solidFill>
                    <a:schemeClr val="bg1"/>
                  </a:solidFill>
                  <a:effectLst/>
                  <a:uLnTx/>
                  <a:uFillTx/>
                  <a:latin typeface="+mn-ea"/>
                  <a:ea typeface="+mn-ea"/>
                  <a:cs typeface="+mn-cs"/>
                </a:rPr>
                <a:t>过程标准化</a:t>
              </a:r>
            </a:p>
          </p:txBody>
        </p:sp>
      </p:grpSp>
      <p:grpSp>
        <p:nvGrpSpPr>
          <p:cNvPr id="23558" name="Rectangle 10"/>
          <p:cNvGrpSpPr/>
          <p:nvPr/>
        </p:nvGrpSpPr>
        <p:grpSpPr>
          <a:xfrm>
            <a:off x="6423343" y="2223135"/>
            <a:ext cx="4017962" cy="803275"/>
            <a:chOff x="2653" y="1644"/>
            <a:chExt cx="2531" cy="506"/>
          </a:xfrm>
        </p:grpSpPr>
        <p:pic>
          <p:nvPicPr>
            <p:cNvPr id="23559" name="Rectangle 10"/>
            <p:cNvPicPr/>
            <p:nvPr/>
          </p:nvPicPr>
          <p:blipFill>
            <a:blip r:embed="rId6"/>
            <a:stretch>
              <a:fillRect/>
            </a:stretch>
          </p:blipFill>
          <p:spPr>
            <a:xfrm>
              <a:off x="2653" y="1644"/>
              <a:ext cx="2531" cy="506"/>
            </a:xfrm>
            <a:prstGeom prst="rect">
              <a:avLst/>
            </a:prstGeom>
            <a:noFill/>
            <a:ln w="9525">
              <a:noFill/>
            </a:ln>
          </p:spPr>
        </p:pic>
        <p:sp>
          <p:nvSpPr>
            <p:cNvPr id="4" name="Text Box 8"/>
            <p:cNvSpPr txBox="1">
              <a:spLocks noChangeArrowheads="1"/>
            </p:cNvSpPr>
            <p:nvPr/>
          </p:nvSpPr>
          <p:spPr bwMode="auto">
            <a:xfrm>
              <a:off x="2751" y="1663"/>
              <a:ext cx="2397"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zh-CN" altLang="en-US" sz="2000" i="0" u="none" strike="noStrike" kern="1200" cap="none" spc="0" normalizeH="0" baseline="0" noProof="0" smtClean="0">
                  <a:ln>
                    <a:noFill/>
                  </a:ln>
                  <a:solidFill>
                    <a:schemeClr val="bg1"/>
                  </a:solidFill>
                  <a:effectLst/>
                  <a:uLnTx/>
                  <a:uFillTx/>
                  <a:latin typeface="+mn-ea"/>
                  <a:ea typeface="+mn-ea"/>
                  <a:cs typeface="+mn-cs"/>
                </a:rPr>
                <a:t>量化管理</a:t>
              </a:r>
            </a:p>
          </p:txBody>
        </p:sp>
      </p:grpSp>
      <p:grpSp>
        <p:nvGrpSpPr>
          <p:cNvPr id="25606" name="Rectangle 3"/>
          <p:cNvGrpSpPr/>
          <p:nvPr/>
        </p:nvGrpSpPr>
        <p:grpSpPr>
          <a:xfrm>
            <a:off x="6430010" y="1179195"/>
            <a:ext cx="4003675" cy="854075"/>
            <a:chOff x="2650" y="1056"/>
            <a:chExt cx="2522" cy="538"/>
          </a:xfrm>
        </p:grpSpPr>
        <p:pic>
          <p:nvPicPr>
            <p:cNvPr id="25607" name="Rectangle 3"/>
            <p:cNvPicPr/>
            <p:nvPr/>
          </p:nvPicPr>
          <p:blipFill>
            <a:blip r:embed="rId7"/>
            <a:stretch>
              <a:fillRect/>
            </a:stretch>
          </p:blipFill>
          <p:spPr>
            <a:xfrm>
              <a:off x="2650" y="1056"/>
              <a:ext cx="2522" cy="538"/>
            </a:xfrm>
            <a:prstGeom prst="rect">
              <a:avLst/>
            </a:prstGeom>
            <a:noFill/>
            <a:ln w="9525">
              <a:noFill/>
            </a:ln>
          </p:spPr>
        </p:pic>
        <p:sp>
          <p:nvSpPr>
            <p:cNvPr id="6" name="Text Box 5"/>
            <p:cNvSpPr txBox="1">
              <a:spLocks noChangeArrowheads="1"/>
            </p:cNvSpPr>
            <p:nvPr/>
          </p:nvSpPr>
          <p:spPr bwMode="auto">
            <a:xfrm>
              <a:off x="2744" y="1076"/>
              <a:ext cx="2393"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zh-CN" altLang="en-US" sz="2000" i="0" u="none" strike="noStrike" kern="1200" cap="none" spc="0" normalizeH="0" baseline="0" noProof="0" smtClean="0">
                  <a:ln>
                    <a:noFill/>
                  </a:ln>
                  <a:solidFill>
                    <a:schemeClr val="bg1"/>
                  </a:solidFill>
                  <a:effectLst/>
                  <a:uLnTx/>
                  <a:uFillTx/>
                  <a:latin typeface="+mn-ea"/>
                  <a:ea typeface="+mn-ea"/>
                  <a:cs typeface="+mn-cs"/>
                </a:rPr>
                <a:t>持续的过程改进</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743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742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7414"/>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74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5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smtClean="0">
                <a:latin typeface="+mn-lt"/>
                <a:ea typeface="+mn-ea"/>
                <a:cs typeface="+mn-ea"/>
                <a:sym typeface="+mn-lt"/>
              </a:rPr>
              <a:t>一、瀑布模型</a:t>
            </a:r>
            <a:endParaRPr lang="zh-CN" altLang="en-US" sz="3600" dirty="0">
              <a:latin typeface="+mn-lt"/>
              <a:ea typeface="+mn-ea"/>
              <a:cs typeface="+mn-ea"/>
              <a:sym typeface="+mn-lt"/>
            </a:endParaRP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525" y="2048928"/>
            <a:ext cx="6218238" cy="2995117"/>
          </a:xfrm>
        </p:spPr>
      </p:pic>
      <p:sp>
        <p:nvSpPr>
          <p:cNvPr id="6" name="文本占位符 5"/>
          <p:cNvSpPr>
            <a:spLocks noGrp="1"/>
          </p:cNvSpPr>
          <p:nvPr>
            <p:ph type="body" sz="half" idx="2"/>
          </p:nvPr>
        </p:nvSpPr>
        <p:spPr/>
        <p:txBody>
          <a:bodyPr>
            <a:normAutofit/>
          </a:bodyPr>
          <a:lstStyle/>
          <a:p>
            <a:pPr marL="342900" indent="-342900">
              <a:buClrTx/>
              <a:buFont typeface="Wingdings" panose="05000000000000000000" pitchFamily="2" charset="2"/>
              <a:buChar char="l"/>
            </a:pPr>
            <a:r>
              <a:rPr lang="zh-CN" altLang="en-US" sz="2400" dirty="0">
                <a:cs typeface="+mn-ea"/>
                <a:sym typeface="+mn-lt"/>
              </a:rPr>
              <a:t>瀑布模型</a:t>
            </a:r>
            <a:endParaRPr lang="en-US" altLang="zh-CN" sz="2400" dirty="0">
              <a:cs typeface="+mn-ea"/>
              <a:sym typeface="+mn-lt"/>
            </a:endParaRPr>
          </a:p>
          <a:p>
            <a:pPr marL="342900" indent="-342900">
              <a:buClrTx/>
              <a:buFont typeface="Wingdings" panose="05000000000000000000" pitchFamily="2" charset="2"/>
              <a:buChar char="l"/>
            </a:pPr>
            <a:r>
              <a:rPr lang="en-US" altLang="zh-CN" sz="2400" dirty="0">
                <a:cs typeface="+mn-ea"/>
                <a:sym typeface="+mn-lt"/>
              </a:rPr>
              <a:t>V</a:t>
            </a:r>
            <a:r>
              <a:rPr lang="zh-CN" altLang="en-US" sz="2400" dirty="0">
                <a:cs typeface="+mn-ea"/>
                <a:sym typeface="+mn-lt"/>
              </a:rPr>
              <a:t>模型</a:t>
            </a:r>
            <a:endParaRPr lang="en-US" altLang="zh-CN" sz="2400" dirty="0">
              <a:cs typeface="+mn-ea"/>
              <a:sym typeface="+mn-lt"/>
            </a:endParaRPr>
          </a:p>
          <a:p>
            <a:pPr>
              <a:buClrTx/>
              <a:buFont typeface="Wingdings" panose="05000000000000000000" pitchFamily="2" charset="2"/>
            </a:pPr>
            <a:endParaRPr lang="zh-CN" altLang="en-US" sz="4400" dirty="0"/>
          </a:p>
        </p:txBody>
      </p:sp>
    </p:spTree>
    <p:extLst>
      <p:ext uri="{BB962C8B-B14F-4D97-AF65-F5344CB8AC3E}">
        <p14:creationId xmlns:p14="http://schemas.microsoft.com/office/powerpoint/2010/main" val="330797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1000"/>
                                        <p:tgtEl>
                                          <p:spTgt spid="6">
                                            <p:txEl>
                                              <p:pRg st="1" end="1"/>
                                            </p:txEl>
                                          </p:spTgt>
                                        </p:tgtEl>
                                      </p:cBhvr>
                                    </p:animEffect>
                                    <p:anim calcmode="lin" valueType="num">
                                      <p:cBhvr>
                                        <p:cTn id="19"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Lst>
  </p:timing>
</p:sld>
</file>

<file path=ppt/theme/theme1.xml><?xml version="1.0" encoding="utf-8"?>
<a:theme xmlns:a="http://schemas.openxmlformats.org/drawingml/2006/main" name="菱形网格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菱形网格业务演示文稿（宽屏）</Template>
  <TotalTime>268</TotalTime>
  <Words>11472</Words>
  <Application>Microsoft Office PowerPoint</Application>
  <PresentationFormat>宽屏</PresentationFormat>
  <Paragraphs>942</Paragraphs>
  <Slides>68</Slides>
  <Notes>68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0</vt:i4>
      </vt:variant>
      <vt:variant>
        <vt:lpstr>幻灯片标题</vt:lpstr>
      </vt:variant>
      <vt:variant>
        <vt:i4>68</vt:i4>
      </vt:variant>
    </vt:vector>
  </HeadingPairs>
  <TitlesOfParts>
    <vt:vector size="83" baseType="lpstr">
      <vt:lpstr>方正兰亭纤黑简体</vt:lpstr>
      <vt:lpstr>方正兰亭中粗黑_GBK</vt:lpstr>
      <vt:lpstr>宋体</vt:lpstr>
      <vt:lpstr>Microsoft YaHei</vt:lpstr>
      <vt:lpstr>Microsoft YaHei</vt:lpstr>
      <vt:lpstr>幼圆</vt:lpstr>
      <vt:lpstr>Arial</vt:lpstr>
      <vt:lpstr>Calibri</vt:lpstr>
      <vt:lpstr>DejaVu Sans Mono</vt:lpstr>
      <vt:lpstr>Haettenschweiler</vt:lpstr>
      <vt:lpstr>Impact</vt:lpstr>
      <vt:lpstr>Lucida Sans Unicode</vt:lpstr>
      <vt:lpstr>Times New Roman</vt:lpstr>
      <vt:lpstr>Wingdings</vt:lpstr>
      <vt:lpstr>菱形网格 16x9</vt:lpstr>
      <vt:lpstr>软件过程概念</vt:lpstr>
      <vt:lpstr>软件过程概念</vt:lpstr>
      <vt:lpstr>软件生命周期</vt:lpstr>
      <vt:lpstr>软件生命周期</vt:lpstr>
      <vt:lpstr>软件过程</vt:lpstr>
      <vt:lpstr>软件过程模型</vt:lpstr>
      <vt:lpstr>软件过程评估</vt:lpstr>
      <vt:lpstr>能力成熟度模型CMM</vt:lpstr>
      <vt:lpstr>一、瀑布模型</vt:lpstr>
      <vt:lpstr>瀑布模型（Waterfall model）</vt:lpstr>
      <vt:lpstr>瀑布模型（Waterfall model）</vt:lpstr>
      <vt:lpstr>实际（带反馈）的瀑布模型</vt:lpstr>
      <vt:lpstr>瀑布模型的缺点</vt:lpstr>
      <vt:lpstr>瀑布模型的适用场合</vt:lpstr>
      <vt:lpstr>V模型（V-model）：瀑布模型的变种</vt:lpstr>
      <vt:lpstr>V模型：单元测试发现问题</vt:lpstr>
      <vt:lpstr>V模型：系统测试发现问题</vt:lpstr>
      <vt:lpstr>V模型：验收测试发现问题</vt:lpstr>
      <vt:lpstr>二、原型模型 三、增量模型</vt:lpstr>
      <vt:lpstr>原型模型（Prototype model）</vt:lpstr>
      <vt:lpstr>原型模型（Prototype model）</vt:lpstr>
      <vt:lpstr>原型模型的优缺点</vt:lpstr>
      <vt:lpstr>原型模型的适用场合</vt:lpstr>
      <vt:lpstr>增量模型（Incremental model）</vt:lpstr>
      <vt:lpstr>增量模型（Incremental model）</vt:lpstr>
      <vt:lpstr>增量模型（Incremental model）</vt:lpstr>
      <vt:lpstr>增量的方式</vt:lpstr>
      <vt:lpstr>增量模型的特点</vt:lpstr>
      <vt:lpstr>增量模型的优点</vt:lpstr>
      <vt:lpstr>增量模型的缺点</vt:lpstr>
      <vt:lpstr>增量模型的适用场合</vt:lpstr>
      <vt:lpstr>四、螺旋模型 五、喷泉模型</vt:lpstr>
      <vt:lpstr>螺旋模型（Spiral model）</vt:lpstr>
      <vt:lpstr>螺旋模型（Spiral model）</vt:lpstr>
      <vt:lpstr>螺旋模型（Spiral model）</vt:lpstr>
      <vt:lpstr>螺旋模型的优点</vt:lpstr>
      <vt:lpstr>螺旋模型的缺点</vt:lpstr>
      <vt:lpstr>螺旋模型的适用场合</vt:lpstr>
      <vt:lpstr>喷泉模型（Fountain model）</vt:lpstr>
      <vt:lpstr>喷泉模型的优缺点及适用场合</vt:lpstr>
      <vt:lpstr>六、基于构件的 开发模型</vt:lpstr>
      <vt:lpstr>基于构件的开发模型</vt:lpstr>
      <vt:lpstr>基于构件的开发模型</vt:lpstr>
      <vt:lpstr>基于构件的开发模型</vt:lpstr>
      <vt:lpstr>基于构件的开发模型的优缺点</vt:lpstr>
      <vt:lpstr>七、统一过程模型</vt:lpstr>
      <vt:lpstr>Rational统一过程模型</vt:lpstr>
      <vt:lpstr>Rational统一过程模型</vt:lpstr>
      <vt:lpstr>Rational统一过程模型</vt:lpstr>
      <vt:lpstr>Rational统一过程模型</vt:lpstr>
      <vt:lpstr>Rational统一过程模型</vt:lpstr>
      <vt:lpstr>统一过程的静态结构</vt:lpstr>
      <vt:lpstr>统一过程的动态结构</vt:lpstr>
      <vt:lpstr>八、敏捷开发过程</vt:lpstr>
      <vt:lpstr>敏捷软件开发</vt:lpstr>
      <vt:lpstr>敏捷开发方法</vt:lpstr>
      <vt:lpstr>敏捷软件开发</vt:lpstr>
      <vt:lpstr>极限编程</vt:lpstr>
      <vt:lpstr>极限编程的有效实践</vt:lpstr>
      <vt:lpstr>敏捷开发的优缺点</vt:lpstr>
      <vt:lpstr>选择过程模型</vt:lpstr>
      <vt:lpstr>如何选择软件过程模型</vt:lpstr>
      <vt:lpstr>如何选择软件过程模型</vt:lpstr>
      <vt:lpstr>案例1：医疗设备控制软件</vt:lpstr>
      <vt:lpstr>案例2：校园一卡通系统</vt:lpstr>
      <vt:lpstr>案例3：智能化小区</vt:lpstr>
      <vt:lpstr>案例3：智能化小区</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Fang Jun</cp:lastModifiedBy>
  <cp:revision>175</cp:revision>
  <dcterms:created xsi:type="dcterms:W3CDTF">2018-03-05T08:16:00Z</dcterms:created>
  <dcterms:modified xsi:type="dcterms:W3CDTF">2020-04-18T12:22:52Z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KSOProductBuildVer">
    <vt:lpwstr>2052-10.1.0.7469</vt:lpwstr>
  </property>
</Properties>
</file>